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60"/>
  </p:notesMasterIdLst>
  <p:handoutMasterIdLst>
    <p:handoutMasterId r:id="rId61"/>
  </p:handoutMasterIdLst>
  <p:sldIdLst>
    <p:sldId id="1396" r:id="rId2"/>
    <p:sldId id="1501" r:id="rId3"/>
    <p:sldId id="1502" r:id="rId4"/>
    <p:sldId id="1363" r:id="rId5"/>
    <p:sldId id="1404" r:id="rId6"/>
    <p:sldId id="1503" r:id="rId7"/>
    <p:sldId id="1427" r:id="rId8"/>
    <p:sldId id="1465" r:id="rId9"/>
    <p:sldId id="1490" r:id="rId10"/>
    <p:sldId id="1460" r:id="rId11"/>
    <p:sldId id="1466" r:id="rId12"/>
    <p:sldId id="1459" r:id="rId13"/>
    <p:sldId id="1461" r:id="rId14"/>
    <p:sldId id="1424" r:id="rId15"/>
    <p:sldId id="1463" r:id="rId16"/>
    <p:sldId id="1468" r:id="rId17"/>
    <p:sldId id="1479" r:id="rId18"/>
    <p:sldId id="1495" r:id="rId19"/>
    <p:sldId id="1494" r:id="rId20"/>
    <p:sldId id="1467" r:id="rId21"/>
    <p:sldId id="1493" r:id="rId22"/>
    <p:sldId id="1500" r:id="rId23"/>
    <p:sldId id="1491" r:id="rId24"/>
    <p:sldId id="1492" r:id="rId25"/>
    <p:sldId id="1480" r:id="rId26"/>
    <p:sldId id="1481" r:id="rId27"/>
    <p:sldId id="1482" r:id="rId28"/>
    <p:sldId id="1483" r:id="rId29"/>
    <p:sldId id="1484" r:id="rId30"/>
    <p:sldId id="1469" r:id="rId31"/>
    <p:sldId id="1470" r:id="rId32"/>
    <p:sldId id="1471" r:id="rId33"/>
    <p:sldId id="1472" r:id="rId34"/>
    <p:sldId id="1473" r:id="rId35"/>
    <p:sldId id="1474" r:id="rId36"/>
    <p:sldId id="1476" r:id="rId37"/>
    <p:sldId id="1475" r:id="rId38"/>
    <p:sldId id="1477" r:id="rId39"/>
    <p:sldId id="1407" r:id="rId40"/>
    <p:sldId id="1458" r:id="rId41"/>
    <p:sldId id="1485" r:id="rId42"/>
    <p:sldId id="1486" r:id="rId43"/>
    <p:sldId id="1487" r:id="rId44"/>
    <p:sldId id="1435" r:id="rId45"/>
    <p:sldId id="1488" r:id="rId46"/>
    <p:sldId id="1478" r:id="rId47"/>
    <p:sldId id="1428" r:id="rId48"/>
    <p:sldId id="1429" r:id="rId49"/>
    <p:sldId id="1432" r:id="rId50"/>
    <p:sldId id="1433" r:id="rId51"/>
    <p:sldId id="1497" r:id="rId52"/>
    <p:sldId id="1409" r:id="rId53"/>
    <p:sldId id="1445" r:id="rId54"/>
    <p:sldId id="1446" r:id="rId55"/>
    <p:sldId id="1449" r:id="rId56"/>
    <p:sldId id="1452" r:id="rId57"/>
    <p:sldId id="1441" r:id="rId58"/>
    <p:sldId id="1373" r:id="rId5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0" name="Auth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bg2"/>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B4DA"/>
    <a:srgbClr val="4472C4"/>
    <a:srgbClr val="C2C2C2"/>
    <a:srgbClr val="0078D4"/>
    <a:srgbClr val="0095C8"/>
    <a:srgbClr val="F2C919"/>
    <a:srgbClr val="6E6E6D"/>
    <a:srgbClr val="1E275C"/>
    <a:srgbClr val="001E6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C53E38-CC8C-4CC7-9985-974A8A780546}" v="27" dt="2019-03-23T09:28:17.775"/>
  </p1510:revLst>
</p1510:revInfo>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7158" autoAdjust="0"/>
  </p:normalViewPr>
  <p:slideViewPr>
    <p:cSldViewPr>
      <p:cViewPr varScale="1">
        <p:scale>
          <a:sx n="87" d="100"/>
          <a:sy n="87" d="100"/>
        </p:scale>
        <p:origin x="260" y="56"/>
      </p:cViewPr>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0"/>
    </p:cViewPr>
  </p:sorterViewPr>
  <p:notesViewPr>
    <p:cSldViewPr showGuides="1">
      <p:cViewPr>
        <p:scale>
          <a:sx n="130" d="100"/>
          <a:sy n="130" d="100"/>
        </p:scale>
        <p:origin x="2064" y="-11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C45318-ED66-4C6C-9F4B-6012E1D6A9A2}" type="doc">
      <dgm:prSet loTypeId="urn:microsoft.com/office/officeart/2005/8/layout/hProcess7" loCatId="list" qsTypeId="urn:microsoft.com/office/officeart/2005/8/quickstyle/simple2" qsCatId="simple" csTypeId="urn:microsoft.com/office/officeart/2005/8/colors/accent2_3" csCatId="accent2" phldr="1"/>
      <dgm:spPr/>
      <dgm:t>
        <a:bodyPr/>
        <a:lstStyle/>
        <a:p>
          <a:endParaRPr lang="en-US"/>
        </a:p>
      </dgm:t>
    </dgm:pt>
    <dgm:pt modelId="{E2D518A1-FB9A-4846-8DC9-D16615642B17}">
      <dgm:prSet phldrT="[Text]" custT="1"/>
      <dgm:spPr>
        <a:xfrm>
          <a:off x="302"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1AD8ADC0-CB53-48F1-B426-FBF214806FAF}" type="parTrans" cxnId="{F7D4D81E-396A-4428-AC77-018B77B0FFD1}">
      <dgm:prSet/>
      <dgm:spPr/>
      <dgm:t>
        <a:bodyPr/>
        <a:lstStyle/>
        <a:p>
          <a:endParaRPr lang="en-US" sz="1800"/>
        </a:p>
      </dgm:t>
    </dgm:pt>
    <dgm:pt modelId="{E59FCEA5-9044-4341-9057-41F838E16E5B}" type="sibTrans" cxnId="{F7D4D81E-396A-4428-AC77-018B77B0FFD1}">
      <dgm:prSet/>
      <dgm:spPr/>
      <dgm:t>
        <a:bodyPr/>
        <a:lstStyle/>
        <a:p>
          <a:endParaRPr lang="en-US" sz="1800"/>
        </a:p>
      </dgm:t>
    </dgm:pt>
    <dgm:pt modelId="{27ED2F8F-C1D1-4EBE-A547-0255D7A78087}">
      <dgm:prSet phldrT="[Text]" custT="1"/>
      <dgm:spPr>
        <a:xfrm>
          <a:off x="260806" y="188690"/>
          <a:ext cx="970378" cy="1563025"/>
        </a:xfrm>
        <a:prstGeom prst="rect">
          <a:avLst/>
        </a:prstGeom>
        <a:noFill/>
        <a:ln w="17145" cap="flat" cmpd="sng" algn="ctr">
          <a:noFill/>
          <a:prstDash val="solid"/>
        </a:ln>
        <a:effectLst/>
        <a:sp3d/>
      </dgm:spPr>
      <dgm:t>
        <a:bodyPr anchor="ctr"/>
        <a:lstStyle/>
        <a:p>
          <a:pPr>
            <a:buNone/>
          </a:pPr>
          <a:r>
            <a:rPr lang="en-US" sz="1400" b="1" dirty="0">
              <a:solidFill>
                <a:srgbClr val="FFFFFF"/>
              </a:solidFill>
              <a:latin typeface="Segoe UI Semilight"/>
              <a:ea typeface="+mn-ea"/>
              <a:cs typeface="+mn-cs"/>
            </a:rPr>
            <a:t>Data Sources</a:t>
          </a:r>
        </a:p>
      </dgm:t>
    </dgm:pt>
    <dgm:pt modelId="{EE5277FE-B233-4AC9-AF3E-CE16BDFF02FD}" type="parTrans" cxnId="{AC76AC16-28D4-4307-B18F-2B679095CBBC}">
      <dgm:prSet/>
      <dgm:spPr/>
      <dgm:t>
        <a:bodyPr/>
        <a:lstStyle/>
        <a:p>
          <a:endParaRPr lang="en-US" sz="1800"/>
        </a:p>
      </dgm:t>
    </dgm:pt>
    <dgm:pt modelId="{852FFA9B-ADD0-42AA-850A-37D7DDD88993}" type="sibTrans" cxnId="{AC76AC16-28D4-4307-B18F-2B679095CBBC}">
      <dgm:prSet/>
      <dgm:spPr/>
      <dgm:t>
        <a:bodyPr/>
        <a:lstStyle/>
        <a:p>
          <a:endParaRPr lang="en-US" sz="1800"/>
        </a:p>
      </dgm:t>
    </dgm:pt>
    <dgm:pt modelId="{9966886C-9FBB-496F-B447-BD7236DA470A}">
      <dgm:prSet phldrT="[Text]" custT="1"/>
      <dgm:spPr>
        <a:xfrm>
          <a:off x="1608916" y="188690"/>
          <a:ext cx="970378" cy="1563025"/>
        </a:xfrm>
        <a:prstGeom prst="rect">
          <a:avLst/>
        </a:prstGeom>
        <a:noFill/>
        <a:ln w="17145" cap="flat" cmpd="sng" algn="ctr">
          <a:noFill/>
          <a:prstDash val="solid"/>
        </a:ln>
        <a:effectLst/>
        <a:sp3d/>
      </dgm:spPr>
      <dgm:t>
        <a:bodyPr anchor="ctr"/>
        <a:lstStyle/>
        <a:p>
          <a:pPr algn="l">
            <a:buNone/>
          </a:pPr>
          <a:r>
            <a:rPr lang="en-US" sz="1400" b="1">
              <a:solidFill>
                <a:srgbClr val="FFFFFF"/>
              </a:solidFill>
              <a:latin typeface="Segoe UI Semilight"/>
              <a:ea typeface="+mn-ea"/>
              <a:cs typeface="+mn-cs"/>
            </a:rPr>
            <a:t>Reports</a:t>
          </a:r>
          <a:endParaRPr lang="en-US" sz="1400" b="1" dirty="0">
            <a:solidFill>
              <a:srgbClr val="FFFFFF"/>
            </a:solidFill>
            <a:latin typeface="Segoe UI Semilight"/>
            <a:ea typeface="+mn-ea"/>
            <a:cs typeface="+mn-cs"/>
          </a:endParaRPr>
        </a:p>
      </dgm:t>
    </dgm:pt>
    <dgm:pt modelId="{4483F940-E9CD-4770-BF15-0A992785DA29}" type="parTrans" cxnId="{F1FCC837-B83A-49D1-BFC4-20571C32B515}">
      <dgm:prSet/>
      <dgm:spPr/>
      <dgm:t>
        <a:bodyPr/>
        <a:lstStyle/>
        <a:p>
          <a:endParaRPr lang="en-US" sz="1800"/>
        </a:p>
      </dgm:t>
    </dgm:pt>
    <dgm:pt modelId="{B342B9E7-4F20-4402-84C4-E680AD4739B1}" type="sibTrans" cxnId="{F1FCC837-B83A-49D1-BFC4-20571C32B515}">
      <dgm:prSet/>
      <dgm:spPr/>
      <dgm:t>
        <a:bodyPr/>
        <a:lstStyle/>
        <a:p>
          <a:endParaRPr lang="en-US" sz="1800"/>
        </a:p>
      </dgm:t>
    </dgm:pt>
    <dgm:pt modelId="{1BA56055-C192-412A-8D16-F00668ACCE6A}">
      <dgm:prSet phldrT="[Text]" custT="1"/>
      <dgm:spPr>
        <a:xfrm>
          <a:off x="2957025" y="188690"/>
          <a:ext cx="970378" cy="1563025"/>
        </a:xfrm>
        <a:prstGeom prst="rect">
          <a:avLst/>
        </a:prstGeom>
        <a:noFill/>
        <a:ln w="17145" cap="flat" cmpd="sng" algn="ctr">
          <a:noFill/>
          <a:prstDash val="solid"/>
        </a:ln>
        <a:effectLst/>
        <a:sp3d/>
      </dgm:spPr>
      <dgm:t>
        <a:bodyPr anchor="ctr"/>
        <a:lstStyle/>
        <a:p>
          <a:pPr algn="l">
            <a:buNone/>
          </a:pPr>
          <a:r>
            <a:rPr lang="en-US" sz="1400" b="1" dirty="0">
              <a:solidFill>
                <a:srgbClr val="FFFFFF"/>
              </a:solidFill>
              <a:latin typeface="Segoe UI Semilight"/>
              <a:ea typeface="+mn-ea"/>
              <a:cs typeface="+mn-cs"/>
            </a:rPr>
            <a:t>Dashboards</a:t>
          </a:r>
        </a:p>
      </dgm:t>
    </dgm:pt>
    <dgm:pt modelId="{D2C9C347-FC7C-4E87-AE23-636522E1A18F}" type="parTrans" cxnId="{7FF95517-2C15-4660-93F0-3D48E955F0DA}">
      <dgm:prSet/>
      <dgm:spPr/>
      <dgm:t>
        <a:bodyPr/>
        <a:lstStyle/>
        <a:p>
          <a:endParaRPr lang="en-US" sz="1800"/>
        </a:p>
      </dgm:t>
    </dgm:pt>
    <dgm:pt modelId="{3A5E9613-0EE1-4BBA-A329-7C5253EA3F3F}" type="sibTrans" cxnId="{7FF95517-2C15-4660-93F0-3D48E955F0DA}">
      <dgm:prSet/>
      <dgm:spPr/>
      <dgm:t>
        <a:bodyPr/>
        <a:lstStyle/>
        <a:p>
          <a:endParaRPr lang="en-US" sz="1800"/>
        </a:p>
      </dgm:t>
    </dgm:pt>
    <dgm:pt modelId="{61AC3B3A-4D99-4149-9578-81E797CA755F}">
      <dgm:prSet phldrT="[Text]" custT="1"/>
      <dgm:spPr>
        <a:xfrm>
          <a:off x="269652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12E05639-9758-4DE0-9838-563A2BCAD3E9}" type="parTrans" cxnId="{CE86A336-5C53-4214-A91F-EE1CAF478C13}">
      <dgm:prSet/>
      <dgm:spPr/>
      <dgm:t>
        <a:bodyPr/>
        <a:lstStyle/>
        <a:p>
          <a:endParaRPr lang="en-US" sz="1800"/>
        </a:p>
      </dgm:t>
    </dgm:pt>
    <dgm:pt modelId="{5DB441FA-D5FD-43BC-98B9-4E775E0606B3}" type="sibTrans" cxnId="{CE86A336-5C53-4214-A91F-EE1CAF478C13}">
      <dgm:prSet/>
      <dgm:spPr/>
      <dgm:t>
        <a:bodyPr/>
        <a:lstStyle/>
        <a:p>
          <a:endParaRPr lang="en-US" sz="1800"/>
        </a:p>
      </dgm:t>
    </dgm:pt>
    <dgm:pt modelId="{7F22FD8C-2BAD-462D-B4CD-E9D43BC12F97}">
      <dgm:prSet phldrT="[Text]" custT="1"/>
      <dgm:spPr>
        <a:xfrm>
          <a:off x="134841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E9F59D29-6005-4306-B7F9-82A8DE48DB44}" type="parTrans" cxnId="{B1973CBE-FFBA-45B8-BA61-B326ABCB73FE}">
      <dgm:prSet/>
      <dgm:spPr/>
      <dgm:t>
        <a:bodyPr/>
        <a:lstStyle/>
        <a:p>
          <a:endParaRPr lang="en-US" sz="1800"/>
        </a:p>
      </dgm:t>
    </dgm:pt>
    <dgm:pt modelId="{D59D18E9-8815-4FF1-8244-F21DBEED01B7}" type="sibTrans" cxnId="{B1973CBE-FFBA-45B8-BA61-B326ABCB73FE}">
      <dgm:prSet/>
      <dgm:spPr/>
      <dgm:t>
        <a:bodyPr/>
        <a:lstStyle/>
        <a:p>
          <a:endParaRPr lang="en-US" sz="1800"/>
        </a:p>
      </dgm:t>
    </dgm:pt>
    <dgm:pt modelId="{FDC4A4F2-1893-4C20-B9BC-ED9EC4C6CD3C}" type="pres">
      <dgm:prSet presAssocID="{7AC45318-ED66-4C6C-9F4B-6012E1D6A9A2}" presName="Name0" presStyleCnt="0">
        <dgm:presLayoutVars>
          <dgm:dir/>
          <dgm:animLvl val="lvl"/>
          <dgm:resizeHandles val="exact"/>
        </dgm:presLayoutVars>
      </dgm:prSet>
      <dgm:spPr/>
    </dgm:pt>
    <dgm:pt modelId="{4A667E59-D910-4DB3-953F-F6F355F6B36D}" type="pres">
      <dgm:prSet presAssocID="{E2D518A1-FB9A-4846-8DC9-D16615642B17}" presName="compositeNode" presStyleCnt="0">
        <dgm:presLayoutVars>
          <dgm:bulletEnabled val="1"/>
        </dgm:presLayoutVars>
      </dgm:prSet>
      <dgm:spPr/>
    </dgm:pt>
    <dgm:pt modelId="{3FF4FFDB-DD94-4D9C-BA6D-E56AAD861F9B}" type="pres">
      <dgm:prSet presAssocID="{E2D518A1-FB9A-4846-8DC9-D16615642B17}" presName="bgRect" presStyleLbl="node1" presStyleIdx="0" presStyleCnt="3"/>
      <dgm:spPr/>
    </dgm:pt>
    <dgm:pt modelId="{50848262-FE53-4FB2-9689-E8563F95DE17}" type="pres">
      <dgm:prSet presAssocID="{E2D518A1-FB9A-4846-8DC9-D16615642B17}" presName="parentNode" presStyleLbl="node1" presStyleIdx="0" presStyleCnt="3">
        <dgm:presLayoutVars>
          <dgm:chMax val="0"/>
          <dgm:bulletEnabled val="1"/>
        </dgm:presLayoutVars>
      </dgm:prSet>
      <dgm:spPr/>
    </dgm:pt>
    <dgm:pt modelId="{E5BA564B-A7BE-41DC-897B-B85E384E9AA9}" type="pres">
      <dgm:prSet presAssocID="{E2D518A1-FB9A-4846-8DC9-D16615642B17}" presName="childNode" presStyleLbl="node1" presStyleIdx="0" presStyleCnt="3">
        <dgm:presLayoutVars>
          <dgm:bulletEnabled val="1"/>
        </dgm:presLayoutVars>
      </dgm:prSet>
      <dgm:spPr/>
    </dgm:pt>
    <dgm:pt modelId="{564505E0-A9FD-4EE7-8B26-86C9ECAF9908}" type="pres">
      <dgm:prSet presAssocID="{E59FCEA5-9044-4341-9057-41F838E16E5B}" presName="hSp" presStyleCnt="0"/>
      <dgm:spPr/>
    </dgm:pt>
    <dgm:pt modelId="{1928358D-28C8-41DD-A4F0-18FFFAF38AE5}" type="pres">
      <dgm:prSet presAssocID="{E59FCEA5-9044-4341-9057-41F838E16E5B}" presName="vProcSp" presStyleCnt="0"/>
      <dgm:spPr/>
    </dgm:pt>
    <dgm:pt modelId="{51F03281-39C9-49A2-946C-8210B4722970}" type="pres">
      <dgm:prSet presAssocID="{E59FCEA5-9044-4341-9057-41F838E16E5B}" presName="vSp1" presStyleCnt="0"/>
      <dgm:spPr/>
    </dgm:pt>
    <dgm:pt modelId="{A63ACDFD-A8C1-4679-96A6-275EC2C7D567}" type="pres">
      <dgm:prSet presAssocID="{E59FCEA5-9044-4341-9057-41F838E16E5B}" presName="simulatedConn" presStyleLbl="solidFgAcc1" presStyleIdx="0" presStyleCnt="2"/>
      <dgm:spPr>
        <a:xfrm rot="5400000">
          <a:off x="124013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gm:spPr>
    </dgm:pt>
    <dgm:pt modelId="{863390E5-7F0D-42A0-A262-D785B4386ECC}" type="pres">
      <dgm:prSet presAssocID="{E59FCEA5-9044-4341-9057-41F838E16E5B}" presName="vSp2" presStyleCnt="0"/>
      <dgm:spPr/>
    </dgm:pt>
    <dgm:pt modelId="{46258C1E-C449-4431-9B37-9BE1821B99F6}" type="pres">
      <dgm:prSet presAssocID="{E59FCEA5-9044-4341-9057-41F838E16E5B}" presName="sibTrans" presStyleCnt="0"/>
      <dgm:spPr/>
    </dgm:pt>
    <dgm:pt modelId="{1D26FEB1-7C93-4FD3-8817-80C1BC635520}" type="pres">
      <dgm:prSet presAssocID="{7F22FD8C-2BAD-462D-B4CD-E9D43BC12F97}" presName="compositeNode" presStyleCnt="0">
        <dgm:presLayoutVars>
          <dgm:bulletEnabled val="1"/>
        </dgm:presLayoutVars>
      </dgm:prSet>
      <dgm:spPr/>
    </dgm:pt>
    <dgm:pt modelId="{338ACD30-DD70-4A3A-866A-906D06A06680}" type="pres">
      <dgm:prSet presAssocID="{7F22FD8C-2BAD-462D-B4CD-E9D43BC12F97}" presName="bgRect" presStyleLbl="node1" presStyleIdx="1" presStyleCnt="3"/>
      <dgm:spPr/>
    </dgm:pt>
    <dgm:pt modelId="{89ABB6B1-A05B-426A-81E8-B5018CA5DB40}" type="pres">
      <dgm:prSet presAssocID="{7F22FD8C-2BAD-462D-B4CD-E9D43BC12F97}" presName="parentNode" presStyleLbl="node1" presStyleIdx="1" presStyleCnt="3">
        <dgm:presLayoutVars>
          <dgm:chMax val="0"/>
          <dgm:bulletEnabled val="1"/>
        </dgm:presLayoutVars>
      </dgm:prSet>
      <dgm:spPr/>
    </dgm:pt>
    <dgm:pt modelId="{4794F17A-857E-42F6-8804-F599D4AA7FDF}" type="pres">
      <dgm:prSet presAssocID="{7F22FD8C-2BAD-462D-B4CD-E9D43BC12F97}" presName="childNode" presStyleLbl="node1" presStyleIdx="1" presStyleCnt="3">
        <dgm:presLayoutVars>
          <dgm:bulletEnabled val="1"/>
        </dgm:presLayoutVars>
      </dgm:prSet>
      <dgm:spPr/>
    </dgm:pt>
    <dgm:pt modelId="{0FB374EF-117A-4817-AAFD-883B71795718}" type="pres">
      <dgm:prSet presAssocID="{D59D18E9-8815-4FF1-8244-F21DBEED01B7}" presName="hSp" presStyleCnt="0"/>
      <dgm:spPr/>
    </dgm:pt>
    <dgm:pt modelId="{57F0917F-37D3-4434-AEF2-53B5F14BEA86}" type="pres">
      <dgm:prSet presAssocID="{D59D18E9-8815-4FF1-8244-F21DBEED01B7}" presName="vProcSp" presStyleCnt="0"/>
      <dgm:spPr/>
    </dgm:pt>
    <dgm:pt modelId="{2CFEB57A-8CF4-45EB-9FBE-89385E1040EC}" type="pres">
      <dgm:prSet presAssocID="{D59D18E9-8815-4FF1-8244-F21DBEED01B7}" presName="vSp1" presStyleCnt="0"/>
      <dgm:spPr/>
    </dgm:pt>
    <dgm:pt modelId="{2EF2A687-4F14-48C0-AF7A-EA7B6501E663}" type="pres">
      <dgm:prSet presAssocID="{D59D18E9-8815-4FF1-8244-F21DBEED01B7}" presName="simulatedConn" presStyleLbl="solidFgAcc1" presStyleIdx="1" presStyleCnt="2"/>
      <dgm:spPr>
        <a:xfrm rot="5400000">
          <a:off x="258824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gm:spPr>
    </dgm:pt>
    <dgm:pt modelId="{48B34862-547D-4B8B-8A9C-528F30962264}" type="pres">
      <dgm:prSet presAssocID="{D59D18E9-8815-4FF1-8244-F21DBEED01B7}" presName="vSp2" presStyleCnt="0"/>
      <dgm:spPr/>
    </dgm:pt>
    <dgm:pt modelId="{C39B99A0-8C18-4A63-8096-CC2571429137}" type="pres">
      <dgm:prSet presAssocID="{D59D18E9-8815-4FF1-8244-F21DBEED01B7}" presName="sibTrans" presStyleCnt="0"/>
      <dgm:spPr/>
    </dgm:pt>
    <dgm:pt modelId="{0A4C8B94-6F70-4FDB-90B2-A7B58AB5EB19}" type="pres">
      <dgm:prSet presAssocID="{61AC3B3A-4D99-4149-9578-81E797CA755F}" presName="compositeNode" presStyleCnt="0">
        <dgm:presLayoutVars>
          <dgm:bulletEnabled val="1"/>
        </dgm:presLayoutVars>
      </dgm:prSet>
      <dgm:spPr/>
    </dgm:pt>
    <dgm:pt modelId="{463FD1EC-C2FE-48CE-9764-04F320B2DC6F}" type="pres">
      <dgm:prSet presAssocID="{61AC3B3A-4D99-4149-9578-81E797CA755F}" presName="bgRect" presStyleLbl="node1" presStyleIdx="2" presStyleCnt="3"/>
      <dgm:spPr/>
    </dgm:pt>
    <dgm:pt modelId="{F2BDB493-06EC-4977-BEFF-A6595E0974F9}" type="pres">
      <dgm:prSet presAssocID="{61AC3B3A-4D99-4149-9578-81E797CA755F}" presName="parentNode" presStyleLbl="node1" presStyleIdx="2" presStyleCnt="3">
        <dgm:presLayoutVars>
          <dgm:chMax val="0"/>
          <dgm:bulletEnabled val="1"/>
        </dgm:presLayoutVars>
      </dgm:prSet>
      <dgm:spPr/>
    </dgm:pt>
    <dgm:pt modelId="{8FD9C412-A42A-4DE9-BEEF-14EBF8C2F750}" type="pres">
      <dgm:prSet presAssocID="{61AC3B3A-4D99-4149-9578-81E797CA755F}" presName="childNode" presStyleLbl="node1" presStyleIdx="2" presStyleCnt="3">
        <dgm:presLayoutVars>
          <dgm:bulletEnabled val="1"/>
        </dgm:presLayoutVars>
      </dgm:prSet>
      <dgm:spPr/>
    </dgm:pt>
  </dgm:ptLst>
  <dgm:cxnLst>
    <dgm:cxn modelId="{2B96170A-3A53-4117-B6C8-4A0124D2BFC1}" type="presOf" srcId="{9966886C-9FBB-496F-B447-BD7236DA470A}" destId="{4794F17A-857E-42F6-8804-F599D4AA7FDF}" srcOrd="0" destOrd="0" presId="urn:microsoft.com/office/officeart/2005/8/layout/hProcess7"/>
    <dgm:cxn modelId="{AC76AC16-28D4-4307-B18F-2B679095CBBC}" srcId="{E2D518A1-FB9A-4846-8DC9-D16615642B17}" destId="{27ED2F8F-C1D1-4EBE-A547-0255D7A78087}" srcOrd="0" destOrd="0" parTransId="{EE5277FE-B233-4AC9-AF3E-CE16BDFF02FD}" sibTransId="{852FFA9B-ADD0-42AA-850A-37D7DDD88993}"/>
    <dgm:cxn modelId="{7FF95517-2C15-4660-93F0-3D48E955F0DA}" srcId="{61AC3B3A-4D99-4149-9578-81E797CA755F}" destId="{1BA56055-C192-412A-8D16-F00668ACCE6A}" srcOrd="0" destOrd="0" parTransId="{D2C9C347-FC7C-4E87-AE23-636522E1A18F}" sibTransId="{3A5E9613-0EE1-4BBA-A329-7C5253EA3F3F}"/>
    <dgm:cxn modelId="{F7D4D81E-396A-4428-AC77-018B77B0FFD1}" srcId="{7AC45318-ED66-4C6C-9F4B-6012E1D6A9A2}" destId="{E2D518A1-FB9A-4846-8DC9-D16615642B17}" srcOrd="0" destOrd="0" parTransId="{1AD8ADC0-CB53-48F1-B426-FBF214806FAF}" sibTransId="{E59FCEA5-9044-4341-9057-41F838E16E5B}"/>
    <dgm:cxn modelId="{CE86A336-5C53-4214-A91F-EE1CAF478C13}" srcId="{7AC45318-ED66-4C6C-9F4B-6012E1D6A9A2}" destId="{61AC3B3A-4D99-4149-9578-81E797CA755F}" srcOrd="2" destOrd="0" parTransId="{12E05639-9758-4DE0-9838-563A2BCAD3E9}" sibTransId="{5DB441FA-D5FD-43BC-98B9-4E775E0606B3}"/>
    <dgm:cxn modelId="{B5AD7837-95F5-4665-B6D3-5BE39BF8DE3A}" type="presOf" srcId="{27ED2F8F-C1D1-4EBE-A547-0255D7A78087}" destId="{E5BA564B-A7BE-41DC-897B-B85E384E9AA9}" srcOrd="0" destOrd="0" presId="urn:microsoft.com/office/officeart/2005/8/layout/hProcess7"/>
    <dgm:cxn modelId="{F1FCC837-B83A-49D1-BFC4-20571C32B515}" srcId="{7F22FD8C-2BAD-462D-B4CD-E9D43BC12F97}" destId="{9966886C-9FBB-496F-B447-BD7236DA470A}" srcOrd="0" destOrd="0" parTransId="{4483F940-E9CD-4770-BF15-0A992785DA29}" sibTransId="{B342B9E7-4F20-4402-84C4-E680AD4739B1}"/>
    <dgm:cxn modelId="{58C0A25B-039D-4BA4-958C-9745AF277816}" type="presOf" srcId="{61AC3B3A-4D99-4149-9578-81E797CA755F}" destId="{463FD1EC-C2FE-48CE-9764-04F320B2DC6F}" srcOrd="0" destOrd="0" presId="urn:microsoft.com/office/officeart/2005/8/layout/hProcess7"/>
    <dgm:cxn modelId="{B51CC87F-376B-423D-87B4-5607AD83501C}" type="presOf" srcId="{61AC3B3A-4D99-4149-9578-81E797CA755F}" destId="{F2BDB493-06EC-4977-BEFF-A6595E0974F9}" srcOrd="1" destOrd="0" presId="urn:microsoft.com/office/officeart/2005/8/layout/hProcess7"/>
    <dgm:cxn modelId="{49A20689-5510-414B-BCAB-81D2DCE4EDBB}" type="presOf" srcId="{E2D518A1-FB9A-4846-8DC9-D16615642B17}" destId="{3FF4FFDB-DD94-4D9C-BA6D-E56AAD861F9B}" srcOrd="0" destOrd="0" presId="urn:microsoft.com/office/officeart/2005/8/layout/hProcess7"/>
    <dgm:cxn modelId="{A6BD8D8D-8C5D-46F3-B29C-384A966DF747}" type="presOf" srcId="{E2D518A1-FB9A-4846-8DC9-D16615642B17}" destId="{50848262-FE53-4FB2-9689-E8563F95DE17}" srcOrd="1" destOrd="0" presId="urn:microsoft.com/office/officeart/2005/8/layout/hProcess7"/>
    <dgm:cxn modelId="{3A2F48A4-00F2-4D25-A826-D4002F9D8209}" type="presOf" srcId="{1BA56055-C192-412A-8D16-F00668ACCE6A}" destId="{8FD9C412-A42A-4DE9-BEEF-14EBF8C2F750}" srcOrd="0" destOrd="0" presId="urn:microsoft.com/office/officeart/2005/8/layout/hProcess7"/>
    <dgm:cxn modelId="{B1973CBE-FFBA-45B8-BA61-B326ABCB73FE}" srcId="{7AC45318-ED66-4C6C-9F4B-6012E1D6A9A2}" destId="{7F22FD8C-2BAD-462D-B4CD-E9D43BC12F97}" srcOrd="1" destOrd="0" parTransId="{E9F59D29-6005-4306-B7F9-82A8DE48DB44}" sibTransId="{D59D18E9-8815-4FF1-8244-F21DBEED01B7}"/>
    <dgm:cxn modelId="{BEB978BE-AE13-410B-B2A5-AB908CF80AEE}" type="presOf" srcId="{7AC45318-ED66-4C6C-9F4B-6012E1D6A9A2}" destId="{FDC4A4F2-1893-4C20-B9BC-ED9EC4C6CD3C}" srcOrd="0" destOrd="0" presId="urn:microsoft.com/office/officeart/2005/8/layout/hProcess7"/>
    <dgm:cxn modelId="{F7D95EED-2220-4ADB-B096-AB2A3E2F0601}" type="presOf" srcId="{7F22FD8C-2BAD-462D-B4CD-E9D43BC12F97}" destId="{338ACD30-DD70-4A3A-866A-906D06A06680}" srcOrd="0" destOrd="0" presId="urn:microsoft.com/office/officeart/2005/8/layout/hProcess7"/>
    <dgm:cxn modelId="{A1CBBEFC-9AC8-4B91-86B8-52F7A7C0A914}" type="presOf" srcId="{7F22FD8C-2BAD-462D-B4CD-E9D43BC12F97}" destId="{89ABB6B1-A05B-426A-81E8-B5018CA5DB40}" srcOrd="1" destOrd="0" presId="urn:microsoft.com/office/officeart/2005/8/layout/hProcess7"/>
    <dgm:cxn modelId="{19E0AE2D-7526-4BAE-91BB-450FCFAED62B}" type="presParOf" srcId="{FDC4A4F2-1893-4C20-B9BC-ED9EC4C6CD3C}" destId="{4A667E59-D910-4DB3-953F-F6F355F6B36D}" srcOrd="0" destOrd="0" presId="urn:microsoft.com/office/officeart/2005/8/layout/hProcess7"/>
    <dgm:cxn modelId="{E448BD6D-ADB9-4B9E-8FA0-9968B96EA71F}" type="presParOf" srcId="{4A667E59-D910-4DB3-953F-F6F355F6B36D}" destId="{3FF4FFDB-DD94-4D9C-BA6D-E56AAD861F9B}" srcOrd="0" destOrd="0" presId="urn:microsoft.com/office/officeart/2005/8/layout/hProcess7"/>
    <dgm:cxn modelId="{AF9E2AD2-8D2F-4E1A-B8BD-2EF7E230F41A}" type="presParOf" srcId="{4A667E59-D910-4DB3-953F-F6F355F6B36D}" destId="{50848262-FE53-4FB2-9689-E8563F95DE17}" srcOrd="1" destOrd="0" presId="urn:microsoft.com/office/officeart/2005/8/layout/hProcess7"/>
    <dgm:cxn modelId="{484B221F-C1D0-48F2-A971-CE065ED3FDAB}" type="presParOf" srcId="{4A667E59-D910-4DB3-953F-F6F355F6B36D}" destId="{E5BA564B-A7BE-41DC-897B-B85E384E9AA9}" srcOrd="2" destOrd="0" presId="urn:microsoft.com/office/officeart/2005/8/layout/hProcess7"/>
    <dgm:cxn modelId="{794AE260-96B1-4FDA-967E-AE3F56C6035B}" type="presParOf" srcId="{FDC4A4F2-1893-4C20-B9BC-ED9EC4C6CD3C}" destId="{564505E0-A9FD-4EE7-8B26-86C9ECAF9908}" srcOrd="1" destOrd="0" presId="urn:microsoft.com/office/officeart/2005/8/layout/hProcess7"/>
    <dgm:cxn modelId="{AE994069-E646-437C-B801-70B284DA81F2}" type="presParOf" srcId="{FDC4A4F2-1893-4C20-B9BC-ED9EC4C6CD3C}" destId="{1928358D-28C8-41DD-A4F0-18FFFAF38AE5}" srcOrd="2" destOrd="0" presId="urn:microsoft.com/office/officeart/2005/8/layout/hProcess7"/>
    <dgm:cxn modelId="{39587427-88E5-45A2-914D-60ACFE02EFF2}" type="presParOf" srcId="{1928358D-28C8-41DD-A4F0-18FFFAF38AE5}" destId="{51F03281-39C9-49A2-946C-8210B4722970}" srcOrd="0" destOrd="0" presId="urn:microsoft.com/office/officeart/2005/8/layout/hProcess7"/>
    <dgm:cxn modelId="{94092A0B-99E1-480C-BBF2-163301DDDFB9}" type="presParOf" srcId="{1928358D-28C8-41DD-A4F0-18FFFAF38AE5}" destId="{A63ACDFD-A8C1-4679-96A6-275EC2C7D567}" srcOrd="1" destOrd="0" presId="urn:microsoft.com/office/officeart/2005/8/layout/hProcess7"/>
    <dgm:cxn modelId="{291262F2-B1D7-4078-9D4C-2FCA3140642C}" type="presParOf" srcId="{1928358D-28C8-41DD-A4F0-18FFFAF38AE5}" destId="{863390E5-7F0D-42A0-A262-D785B4386ECC}" srcOrd="2" destOrd="0" presId="urn:microsoft.com/office/officeart/2005/8/layout/hProcess7"/>
    <dgm:cxn modelId="{B5C79F4E-8887-485C-BD69-64AA9C887986}" type="presParOf" srcId="{FDC4A4F2-1893-4C20-B9BC-ED9EC4C6CD3C}" destId="{46258C1E-C449-4431-9B37-9BE1821B99F6}" srcOrd="3" destOrd="0" presId="urn:microsoft.com/office/officeart/2005/8/layout/hProcess7"/>
    <dgm:cxn modelId="{CB5741C6-23FA-470F-AF6D-4111DBDA79A4}" type="presParOf" srcId="{FDC4A4F2-1893-4C20-B9BC-ED9EC4C6CD3C}" destId="{1D26FEB1-7C93-4FD3-8817-80C1BC635520}" srcOrd="4" destOrd="0" presId="urn:microsoft.com/office/officeart/2005/8/layout/hProcess7"/>
    <dgm:cxn modelId="{3CD8AEB0-501F-4838-88DF-C50CCFEEB353}" type="presParOf" srcId="{1D26FEB1-7C93-4FD3-8817-80C1BC635520}" destId="{338ACD30-DD70-4A3A-866A-906D06A06680}" srcOrd="0" destOrd="0" presId="urn:microsoft.com/office/officeart/2005/8/layout/hProcess7"/>
    <dgm:cxn modelId="{C5CD2105-6579-4965-9150-8389C4242A70}" type="presParOf" srcId="{1D26FEB1-7C93-4FD3-8817-80C1BC635520}" destId="{89ABB6B1-A05B-426A-81E8-B5018CA5DB40}" srcOrd="1" destOrd="0" presId="urn:microsoft.com/office/officeart/2005/8/layout/hProcess7"/>
    <dgm:cxn modelId="{A452BE7C-18F6-49F4-8E97-BA16F3765F89}" type="presParOf" srcId="{1D26FEB1-7C93-4FD3-8817-80C1BC635520}" destId="{4794F17A-857E-42F6-8804-F599D4AA7FDF}" srcOrd="2" destOrd="0" presId="urn:microsoft.com/office/officeart/2005/8/layout/hProcess7"/>
    <dgm:cxn modelId="{7D93BB39-8142-4014-AEBC-652C8CD21F7B}" type="presParOf" srcId="{FDC4A4F2-1893-4C20-B9BC-ED9EC4C6CD3C}" destId="{0FB374EF-117A-4817-AAFD-883B71795718}" srcOrd="5" destOrd="0" presId="urn:microsoft.com/office/officeart/2005/8/layout/hProcess7"/>
    <dgm:cxn modelId="{C7C2214A-007C-482D-9AC6-D32C40F41706}" type="presParOf" srcId="{FDC4A4F2-1893-4C20-B9BC-ED9EC4C6CD3C}" destId="{57F0917F-37D3-4434-AEF2-53B5F14BEA86}" srcOrd="6" destOrd="0" presId="urn:microsoft.com/office/officeart/2005/8/layout/hProcess7"/>
    <dgm:cxn modelId="{EE4F391E-A019-42F4-81B0-6324C154C103}" type="presParOf" srcId="{57F0917F-37D3-4434-AEF2-53B5F14BEA86}" destId="{2CFEB57A-8CF4-45EB-9FBE-89385E1040EC}" srcOrd="0" destOrd="0" presId="urn:microsoft.com/office/officeart/2005/8/layout/hProcess7"/>
    <dgm:cxn modelId="{760E02D8-D7F2-41FD-B647-A8477D3EBD43}" type="presParOf" srcId="{57F0917F-37D3-4434-AEF2-53B5F14BEA86}" destId="{2EF2A687-4F14-48C0-AF7A-EA7B6501E663}" srcOrd="1" destOrd="0" presId="urn:microsoft.com/office/officeart/2005/8/layout/hProcess7"/>
    <dgm:cxn modelId="{14D8D6DE-CB6D-4BEB-8051-A8865A32D0A2}" type="presParOf" srcId="{57F0917F-37D3-4434-AEF2-53B5F14BEA86}" destId="{48B34862-547D-4B8B-8A9C-528F30962264}" srcOrd="2" destOrd="0" presId="urn:microsoft.com/office/officeart/2005/8/layout/hProcess7"/>
    <dgm:cxn modelId="{280A1BC9-3CE5-42FB-9B3A-374BFCFE1C4A}" type="presParOf" srcId="{FDC4A4F2-1893-4C20-B9BC-ED9EC4C6CD3C}" destId="{C39B99A0-8C18-4A63-8096-CC2571429137}" srcOrd="7" destOrd="0" presId="urn:microsoft.com/office/officeart/2005/8/layout/hProcess7"/>
    <dgm:cxn modelId="{016621CD-A7CB-4E3C-A57C-CF2AE09A245B}" type="presParOf" srcId="{FDC4A4F2-1893-4C20-B9BC-ED9EC4C6CD3C}" destId="{0A4C8B94-6F70-4FDB-90B2-A7B58AB5EB19}" srcOrd="8" destOrd="0" presId="urn:microsoft.com/office/officeart/2005/8/layout/hProcess7"/>
    <dgm:cxn modelId="{89AB6A42-7999-4709-9F3D-3353D4741E6C}" type="presParOf" srcId="{0A4C8B94-6F70-4FDB-90B2-A7B58AB5EB19}" destId="{463FD1EC-C2FE-48CE-9764-04F320B2DC6F}" srcOrd="0" destOrd="0" presId="urn:microsoft.com/office/officeart/2005/8/layout/hProcess7"/>
    <dgm:cxn modelId="{0B5F3210-F579-43B2-976E-D525C32001FE}" type="presParOf" srcId="{0A4C8B94-6F70-4FDB-90B2-A7B58AB5EB19}" destId="{F2BDB493-06EC-4977-BEFF-A6595E0974F9}" srcOrd="1" destOrd="0" presId="urn:microsoft.com/office/officeart/2005/8/layout/hProcess7"/>
    <dgm:cxn modelId="{6DE13EAB-5856-4D77-B346-EC2709301439}" type="presParOf" srcId="{0A4C8B94-6F70-4FDB-90B2-A7B58AB5EB19}" destId="{8FD9C412-A42A-4DE9-BEEF-14EBF8C2F750}" srcOrd="2" destOrd="0" presId="urn:microsoft.com/office/officeart/2005/8/layout/hProcess7"/>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C45318-ED66-4C6C-9F4B-6012E1D6A9A2}" type="doc">
      <dgm:prSet loTypeId="urn:microsoft.com/office/officeart/2005/8/layout/hProcess7" loCatId="list" qsTypeId="urn:microsoft.com/office/officeart/2005/8/quickstyle/simple2" qsCatId="simple" csTypeId="urn:microsoft.com/office/officeart/2005/8/colors/accent2_3" csCatId="accent2" phldr="1"/>
      <dgm:spPr/>
      <dgm:t>
        <a:bodyPr/>
        <a:lstStyle/>
        <a:p>
          <a:endParaRPr lang="en-US"/>
        </a:p>
      </dgm:t>
    </dgm:pt>
    <dgm:pt modelId="{E2D518A1-FB9A-4846-8DC9-D16615642B17}">
      <dgm:prSet phldrT="[Text]" custT="1"/>
      <dgm:spPr>
        <a:xfrm>
          <a:off x="302"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1AD8ADC0-CB53-48F1-B426-FBF214806FAF}" type="parTrans" cxnId="{F7D4D81E-396A-4428-AC77-018B77B0FFD1}">
      <dgm:prSet/>
      <dgm:spPr/>
      <dgm:t>
        <a:bodyPr/>
        <a:lstStyle/>
        <a:p>
          <a:endParaRPr lang="en-US" sz="1800"/>
        </a:p>
      </dgm:t>
    </dgm:pt>
    <dgm:pt modelId="{E59FCEA5-9044-4341-9057-41F838E16E5B}" type="sibTrans" cxnId="{F7D4D81E-396A-4428-AC77-018B77B0FFD1}">
      <dgm:prSet/>
      <dgm:spPr/>
      <dgm:t>
        <a:bodyPr/>
        <a:lstStyle/>
        <a:p>
          <a:endParaRPr lang="en-US" sz="1800"/>
        </a:p>
      </dgm:t>
    </dgm:pt>
    <dgm:pt modelId="{27ED2F8F-C1D1-4EBE-A547-0255D7A78087}">
      <dgm:prSet phldrT="[Text]" custT="1"/>
      <dgm:spPr>
        <a:xfrm>
          <a:off x="260806" y="188690"/>
          <a:ext cx="970378" cy="1563025"/>
        </a:xfrm>
        <a:prstGeom prst="rect">
          <a:avLst/>
        </a:prstGeom>
        <a:noFill/>
        <a:ln w="17145" cap="flat" cmpd="sng" algn="ctr">
          <a:noFill/>
          <a:prstDash val="solid"/>
        </a:ln>
        <a:effectLst/>
        <a:sp3d/>
      </dgm:spPr>
      <dgm:t>
        <a:bodyPr anchor="ctr"/>
        <a:lstStyle/>
        <a:p>
          <a:pPr>
            <a:buNone/>
          </a:pPr>
          <a:r>
            <a:rPr lang="en-US" sz="1400" b="1" dirty="0">
              <a:solidFill>
                <a:srgbClr val="FFFFFF"/>
              </a:solidFill>
              <a:latin typeface="Segoe UI Semilight"/>
              <a:ea typeface="+mn-ea"/>
              <a:cs typeface="+mn-cs"/>
            </a:rPr>
            <a:t>Data Sources</a:t>
          </a:r>
        </a:p>
      </dgm:t>
    </dgm:pt>
    <dgm:pt modelId="{EE5277FE-B233-4AC9-AF3E-CE16BDFF02FD}" type="parTrans" cxnId="{AC76AC16-28D4-4307-B18F-2B679095CBBC}">
      <dgm:prSet/>
      <dgm:spPr/>
      <dgm:t>
        <a:bodyPr/>
        <a:lstStyle/>
        <a:p>
          <a:endParaRPr lang="en-US" sz="1800"/>
        </a:p>
      </dgm:t>
    </dgm:pt>
    <dgm:pt modelId="{852FFA9B-ADD0-42AA-850A-37D7DDD88993}" type="sibTrans" cxnId="{AC76AC16-28D4-4307-B18F-2B679095CBBC}">
      <dgm:prSet/>
      <dgm:spPr/>
      <dgm:t>
        <a:bodyPr/>
        <a:lstStyle/>
        <a:p>
          <a:endParaRPr lang="en-US" sz="1800"/>
        </a:p>
      </dgm:t>
    </dgm:pt>
    <dgm:pt modelId="{9966886C-9FBB-496F-B447-BD7236DA470A}">
      <dgm:prSet phldrT="[Text]" custT="1"/>
      <dgm:spPr>
        <a:xfrm>
          <a:off x="1608916" y="188690"/>
          <a:ext cx="970378" cy="1563025"/>
        </a:xfrm>
        <a:prstGeom prst="rect">
          <a:avLst/>
        </a:prstGeom>
        <a:noFill/>
        <a:ln w="17145" cap="flat" cmpd="sng" algn="ctr">
          <a:noFill/>
          <a:prstDash val="solid"/>
        </a:ln>
        <a:effectLst/>
        <a:sp3d/>
      </dgm:spPr>
      <dgm:t>
        <a:bodyPr anchor="ctr"/>
        <a:lstStyle/>
        <a:p>
          <a:pPr algn="l">
            <a:buNone/>
          </a:pPr>
          <a:r>
            <a:rPr lang="en-US" sz="1400" b="1">
              <a:solidFill>
                <a:srgbClr val="FFFFFF"/>
              </a:solidFill>
              <a:latin typeface="Segoe UI Semilight"/>
              <a:ea typeface="+mn-ea"/>
              <a:cs typeface="+mn-cs"/>
            </a:rPr>
            <a:t>Reports</a:t>
          </a:r>
          <a:endParaRPr lang="en-US" sz="1400" b="1" dirty="0">
            <a:solidFill>
              <a:srgbClr val="FFFFFF"/>
            </a:solidFill>
            <a:latin typeface="Segoe UI Semilight"/>
            <a:ea typeface="+mn-ea"/>
            <a:cs typeface="+mn-cs"/>
          </a:endParaRPr>
        </a:p>
      </dgm:t>
    </dgm:pt>
    <dgm:pt modelId="{4483F940-E9CD-4770-BF15-0A992785DA29}" type="parTrans" cxnId="{F1FCC837-B83A-49D1-BFC4-20571C32B515}">
      <dgm:prSet/>
      <dgm:spPr/>
      <dgm:t>
        <a:bodyPr/>
        <a:lstStyle/>
        <a:p>
          <a:endParaRPr lang="en-US" sz="1800"/>
        </a:p>
      </dgm:t>
    </dgm:pt>
    <dgm:pt modelId="{B342B9E7-4F20-4402-84C4-E680AD4739B1}" type="sibTrans" cxnId="{F1FCC837-B83A-49D1-BFC4-20571C32B515}">
      <dgm:prSet/>
      <dgm:spPr/>
      <dgm:t>
        <a:bodyPr/>
        <a:lstStyle/>
        <a:p>
          <a:endParaRPr lang="en-US" sz="1800"/>
        </a:p>
      </dgm:t>
    </dgm:pt>
    <dgm:pt modelId="{1BA56055-C192-412A-8D16-F00668ACCE6A}">
      <dgm:prSet phldrT="[Text]" custT="1"/>
      <dgm:spPr>
        <a:xfrm>
          <a:off x="2957025" y="188690"/>
          <a:ext cx="970378" cy="1563025"/>
        </a:xfrm>
        <a:prstGeom prst="rect">
          <a:avLst/>
        </a:prstGeom>
        <a:noFill/>
        <a:ln w="17145" cap="flat" cmpd="sng" algn="ctr">
          <a:noFill/>
          <a:prstDash val="solid"/>
        </a:ln>
        <a:effectLst/>
        <a:sp3d/>
      </dgm:spPr>
      <dgm:t>
        <a:bodyPr anchor="ctr"/>
        <a:lstStyle/>
        <a:p>
          <a:pPr algn="l">
            <a:buNone/>
          </a:pPr>
          <a:r>
            <a:rPr lang="en-US" sz="1400" b="1" dirty="0">
              <a:solidFill>
                <a:srgbClr val="FFFFFF"/>
              </a:solidFill>
              <a:latin typeface="Segoe UI Semilight"/>
              <a:ea typeface="+mn-ea"/>
              <a:cs typeface="+mn-cs"/>
            </a:rPr>
            <a:t>Dashboards</a:t>
          </a:r>
        </a:p>
      </dgm:t>
    </dgm:pt>
    <dgm:pt modelId="{D2C9C347-FC7C-4E87-AE23-636522E1A18F}" type="parTrans" cxnId="{7FF95517-2C15-4660-93F0-3D48E955F0DA}">
      <dgm:prSet/>
      <dgm:spPr/>
      <dgm:t>
        <a:bodyPr/>
        <a:lstStyle/>
        <a:p>
          <a:endParaRPr lang="en-US" sz="1800"/>
        </a:p>
      </dgm:t>
    </dgm:pt>
    <dgm:pt modelId="{3A5E9613-0EE1-4BBA-A329-7C5253EA3F3F}" type="sibTrans" cxnId="{7FF95517-2C15-4660-93F0-3D48E955F0DA}">
      <dgm:prSet/>
      <dgm:spPr/>
      <dgm:t>
        <a:bodyPr/>
        <a:lstStyle/>
        <a:p>
          <a:endParaRPr lang="en-US" sz="1800"/>
        </a:p>
      </dgm:t>
    </dgm:pt>
    <dgm:pt modelId="{61AC3B3A-4D99-4149-9578-81E797CA755F}">
      <dgm:prSet phldrT="[Text]" custT="1"/>
      <dgm:spPr>
        <a:xfrm>
          <a:off x="269652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12E05639-9758-4DE0-9838-563A2BCAD3E9}" type="parTrans" cxnId="{CE86A336-5C53-4214-A91F-EE1CAF478C13}">
      <dgm:prSet/>
      <dgm:spPr/>
      <dgm:t>
        <a:bodyPr/>
        <a:lstStyle/>
        <a:p>
          <a:endParaRPr lang="en-US" sz="1800"/>
        </a:p>
      </dgm:t>
    </dgm:pt>
    <dgm:pt modelId="{5DB441FA-D5FD-43BC-98B9-4E775E0606B3}" type="sibTrans" cxnId="{CE86A336-5C53-4214-A91F-EE1CAF478C13}">
      <dgm:prSet/>
      <dgm:spPr/>
      <dgm:t>
        <a:bodyPr/>
        <a:lstStyle/>
        <a:p>
          <a:endParaRPr lang="en-US" sz="1800"/>
        </a:p>
      </dgm:t>
    </dgm:pt>
    <dgm:pt modelId="{7F22FD8C-2BAD-462D-B4CD-E9D43BC12F97}">
      <dgm:prSet phldrT="[Text]" custT="1"/>
      <dgm:spPr>
        <a:xfrm>
          <a:off x="134841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gm:spPr>
      <dgm:t>
        <a:bodyPr anchor="ctr"/>
        <a:lstStyle/>
        <a:p>
          <a:pPr>
            <a:buNone/>
          </a:pPr>
          <a:endParaRPr lang="en-US" sz="1200" dirty="0">
            <a:solidFill>
              <a:srgbClr val="FFFFFF"/>
            </a:solidFill>
            <a:latin typeface="Segoe UI Semilight"/>
            <a:ea typeface="+mn-ea"/>
            <a:cs typeface="+mn-cs"/>
          </a:endParaRPr>
        </a:p>
      </dgm:t>
    </dgm:pt>
    <dgm:pt modelId="{E9F59D29-6005-4306-B7F9-82A8DE48DB44}" type="parTrans" cxnId="{B1973CBE-FFBA-45B8-BA61-B326ABCB73FE}">
      <dgm:prSet/>
      <dgm:spPr/>
      <dgm:t>
        <a:bodyPr/>
        <a:lstStyle/>
        <a:p>
          <a:endParaRPr lang="en-US" sz="1800"/>
        </a:p>
      </dgm:t>
    </dgm:pt>
    <dgm:pt modelId="{D59D18E9-8815-4FF1-8244-F21DBEED01B7}" type="sibTrans" cxnId="{B1973CBE-FFBA-45B8-BA61-B326ABCB73FE}">
      <dgm:prSet/>
      <dgm:spPr/>
      <dgm:t>
        <a:bodyPr/>
        <a:lstStyle/>
        <a:p>
          <a:endParaRPr lang="en-US" sz="1800"/>
        </a:p>
      </dgm:t>
    </dgm:pt>
    <dgm:pt modelId="{FDC4A4F2-1893-4C20-B9BC-ED9EC4C6CD3C}" type="pres">
      <dgm:prSet presAssocID="{7AC45318-ED66-4C6C-9F4B-6012E1D6A9A2}" presName="Name0" presStyleCnt="0">
        <dgm:presLayoutVars>
          <dgm:dir/>
          <dgm:animLvl val="lvl"/>
          <dgm:resizeHandles val="exact"/>
        </dgm:presLayoutVars>
      </dgm:prSet>
      <dgm:spPr/>
    </dgm:pt>
    <dgm:pt modelId="{4A667E59-D910-4DB3-953F-F6F355F6B36D}" type="pres">
      <dgm:prSet presAssocID="{E2D518A1-FB9A-4846-8DC9-D16615642B17}" presName="compositeNode" presStyleCnt="0">
        <dgm:presLayoutVars>
          <dgm:bulletEnabled val="1"/>
        </dgm:presLayoutVars>
      </dgm:prSet>
      <dgm:spPr/>
    </dgm:pt>
    <dgm:pt modelId="{3FF4FFDB-DD94-4D9C-BA6D-E56AAD861F9B}" type="pres">
      <dgm:prSet presAssocID="{E2D518A1-FB9A-4846-8DC9-D16615642B17}" presName="bgRect" presStyleLbl="node1" presStyleIdx="0" presStyleCnt="3"/>
      <dgm:spPr/>
    </dgm:pt>
    <dgm:pt modelId="{50848262-FE53-4FB2-9689-E8563F95DE17}" type="pres">
      <dgm:prSet presAssocID="{E2D518A1-FB9A-4846-8DC9-D16615642B17}" presName="parentNode" presStyleLbl="node1" presStyleIdx="0" presStyleCnt="3">
        <dgm:presLayoutVars>
          <dgm:chMax val="0"/>
          <dgm:bulletEnabled val="1"/>
        </dgm:presLayoutVars>
      </dgm:prSet>
      <dgm:spPr/>
    </dgm:pt>
    <dgm:pt modelId="{E5BA564B-A7BE-41DC-897B-B85E384E9AA9}" type="pres">
      <dgm:prSet presAssocID="{E2D518A1-FB9A-4846-8DC9-D16615642B17}" presName="childNode" presStyleLbl="node1" presStyleIdx="0" presStyleCnt="3">
        <dgm:presLayoutVars>
          <dgm:bulletEnabled val="1"/>
        </dgm:presLayoutVars>
      </dgm:prSet>
      <dgm:spPr/>
    </dgm:pt>
    <dgm:pt modelId="{564505E0-A9FD-4EE7-8B26-86C9ECAF9908}" type="pres">
      <dgm:prSet presAssocID="{E59FCEA5-9044-4341-9057-41F838E16E5B}" presName="hSp" presStyleCnt="0"/>
      <dgm:spPr/>
    </dgm:pt>
    <dgm:pt modelId="{1928358D-28C8-41DD-A4F0-18FFFAF38AE5}" type="pres">
      <dgm:prSet presAssocID="{E59FCEA5-9044-4341-9057-41F838E16E5B}" presName="vProcSp" presStyleCnt="0"/>
      <dgm:spPr/>
    </dgm:pt>
    <dgm:pt modelId="{51F03281-39C9-49A2-946C-8210B4722970}" type="pres">
      <dgm:prSet presAssocID="{E59FCEA5-9044-4341-9057-41F838E16E5B}" presName="vSp1" presStyleCnt="0"/>
      <dgm:spPr/>
    </dgm:pt>
    <dgm:pt modelId="{A63ACDFD-A8C1-4679-96A6-275EC2C7D567}" type="pres">
      <dgm:prSet presAssocID="{E59FCEA5-9044-4341-9057-41F838E16E5B}" presName="simulatedConn" presStyleLbl="solidFgAcc1" presStyleIdx="0" presStyleCnt="2"/>
      <dgm:spPr>
        <a:xfrm rot="5400000">
          <a:off x="124013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gm:spPr>
    </dgm:pt>
    <dgm:pt modelId="{863390E5-7F0D-42A0-A262-D785B4386ECC}" type="pres">
      <dgm:prSet presAssocID="{E59FCEA5-9044-4341-9057-41F838E16E5B}" presName="vSp2" presStyleCnt="0"/>
      <dgm:spPr/>
    </dgm:pt>
    <dgm:pt modelId="{46258C1E-C449-4431-9B37-9BE1821B99F6}" type="pres">
      <dgm:prSet presAssocID="{E59FCEA5-9044-4341-9057-41F838E16E5B}" presName="sibTrans" presStyleCnt="0"/>
      <dgm:spPr/>
    </dgm:pt>
    <dgm:pt modelId="{1D26FEB1-7C93-4FD3-8817-80C1BC635520}" type="pres">
      <dgm:prSet presAssocID="{7F22FD8C-2BAD-462D-B4CD-E9D43BC12F97}" presName="compositeNode" presStyleCnt="0">
        <dgm:presLayoutVars>
          <dgm:bulletEnabled val="1"/>
        </dgm:presLayoutVars>
      </dgm:prSet>
      <dgm:spPr/>
    </dgm:pt>
    <dgm:pt modelId="{338ACD30-DD70-4A3A-866A-906D06A06680}" type="pres">
      <dgm:prSet presAssocID="{7F22FD8C-2BAD-462D-B4CD-E9D43BC12F97}" presName="bgRect" presStyleLbl="node1" presStyleIdx="1" presStyleCnt="3"/>
      <dgm:spPr/>
    </dgm:pt>
    <dgm:pt modelId="{89ABB6B1-A05B-426A-81E8-B5018CA5DB40}" type="pres">
      <dgm:prSet presAssocID="{7F22FD8C-2BAD-462D-B4CD-E9D43BC12F97}" presName="parentNode" presStyleLbl="node1" presStyleIdx="1" presStyleCnt="3">
        <dgm:presLayoutVars>
          <dgm:chMax val="0"/>
          <dgm:bulletEnabled val="1"/>
        </dgm:presLayoutVars>
      </dgm:prSet>
      <dgm:spPr/>
    </dgm:pt>
    <dgm:pt modelId="{4794F17A-857E-42F6-8804-F599D4AA7FDF}" type="pres">
      <dgm:prSet presAssocID="{7F22FD8C-2BAD-462D-B4CD-E9D43BC12F97}" presName="childNode" presStyleLbl="node1" presStyleIdx="1" presStyleCnt="3">
        <dgm:presLayoutVars>
          <dgm:bulletEnabled val="1"/>
        </dgm:presLayoutVars>
      </dgm:prSet>
      <dgm:spPr/>
    </dgm:pt>
    <dgm:pt modelId="{0FB374EF-117A-4817-AAFD-883B71795718}" type="pres">
      <dgm:prSet presAssocID="{D59D18E9-8815-4FF1-8244-F21DBEED01B7}" presName="hSp" presStyleCnt="0"/>
      <dgm:spPr/>
    </dgm:pt>
    <dgm:pt modelId="{57F0917F-37D3-4434-AEF2-53B5F14BEA86}" type="pres">
      <dgm:prSet presAssocID="{D59D18E9-8815-4FF1-8244-F21DBEED01B7}" presName="vProcSp" presStyleCnt="0"/>
      <dgm:spPr/>
    </dgm:pt>
    <dgm:pt modelId="{2CFEB57A-8CF4-45EB-9FBE-89385E1040EC}" type="pres">
      <dgm:prSet presAssocID="{D59D18E9-8815-4FF1-8244-F21DBEED01B7}" presName="vSp1" presStyleCnt="0"/>
      <dgm:spPr/>
    </dgm:pt>
    <dgm:pt modelId="{2EF2A687-4F14-48C0-AF7A-EA7B6501E663}" type="pres">
      <dgm:prSet presAssocID="{D59D18E9-8815-4FF1-8244-F21DBEED01B7}" presName="simulatedConn" presStyleLbl="solidFgAcc1" presStyleIdx="1" presStyleCnt="2"/>
      <dgm:spPr>
        <a:xfrm rot="5400000">
          <a:off x="258824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gm:spPr>
    </dgm:pt>
    <dgm:pt modelId="{48B34862-547D-4B8B-8A9C-528F30962264}" type="pres">
      <dgm:prSet presAssocID="{D59D18E9-8815-4FF1-8244-F21DBEED01B7}" presName="vSp2" presStyleCnt="0"/>
      <dgm:spPr/>
    </dgm:pt>
    <dgm:pt modelId="{C39B99A0-8C18-4A63-8096-CC2571429137}" type="pres">
      <dgm:prSet presAssocID="{D59D18E9-8815-4FF1-8244-F21DBEED01B7}" presName="sibTrans" presStyleCnt="0"/>
      <dgm:spPr/>
    </dgm:pt>
    <dgm:pt modelId="{0A4C8B94-6F70-4FDB-90B2-A7B58AB5EB19}" type="pres">
      <dgm:prSet presAssocID="{61AC3B3A-4D99-4149-9578-81E797CA755F}" presName="compositeNode" presStyleCnt="0">
        <dgm:presLayoutVars>
          <dgm:bulletEnabled val="1"/>
        </dgm:presLayoutVars>
      </dgm:prSet>
      <dgm:spPr/>
    </dgm:pt>
    <dgm:pt modelId="{463FD1EC-C2FE-48CE-9764-04F320B2DC6F}" type="pres">
      <dgm:prSet presAssocID="{61AC3B3A-4D99-4149-9578-81E797CA755F}" presName="bgRect" presStyleLbl="node1" presStyleIdx="2" presStyleCnt="3"/>
      <dgm:spPr/>
    </dgm:pt>
    <dgm:pt modelId="{F2BDB493-06EC-4977-BEFF-A6595E0974F9}" type="pres">
      <dgm:prSet presAssocID="{61AC3B3A-4D99-4149-9578-81E797CA755F}" presName="parentNode" presStyleLbl="node1" presStyleIdx="2" presStyleCnt="3">
        <dgm:presLayoutVars>
          <dgm:chMax val="0"/>
          <dgm:bulletEnabled val="1"/>
        </dgm:presLayoutVars>
      </dgm:prSet>
      <dgm:spPr/>
    </dgm:pt>
    <dgm:pt modelId="{8FD9C412-A42A-4DE9-BEEF-14EBF8C2F750}" type="pres">
      <dgm:prSet presAssocID="{61AC3B3A-4D99-4149-9578-81E797CA755F}" presName="childNode" presStyleLbl="node1" presStyleIdx="2" presStyleCnt="3">
        <dgm:presLayoutVars>
          <dgm:bulletEnabled val="1"/>
        </dgm:presLayoutVars>
      </dgm:prSet>
      <dgm:spPr/>
    </dgm:pt>
  </dgm:ptLst>
  <dgm:cxnLst>
    <dgm:cxn modelId="{2B96170A-3A53-4117-B6C8-4A0124D2BFC1}" type="presOf" srcId="{9966886C-9FBB-496F-B447-BD7236DA470A}" destId="{4794F17A-857E-42F6-8804-F599D4AA7FDF}" srcOrd="0" destOrd="0" presId="urn:microsoft.com/office/officeart/2005/8/layout/hProcess7"/>
    <dgm:cxn modelId="{AC76AC16-28D4-4307-B18F-2B679095CBBC}" srcId="{E2D518A1-FB9A-4846-8DC9-D16615642B17}" destId="{27ED2F8F-C1D1-4EBE-A547-0255D7A78087}" srcOrd="0" destOrd="0" parTransId="{EE5277FE-B233-4AC9-AF3E-CE16BDFF02FD}" sibTransId="{852FFA9B-ADD0-42AA-850A-37D7DDD88993}"/>
    <dgm:cxn modelId="{7FF95517-2C15-4660-93F0-3D48E955F0DA}" srcId="{61AC3B3A-4D99-4149-9578-81E797CA755F}" destId="{1BA56055-C192-412A-8D16-F00668ACCE6A}" srcOrd="0" destOrd="0" parTransId="{D2C9C347-FC7C-4E87-AE23-636522E1A18F}" sibTransId="{3A5E9613-0EE1-4BBA-A329-7C5253EA3F3F}"/>
    <dgm:cxn modelId="{F7D4D81E-396A-4428-AC77-018B77B0FFD1}" srcId="{7AC45318-ED66-4C6C-9F4B-6012E1D6A9A2}" destId="{E2D518A1-FB9A-4846-8DC9-D16615642B17}" srcOrd="0" destOrd="0" parTransId="{1AD8ADC0-CB53-48F1-B426-FBF214806FAF}" sibTransId="{E59FCEA5-9044-4341-9057-41F838E16E5B}"/>
    <dgm:cxn modelId="{CE86A336-5C53-4214-A91F-EE1CAF478C13}" srcId="{7AC45318-ED66-4C6C-9F4B-6012E1D6A9A2}" destId="{61AC3B3A-4D99-4149-9578-81E797CA755F}" srcOrd="2" destOrd="0" parTransId="{12E05639-9758-4DE0-9838-563A2BCAD3E9}" sibTransId="{5DB441FA-D5FD-43BC-98B9-4E775E0606B3}"/>
    <dgm:cxn modelId="{B5AD7837-95F5-4665-B6D3-5BE39BF8DE3A}" type="presOf" srcId="{27ED2F8F-C1D1-4EBE-A547-0255D7A78087}" destId="{E5BA564B-A7BE-41DC-897B-B85E384E9AA9}" srcOrd="0" destOrd="0" presId="urn:microsoft.com/office/officeart/2005/8/layout/hProcess7"/>
    <dgm:cxn modelId="{F1FCC837-B83A-49D1-BFC4-20571C32B515}" srcId="{7F22FD8C-2BAD-462D-B4CD-E9D43BC12F97}" destId="{9966886C-9FBB-496F-B447-BD7236DA470A}" srcOrd="0" destOrd="0" parTransId="{4483F940-E9CD-4770-BF15-0A992785DA29}" sibTransId="{B342B9E7-4F20-4402-84C4-E680AD4739B1}"/>
    <dgm:cxn modelId="{58C0A25B-039D-4BA4-958C-9745AF277816}" type="presOf" srcId="{61AC3B3A-4D99-4149-9578-81E797CA755F}" destId="{463FD1EC-C2FE-48CE-9764-04F320B2DC6F}" srcOrd="0" destOrd="0" presId="urn:microsoft.com/office/officeart/2005/8/layout/hProcess7"/>
    <dgm:cxn modelId="{B51CC87F-376B-423D-87B4-5607AD83501C}" type="presOf" srcId="{61AC3B3A-4D99-4149-9578-81E797CA755F}" destId="{F2BDB493-06EC-4977-BEFF-A6595E0974F9}" srcOrd="1" destOrd="0" presId="urn:microsoft.com/office/officeart/2005/8/layout/hProcess7"/>
    <dgm:cxn modelId="{49A20689-5510-414B-BCAB-81D2DCE4EDBB}" type="presOf" srcId="{E2D518A1-FB9A-4846-8DC9-D16615642B17}" destId="{3FF4FFDB-DD94-4D9C-BA6D-E56AAD861F9B}" srcOrd="0" destOrd="0" presId="urn:microsoft.com/office/officeart/2005/8/layout/hProcess7"/>
    <dgm:cxn modelId="{A6BD8D8D-8C5D-46F3-B29C-384A966DF747}" type="presOf" srcId="{E2D518A1-FB9A-4846-8DC9-D16615642B17}" destId="{50848262-FE53-4FB2-9689-E8563F95DE17}" srcOrd="1" destOrd="0" presId="urn:microsoft.com/office/officeart/2005/8/layout/hProcess7"/>
    <dgm:cxn modelId="{3A2F48A4-00F2-4D25-A826-D4002F9D8209}" type="presOf" srcId="{1BA56055-C192-412A-8D16-F00668ACCE6A}" destId="{8FD9C412-A42A-4DE9-BEEF-14EBF8C2F750}" srcOrd="0" destOrd="0" presId="urn:microsoft.com/office/officeart/2005/8/layout/hProcess7"/>
    <dgm:cxn modelId="{B1973CBE-FFBA-45B8-BA61-B326ABCB73FE}" srcId="{7AC45318-ED66-4C6C-9F4B-6012E1D6A9A2}" destId="{7F22FD8C-2BAD-462D-B4CD-E9D43BC12F97}" srcOrd="1" destOrd="0" parTransId="{E9F59D29-6005-4306-B7F9-82A8DE48DB44}" sibTransId="{D59D18E9-8815-4FF1-8244-F21DBEED01B7}"/>
    <dgm:cxn modelId="{BEB978BE-AE13-410B-B2A5-AB908CF80AEE}" type="presOf" srcId="{7AC45318-ED66-4C6C-9F4B-6012E1D6A9A2}" destId="{FDC4A4F2-1893-4C20-B9BC-ED9EC4C6CD3C}" srcOrd="0" destOrd="0" presId="urn:microsoft.com/office/officeart/2005/8/layout/hProcess7"/>
    <dgm:cxn modelId="{F7D95EED-2220-4ADB-B096-AB2A3E2F0601}" type="presOf" srcId="{7F22FD8C-2BAD-462D-B4CD-E9D43BC12F97}" destId="{338ACD30-DD70-4A3A-866A-906D06A06680}" srcOrd="0" destOrd="0" presId="urn:microsoft.com/office/officeart/2005/8/layout/hProcess7"/>
    <dgm:cxn modelId="{A1CBBEFC-9AC8-4B91-86B8-52F7A7C0A914}" type="presOf" srcId="{7F22FD8C-2BAD-462D-B4CD-E9D43BC12F97}" destId="{89ABB6B1-A05B-426A-81E8-B5018CA5DB40}" srcOrd="1" destOrd="0" presId="urn:microsoft.com/office/officeart/2005/8/layout/hProcess7"/>
    <dgm:cxn modelId="{19E0AE2D-7526-4BAE-91BB-450FCFAED62B}" type="presParOf" srcId="{FDC4A4F2-1893-4C20-B9BC-ED9EC4C6CD3C}" destId="{4A667E59-D910-4DB3-953F-F6F355F6B36D}" srcOrd="0" destOrd="0" presId="urn:microsoft.com/office/officeart/2005/8/layout/hProcess7"/>
    <dgm:cxn modelId="{E448BD6D-ADB9-4B9E-8FA0-9968B96EA71F}" type="presParOf" srcId="{4A667E59-D910-4DB3-953F-F6F355F6B36D}" destId="{3FF4FFDB-DD94-4D9C-BA6D-E56AAD861F9B}" srcOrd="0" destOrd="0" presId="urn:microsoft.com/office/officeart/2005/8/layout/hProcess7"/>
    <dgm:cxn modelId="{AF9E2AD2-8D2F-4E1A-B8BD-2EF7E230F41A}" type="presParOf" srcId="{4A667E59-D910-4DB3-953F-F6F355F6B36D}" destId="{50848262-FE53-4FB2-9689-E8563F95DE17}" srcOrd="1" destOrd="0" presId="urn:microsoft.com/office/officeart/2005/8/layout/hProcess7"/>
    <dgm:cxn modelId="{484B221F-C1D0-48F2-A971-CE065ED3FDAB}" type="presParOf" srcId="{4A667E59-D910-4DB3-953F-F6F355F6B36D}" destId="{E5BA564B-A7BE-41DC-897B-B85E384E9AA9}" srcOrd="2" destOrd="0" presId="urn:microsoft.com/office/officeart/2005/8/layout/hProcess7"/>
    <dgm:cxn modelId="{794AE260-96B1-4FDA-967E-AE3F56C6035B}" type="presParOf" srcId="{FDC4A4F2-1893-4C20-B9BC-ED9EC4C6CD3C}" destId="{564505E0-A9FD-4EE7-8B26-86C9ECAF9908}" srcOrd="1" destOrd="0" presId="urn:microsoft.com/office/officeart/2005/8/layout/hProcess7"/>
    <dgm:cxn modelId="{AE994069-E646-437C-B801-70B284DA81F2}" type="presParOf" srcId="{FDC4A4F2-1893-4C20-B9BC-ED9EC4C6CD3C}" destId="{1928358D-28C8-41DD-A4F0-18FFFAF38AE5}" srcOrd="2" destOrd="0" presId="urn:microsoft.com/office/officeart/2005/8/layout/hProcess7"/>
    <dgm:cxn modelId="{39587427-88E5-45A2-914D-60ACFE02EFF2}" type="presParOf" srcId="{1928358D-28C8-41DD-A4F0-18FFFAF38AE5}" destId="{51F03281-39C9-49A2-946C-8210B4722970}" srcOrd="0" destOrd="0" presId="urn:microsoft.com/office/officeart/2005/8/layout/hProcess7"/>
    <dgm:cxn modelId="{94092A0B-99E1-480C-BBF2-163301DDDFB9}" type="presParOf" srcId="{1928358D-28C8-41DD-A4F0-18FFFAF38AE5}" destId="{A63ACDFD-A8C1-4679-96A6-275EC2C7D567}" srcOrd="1" destOrd="0" presId="urn:microsoft.com/office/officeart/2005/8/layout/hProcess7"/>
    <dgm:cxn modelId="{291262F2-B1D7-4078-9D4C-2FCA3140642C}" type="presParOf" srcId="{1928358D-28C8-41DD-A4F0-18FFFAF38AE5}" destId="{863390E5-7F0D-42A0-A262-D785B4386ECC}" srcOrd="2" destOrd="0" presId="urn:microsoft.com/office/officeart/2005/8/layout/hProcess7"/>
    <dgm:cxn modelId="{B5C79F4E-8887-485C-BD69-64AA9C887986}" type="presParOf" srcId="{FDC4A4F2-1893-4C20-B9BC-ED9EC4C6CD3C}" destId="{46258C1E-C449-4431-9B37-9BE1821B99F6}" srcOrd="3" destOrd="0" presId="urn:microsoft.com/office/officeart/2005/8/layout/hProcess7"/>
    <dgm:cxn modelId="{CB5741C6-23FA-470F-AF6D-4111DBDA79A4}" type="presParOf" srcId="{FDC4A4F2-1893-4C20-B9BC-ED9EC4C6CD3C}" destId="{1D26FEB1-7C93-4FD3-8817-80C1BC635520}" srcOrd="4" destOrd="0" presId="urn:microsoft.com/office/officeart/2005/8/layout/hProcess7"/>
    <dgm:cxn modelId="{3CD8AEB0-501F-4838-88DF-C50CCFEEB353}" type="presParOf" srcId="{1D26FEB1-7C93-4FD3-8817-80C1BC635520}" destId="{338ACD30-DD70-4A3A-866A-906D06A06680}" srcOrd="0" destOrd="0" presId="urn:microsoft.com/office/officeart/2005/8/layout/hProcess7"/>
    <dgm:cxn modelId="{C5CD2105-6579-4965-9150-8389C4242A70}" type="presParOf" srcId="{1D26FEB1-7C93-4FD3-8817-80C1BC635520}" destId="{89ABB6B1-A05B-426A-81E8-B5018CA5DB40}" srcOrd="1" destOrd="0" presId="urn:microsoft.com/office/officeart/2005/8/layout/hProcess7"/>
    <dgm:cxn modelId="{A452BE7C-18F6-49F4-8E97-BA16F3765F89}" type="presParOf" srcId="{1D26FEB1-7C93-4FD3-8817-80C1BC635520}" destId="{4794F17A-857E-42F6-8804-F599D4AA7FDF}" srcOrd="2" destOrd="0" presId="urn:microsoft.com/office/officeart/2005/8/layout/hProcess7"/>
    <dgm:cxn modelId="{7D93BB39-8142-4014-AEBC-652C8CD21F7B}" type="presParOf" srcId="{FDC4A4F2-1893-4C20-B9BC-ED9EC4C6CD3C}" destId="{0FB374EF-117A-4817-AAFD-883B71795718}" srcOrd="5" destOrd="0" presId="urn:microsoft.com/office/officeart/2005/8/layout/hProcess7"/>
    <dgm:cxn modelId="{C7C2214A-007C-482D-9AC6-D32C40F41706}" type="presParOf" srcId="{FDC4A4F2-1893-4C20-B9BC-ED9EC4C6CD3C}" destId="{57F0917F-37D3-4434-AEF2-53B5F14BEA86}" srcOrd="6" destOrd="0" presId="urn:microsoft.com/office/officeart/2005/8/layout/hProcess7"/>
    <dgm:cxn modelId="{EE4F391E-A019-42F4-81B0-6324C154C103}" type="presParOf" srcId="{57F0917F-37D3-4434-AEF2-53B5F14BEA86}" destId="{2CFEB57A-8CF4-45EB-9FBE-89385E1040EC}" srcOrd="0" destOrd="0" presId="urn:microsoft.com/office/officeart/2005/8/layout/hProcess7"/>
    <dgm:cxn modelId="{760E02D8-D7F2-41FD-B647-A8477D3EBD43}" type="presParOf" srcId="{57F0917F-37D3-4434-AEF2-53B5F14BEA86}" destId="{2EF2A687-4F14-48C0-AF7A-EA7B6501E663}" srcOrd="1" destOrd="0" presId="urn:microsoft.com/office/officeart/2005/8/layout/hProcess7"/>
    <dgm:cxn modelId="{14D8D6DE-CB6D-4BEB-8051-A8865A32D0A2}" type="presParOf" srcId="{57F0917F-37D3-4434-AEF2-53B5F14BEA86}" destId="{48B34862-547D-4B8B-8A9C-528F30962264}" srcOrd="2" destOrd="0" presId="urn:microsoft.com/office/officeart/2005/8/layout/hProcess7"/>
    <dgm:cxn modelId="{280A1BC9-3CE5-42FB-9B3A-374BFCFE1C4A}" type="presParOf" srcId="{FDC4A4F2-1893-4C20-B9BC-ED9EC4C6CD3C}" destId="{C39B99A0-8C18-4A63-8096-CC2571429137}" srcOrd="7" destOrd="0" presId="urn:microsoft.com/office/officeart/2005/8/layout/hProcess7"/>
    <dgm:cxn modelId="{016621CD-A7CB-4E3C-A57C-CF2AE09A245B}" type="presParOf" srcId="{FDC4A4F2-1893-4C20-B9BC-ED9EC4C6CD3C}" destId="{0A4C8B94-6F70-4FDB-90B2-A7B58AB5EB19}" srcOrd="8" destOrd="0" presId="urn:microsoft.com/office/officeart/2005/8/layout/hProcess7"/>
    <dgm:cxn modelId="{89AB6A42-7999-4709-9F3D-3353D4741E6C}" type="presParOf" srcId="{0A4C8B94-6F70-4FDB-90B2-A7B58AB5EB19}" destId="{463FD1EC-C2FE-48CE-9764-04F320B2DC6F}" srcOrd="0" destOrd="0" presId="urn:microsoft.com/office/officeart/2005/8/layout/hProcess7"/>
    <dgm:cxn modelId="{0B5F3210-F579-43B2-976E-D525C32001FE}" type="presParOf" srcId="{0A4C8B94-6F70-4FDB-90B2-A7B58AB5EB19}" destId="{F2BDB493-06EC-4977-BEFF-A6595E0974F9}" srcOrd="1" destOrd="0" presId="urn:microsoft.com/office/officeart/2005/8/layout/hProcess7"/>
    <dgm:cxn modelId="{6DE13EAB-5856-4D77-B346-EC2709301439}" type="presParOf" srcId="{0A4C8B94-6F70-4FDB-90B2-A7B58AB5EB19}" destId="{8FD9C412-A42A-4DE9-BEEF-14EBF8C2F750}" srcOrd="2" destOrd="0" presId="urn:microsoft.com/office/officeart/2005/8/layout/hProcess7"/>
  </dgm:cxnLst>
  <dgm:bg>
    <a:noFill/>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F4FFDB-DD94-4D9C-BA6D-E56AAD861F9B}">
      <dsp:nvSpPr>
        <dsp:cNvPr id="0" name=""/>
        <dsp:cNvSpPr/>
      </dsp:nvSpPr>
      <dsp:spPr>
        <a:xfrm>
          <a:off x="302"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506470" y="703093"/>
        <a:ext cx="1274050" cy="252874"/>
      </dsp:txXfrm>
    </dsp:sp>
    <dsp:sp modelId="{E5BA564B-A7BE-41DC-897B-B85E384E9AA9}">
      <dsp:nvSpPr>
        <dsp:cNvPr id="0" name=""/>
        <dsp:cNvSpPr/>
      </dsp:nvSpPr>
      <dsp:spPr>
        <a:xfrm>
          <a:off x="260806"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rgbClr val="FFFFFF"/>
              </a:solidFill>
              <a:latin typeface="Segoe UI Semilight"/>
              <a:ea typeface="+mn-ea"/>
              <a:cs typeface="+mn-cs"/>
            </a:rPr>
            <a:t>Data Sources</a:t>
          </a:r>
        </a:p>
      </dsp:txBody>
      <dsp:txXfrm>
        <a:off x="260806" y="188690"/>
        <a:ext cx="970378" cy="1563025"/>
      </dsp:txXfrm>
    </dsp:sp>
    <dsp:sp modelId="{338ACD30-DD70-4A3A-866A-906D06A06680}">
      <dsp:nvSpPr>
        <dsp:cNvPr id="0" name=""/>
        <dsp:cNvSpPr/>
      </dsp:nvSpPr>
      <dsp:spPr>
        <a:xfrm>
          <a:off x="134841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841638" y="703093"/>
        <a:ext cx="1274050" cy="252874"/>
      </dsp:txXfrm>
    </dsp:sp>
    <dsp:sp modelId="{A63ACDFD-A8C1-4679-96A6-275EC2C7D567}">
      <dsp:nvSpPr>
        <dsp:cNvPr id="0" name=""/>
        <dsp:cNvSpPr/>
      </dsp:nvSpPr>
      <dsp:spPr>
        <a:xfrm rot="5400000">
          <a:off x="124013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sp:spPr>
      <dsp:style>
        <a:lnRef idx="2">
          <a:scrgbClr r="0" g="0" b="0"/>
        </a:lnRef>
        <a:fillRef idx="1">
          <a:scrgbClr r="0" g="0" b="0"/>
        </a:fillRef>
        <a:effectRef idx="0">
          <a:scrgbClr r="0" g="0" b="0"/>
        </a:effectRef>
        <a:fontRef idx="minor"/>
      </dsp:style>
    </dsp:sp>
    <dsp:sp modelId="{4794F17A-857E-42F6-8804-F599D4AA7FDF}">
      <dsp:nvSpPr>
        <dsp:cNvPr id="0" name=""/>
        <dsp:cNvSpPr/>
      </dsp:nvSpPr>
      <dsp:spPr>
        <a:xfrm>
          <a:off x="1608916"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a:solidFill>
                <a:srgbClr val="FFFFFF"/>
              </a:solidFill>
              <a:latin typeface="Segoe UI Semilight"/>
              <a:ea typeface="+mn-ea"/>
              <a:cs typeface="+mn-cs"/>
            </a:rPr>
            <a:t>Reports</a:t>
          </a:r>
          <a:endParaRPr lang="en-US" sz="1400" b="1" kern="1200" dirty="0">
            <a:solidFill>
              <a:srgbClr val="FFFFFF"/>
            </a:solidFill>
            <a:latin typeface="Segoe UI Semilight"/>
            <a:ea typeface="+mn-ea"/>
            <a:cs typeface="+mn-cs"/>
          </a:endParaRPr>
        </a:p>
      </dsp:txBody>
      <dsp:txXfrm>
        <a:off x="1608916" y="188690"/>
        <a:ext cx="970378" cy="1563025"/>
      </dsp:txXfrm>
    </dsp:sp>
    <dsp:sp modelId="{463FD1EC-C2FE-48CE-9764-04F320B2DC6F}">
      <dsp:nvSpPr>
        <dsp:cNvPr id="0" name=""/>
        <dsp:cNvSpPr/>
      </dsp:nvSpPr>
      <dsp:spPr>
        <a:xfrm>
          <a:off x="269652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2189748" y="703093"/>
        <a:ext cx="1274050" cy="252874"/>
      </dsp:txXfrm>
    </dsp:sp>
    <dsp:sp modelId="{2EF2A687-4F14-48C0-AF7A-EA7B6501E663}">
      <dsp:nvSpPr>
        <dsp:cNvPr id="0" name=""/>
        <dsp:cNvSpPr/>
      </dsp:nvSpPr>
      <dsp:spPr>
        <a:xfrm rot="5400000">
          <a:off x="258824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sp:spPr>
      <dsp:style>
        <a:lnRef idx="2">
          <a:scrgbClr r="0" g="0" b="0"/>
        </a:lnRef>
        <a:fillRef idx="1">
          <a:scrgbClr r="0" g="0" b="0"/>
        </a:fillRef>
        <a:effectRef idx="0">
          <a:scrgbClr r="0" g="0" b="0"/>
        </a:effectRef>
        <a:fontRef idx="minor"/>
      </dsp:style>
    </dsp:sp>
    <dsp:sp modelId="{8FD9C412-A42A-4DE9-BEEF-14EBF8C2F750}">
      <dsp:nvSpPr>
        <dsp:cNvPr id="0" name=""/>
        <dsp:cNvSpPr/>
      </dsp:nvSpPr>
      <dsp:spPr>
        <a:xfrm>
          <a:off x="2957025"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rgbClr val="FFFFFF"/>
              </a:solidFill>
              <a:latin typeface="Segoe UI Semilight"/>
              <a:ea typeface="+mn-ea"/>
              <a:cs typeface="+mn-cs"/>
            </a:rPr>
            <a:t>Dashboards</a:t>
          </a:r>
        </a:p>
      </dsp:txBody>
      <dsp:txXfrm>
        <a:off x="2957025" y="188690"/>
        <a:ext cx="970378" cy="15630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F4FFDB-DD94-4D9C-BA6D-E56AAD861F9B}">
      <dsp:nvSpPr>
        <dsp:cNvPr id="0" name=""/>
        <dsp:cNvSpPr/>
      </dsp:nvSpPr>
      <dsp:spPr>
        <a:xfrm>
          <a:off x="302"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506470" y="703093"/>
        <a:ext cx="1274050" cy="252874"/>
      </dsp:txXfrm>
    </dsp:sp>
    <dsp:sp modelId="{E5BA564B-A7BE-41DC-897B-B85E384E9AA9}">
      <dsp:nvSpPr>
        <dsp:cNvPr id="0" name=""/>
        <dsp:cNvSpPr/>
      </dsp:nvSpPr>
      <dsp:spPr>
        <a:xfrm>
          <a:off x="260806"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rgbClr val="FFFFFF"/>
              </a:solidFill>
              <a:latin typeface="Segoe UI Semilight"/>
              <a:ea typeface="+mn-ea"/>
              <a:cs typeface="+mn-cs"/>
            </a:rPr>
            <a:t>Data Sources</a:t>
          </a:r>
        </a:p>
      </dsp:txBody>
      <dsp:txXfrm>
        <a:off x="260806" y="188690"/>
        <a:ext cx="970378" cy="1563025"/>
      </dsp:txXfrm>
    </dsp:sp>
    <dsp:sp modelId="{338ACD30-DD70-4A3A-866A-906D06A06680}">
      <dsp:nvSpPr>
        <dsp:cNvPr id="0" name=""/>
        <dsp:cNvSpPr/>
      </dsp:nvSpPr>
      <dsp:spPr>
        <a:xfrm>
          <a:off x="134841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841638" y="703093"/>
        <a:ext cx="1274050" cy="252874"/>
      </dsp:txXfrm>
    </dsp:sp>
    <dsp:sp modelId="{A63ACDFD-A8C1-4679-96A6-275EC2C7D567}">
      <dsp:nvSpPr>
        <dsp:cNvPr id="0" name=""/>
        <dsp:cNvSpPr/>
      </dsp:nvSpPr>
      <dsp:spPr>
        <a:xfrm rot="5400000">
          <a:off x="124013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sp:spPr>
      <dsp:style>
        <a:lnRef idx="2">
          <a:scrgbClr r="0" g="0" b="0"/>
        </a:lnRef>
        <a:fillRef idx="1">
          <a:scrgbClr r="0" g="0" b="0"/>
        </a:fillRef>
        <a:effectRef idx="0">
          <a:scrgbClr r="0" g="0" b="0"/>
        </a:effectRef>
        <a:fontRef idx="minor"/>
      </dsp:style>
    </dsp:sp>
    <dsp:sp modelId="{4794F17A-857E-42F6-8804-F599D4AA7FDF}">
      <dsp:nvSpPr>
        <dsp:cNvPr id="0" name=""/>
        <dsp:cNvSpPr/>
      </dsp:nvSpPr>
      <dsp:spPr>
        <a:xfrm>
          <a:off x="1608916"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a:solidFill>
                <a:srgbClr val="FFFFFF"/>
              </a:solidFill>
              <a:latin typeface="Segoe UI Semilight"/>
              <a:ea typeface="+mn-ea"/>
              <a:cs typeface="+mn-cs"/>
            </a:rPr>
            <a:t>Reports</a:t>
          </a:r>
          <a:endParaRPr lang="en-US" sz="1400" b="1" kern="1200" dirty="0">
            <a:solidFill>
              <a:srgbClr val="FFFFFF"/>
            </a:solidFill>
            <a:latin typeface="Segoe UI Semilight"/>
            <a:ea typeface="+mn-ea"/>
            <a:cs typeface="+mn-cs"/>
          </a:endParaRPr>
        </a:p>
      </dsp:txBody>
      <dsp:txXfrm>
        <a:off x="1608916" y="188690"/>
        <a:ext cx="970378" cy="1563025"/>
      </dsp:txXfrm>
    </dsp:sp>
    <dsp:sp modelId="{463FD1EC-C2FE-48CE-9764-04F320B2DC6F}">
      <dsp:nvSpPr>
        <dsp:cNvPr id="0" name=""/>
        <dsp:cNvSpPr/>
      </dsp:nvSpPr>
      <dsp:spPr>
        <a:xfrm>
          <a:off x="2696521" y="188690"/>
          <a:ext cx="1302521" cy="1563025"/>
        </a:xfrm>
        <a:prstGeom prst="roundRect">
          <a:avLst>
            <a:gd name="adj" fmla="val 5000"/>
          </a:avLst>
        </a:prstGeom>
        <a:solidFill>
          <a:schemeClr val="tx1"/>
        </a:solidFill>
        <a:ln w="17145" cap="flat" cmpd="sng" algn="ctr">
          <a:solidFill>
            <a:srgbClr val="FFFFFF">
              <a:hueOff val="0"/>
              <a:satOff val="0"/>
              <a:lumOff val="0"/>
              <a:alphaOff val="0"/>
            </a:srgb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0" tIns="41148" rIns="53340" bIns="0" numCol="1" spcCol="1270" anchor="ctr" anchorCtr="0">
          <a:noAutofit/>
        </a:bodyPr>
        <a:lstStyle/>
        <a:p>
          <a:pPr marL="0" lvl="0" indent="0" algn="r" defTabSz="533400">
            <a:lnSpc>
              <a:spcPct val="90000"/>
            </a:lnSpc>
            <a:spcBef>
              <a:spcPct val="0"/>
            </a:spcBef>
            <a:spcAft>
              <a:spcPct val="35000"/>
            </a:spcAft>
            <a:buNone/>
          </a:pPr>
          <a:endParaRPr lang="en-US" sz="1200" kern="1200" dirty="0">
            <a:solidFill>
              <a:srgbClr val="FFFFFF"/>
            </a:solidFill>
            <a:latin typeface="Segoe UI Semilight"/>
            <a:ea typeface="+mn-ea"/>
            <a:cs typeface="+mn-cs"/>
          </a:endParaRPr>
        </a:p>
      </dsp:txBody>
      <dsp:txXfrm rot="16200000">
        <a:off x="2189748" y="703093"/>
        <a:ext cx="1274050" cy="252874"/>
      </dsp:txXfrm>
    </dsp:sp>
    <dsp:sp modelId="{2EF2A687-4F14-48C0-AF7A-EA7B6501E663}">
      <dsp:nvSpPr>
        <dsp:cNvPr id="0" name=""/>
        <dsp:cNvSpPr/>
      </dsp:nvSpPr>
      <dsp:spPr>
        <a:xfrm rot="5400000">
          <a:off x="2588243" y="1430225"/>
          <a:ext cx="229581" cy="195378"/>
        </a:xfrm>
        <a:prstGeom prst="flowChartExtract">
          <a:avLst/>
        </a:prstGeom>
        <a:solidFill>
          <a:srgbClr val="FFFFFF">
            <a:hueOff val="0"/>
            <a:satOff val="0"/>
            <a:lumOff val="0"/>
            <a:alphaOff val="0"/>
          </a:srgbClr>
        </a:solidFill>
        <a:ln w="28575" cap="flat" cmpd="sng" algn="ctr">
          <a:solidFill>
            <a:srgbClr val="FFFFFF"/>
          </a:solidFill>
          <a:prstDash val="solid"/>
        </a:ln>
        <a:effectLst/>
      </dsp:spPr>
      <dsp:style>
        <a:lnRef idx="2">
          <a:scrgbClr r="0" g="0" b="0"/>
        </a:lnRef>
        <a:fillRef idx="1">
          <a:scrgbClr r="0" g="0" b="0"/>
        </a:fillRef>
        <a:effectRef idx="0">
          <a:scrgbClr r="0" g="0" b="0"/>
        </a:effectRef>
        <a:fontRef idx="minor"/>
      </dsp:style>
    </dsp:sp>
    <dsp:sp modelId="{8FD9C412-A42A-4DE9-BEEF-14EBF8C2F750}">
      <dsp:nvSpPr>
        <dsp:cNvPr id="0" name=""/>
        <dsp:cNvSpPr/>
      </dsp:nvSpPr>
      <dsp:spPr>
        <a:xfrm>
          <a:off x="2957025" y="188690"/>
          <a:ext cx="970378" cy="1563025"/>
        </a:xfrm>
        <a:prstGeom prst="rect">
          <a:avLst/>
        </a:prstGeom>
        <a:noFill/>
        <a:ln w="17145" cap="flat" cmpd="sng" algn="ctr">
          <a:noFill/>
          <a:prstDash val="solid"/>
        </a:ln>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48006" rIns="0"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rgbClr val="FFFFFF"/>
              </a:solidFill>
              <a:latin typeface="Segoe UI Semilight"/>
              <a:ea typeface="+mn-ea"/>
              <a:cs typeface="+mn-cs"/>
            </a:rPr>
            <a:t>Dashboards</a:t>
          </a:r>
        </a:p>
      </dsp:txBody>
      <dsp:txXfrm>
        <a:off x="2957025" y="188690"/>
        <a:ext cx="970378" cy="156302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CRMUG Summit 2017</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E58CAF0-866C-41B3-A854-572A2A51FA6A}" type="datetime8">
              <a:rPr lang="en-US" smtClean="0">
                <a:latin typeface="Arial" panose="020B0604020202020204" pitchFamily="34" charset="0"/>
                <a:cs typeface="Arial" panose="020B0604020202020204" pitchFamily="34" charset="0"/>
              </a:rPr>
              <a:t>3/29/2019 11:14 AM</a:t>
            </a:fld>
            <a:endParaRPr lang="en-US" dirty="0">
              <a:latin typeface="Arial" panose="020B0604020202020204" pitchFamily="34" charset="0"/>
              <a:cs typeface="Arial" panose="020B0604020202020204"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Arial" panose="020B0604020202020204" pitchFamily="34" charset="0"/>
                <a:cs typeface="Arial" panose="020B0604020202020204" pitchFamily="34" charset="0"/>
              </a:rPr>
              <a:t>‹#›</a:t>
            </a:fld>
            <a:endParaRPr lang="en-US" dirty="0">
              <a:latin typeface="Arial" panose="020B0604020202020204" pitchFamily="34" charset="0"/>
              <a:cs typeface="Arial" panose="020B0604020202020204" pitchFamily="34" charset="0"/>
            </a:endParaRPr>
          </a:p>
        </p:txBody>
      </p:sp>
      <p:sp>
        <p:nvSpPr>
          <p:cNvPr id="5"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Arial" panose="020B0604020202020204" pitchFamily="34" charset="0"/>
                <a:ea typeface="Segoe UI" pitchFamily="34" charset="0"/>
                <a:cs typeface="Arial" panose="020B0604020202020204" pitchFamily="34" charset="0"/>
              </a:rPr>
              <a:t>© 2017 Dynamic Communities. All rights reserved.</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ftr="0"/>
</p:handoutMaster>
</file>

<file path=ppt/media/hdphoto1.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svg>
</file>

<file path=ppt/media/image33.png>
</file>

<file path=ppt/media/image34.png>
</file>

<file path=ppt/media/image35.png>
</file>

<file path=ppt/media/image36.svg>
</file>

<file path=ppt/media/image37.png>
</file>

<file path=ppt/media/image38.svg>
</file>

<file path=ppt/media/image39.png>
</file>

<file path=ppt/media/image4.jpg>
</file>

<file path=ppt/media/image40.png>
</file>

<file path=ppt/media/image41.png>
</file>

<file path=ppt/media/image42.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r>
              <a:rPr lang="en-US" dirty="0"/>
              <a:t>CRMUG Summit 2017</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2058EF5B-311B-4148-8831-2D28534D49CD}" type="datetime8">
              <a:rPr lang="en-US" smtClean="0"/>
              <a:t>3/29/2019 11:13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B4008EB6-D09E-4580-8CD6-DDB14511944F}" type="slidenum">
              <a:rPr lang="en-US" smtClean="0"/>
              <a:pPr/>
              <a:t>‹#›</a:t>
            </a:fld>
            <a:endParaRPr lang="en-US" dirty="0"/>
          </a:p>
        </p:txBody>
      </p:sp>
      <p:sp>
        <p:nvSpPr>
          <p:cNvPr id="7" name="Footer Placeholder 7"/>
          <p:cNvSpPr>
            <a:spLocks noGrp="1"/>
          </p:cNvSpPr>
          <p:nvPr>
            <p:ph type="ftr" sz="quarter" idx="4"/>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Arial" panose="020B0604020202020204" pitchFamily="34" charset="0"/>
                <a:ea typeface="Segoe UI" pitchFamily="34" charset="0"/>
                <a:cs typeface="Arial" panose="020B0604020202020204" pitchFamily="34" charset="0"/>
              </a:rPr>
              <a:t>© 2017 Dynamic Communities. All rights reserved.</a:t>
            </a: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ftr="0"/>
  <p:notesStyle>
    <a:lvl1pPr marL="0" algn="l" defTabSz="932742" rtl="0" eaLnBrk="1" latinLnBrk="0" hangingPunct="1">
      <a:lnSpc>
        <a:spcPct val="90000"/>
      </a:lnSpc>
      <a:spcAft>
        <a:spcPts val="340"/>
      </a:spcAft>
      <a:defRPr sz="900" kern="1200">
        <a:solidFill>
          <a:schemeClr val="tx1"/>
        </a:solidFill>
        <a:latin typeface="Arial" panose="020B0604020202020204" pitchFamily="34" charset="0"/>
        <a:ea typeface="+mn-ea"/>
        <a:cs typeface="Arial" panose="020B0604020202020204" pitchFamily="34" charset="0"/>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Arial" panose="020B0604020202020204" pitchFamily="34" charset="0"/>
        <a:ea typeface="+mn-ea"/>
        <a:cs typeface="Arial" panose="020B0604020202020204" pitchFamily="34" charset="0"/>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Arial" panose="020B0604020202020204" pitchFamily="34" charset="0"/>
        <a:ea typeface="+mn-ea"/>
        <a:cs typeface="Arial" panose="020B0604020202020204" pitchFamily="34" charset="0"/>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Arial" panose="020B0604020202020204" pitchFamily="34" charset="0"/>
        <a:ea typeface="+mn-ea"/>
        <a:cs typeface="Arial" panose="020B0604020202020204" pitchFamily="34" charset="0"/>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Arial" panose="020B0604020202020204" pitchFamily="34" charset="0"/>
        <a:ea typeface="+mn-ea"/>
        <a:cs typeface="Arial" panose="020B0604020202020204" pitchFamily="34" charset="0"/>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Just a quick raise of hands: first question is easy: </a:t>
            </a:r>
          </a:p>
          <a:p>
            <a:r>
              <a:rPr lang="en-US" sz="900" dirty="0"/>
              <a:t>1) who is </a:t>
            </a:r>
            <a:r>
              <a:rPr lang="en-US" sz="900" b="1" dirty="0"/>
              <a:t>not</a:t>
            </a:r>
            <a:r>
              <a:rPr lang="en-US" sz="900" dirty="0"/>
              <a:t> already using Power BI?</a:t>
            </a:r>
          </a:p>
          <a:p>
            <a:r>
              <a:rPr lang="en-US" sz="900" dirty="0"/>
              <a:t>2) Who has access to Premium capacity, or is planning on having access soon?</a:t>
            </a:r>
          </a:p>
          <a:p>
            <a:r>
              <a:rPr lang="en-US" sz="900" dirty="0"/>
              <a:t>3) Who is familiar with Analysis Services (in Azure or on-prem)?</a:t>
            </a:r>
          </a:p>
          <a:p>
            <a:pPr marL="0" indent="0">
              <a:buFont typeface="Wingdings" panose="05000000000000000000" pitchFamily="2" charset="2"/>
              <a:buNone/>
            </a:pPr>
            <a:endParaRPr lang="en-US" sz="900" b="0" i="0" kern="1200" dirty="0">
              <a:solidFill>
                <a:schemeClr val="tx1"/>
              </a:solidFill>
              <a:effectLst/>
              <a:latin typeface="Arial" panose="020B0604020202020204" pitchFamily="34" charset="0"/>
              <a:ea typeface="+mn-ea"/>
              <a:cs typeface="Arial" panose="020B0604020202020204" pitchFamily="34" charset="0"/>
            </a:endParaRPr>
          </a:p>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You know how I got the idea to present a session about Power BI Premium? It’s because of one of the questions I get asked most often these days…</a:t>
            </a:r>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447357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Because Power BI Premium is basically your own private Power BI server, you have flexibility over how those resources are used. </a:t>
            </a:r>
          </a:p>
          <a:p>
            <a:r>
              <a:rPr lang="en-US" dirty="0"/>
              <a:t>The resources are dedicated to your organization, so this allows you to deliver Power BI content to your organization without having to</a:t>
            </a:r>
            <a:r>
              <a:rPr lang="en-US" baseline="0" dirty="0"/>
              <a:t> license every single, individual users. </a:t>
            </a:r>
          </a:p>
          <a:p>
            <a:r>
              <a:rPr lang="en-US" baseline="0" dirty="0"/>
              <a:t>Also, since the resources are dedicated to your organization, this removes the requirement to license every single user that needs access to your Power BI content. This enabled read access to much larger groups of users than before.</a:t>
            </a:r>
          </a:p>
          <a:p>
            <a:r>
              <a:rPr lang="en-US" baseline="0" dirty="0"/>
              <a:t>So with Power BI Premium, you can roll out Power BI content to as many users as the capacity you’ve purchased can handle. </a:t>
            </a: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766545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Slide </a:t>
            </a:r>
            <a:r>
              <a:rPr lang="nl-NL" dirty="0" err="1"/>
              <a:t>from</a:t>
            </a:r>
            <a:r>
              <a:rPr lang="nl-NL" dirty="0"/>
              <a:t> </a:t>
            </a:r>
            <a:r>
              <a:rPr lang="nl-NL" dirty="0" err="1"/>
              <a:t>Dustin</a:t>
            </a:r>
            <a:r>
              <a:rPr lang="nl-NL" dirty="0"/>
              <a:t> Ryan, MSFT.</a:t>
            </a:r>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209328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err="1"/>
              <a:t>Deze</a:t>
            </a:r>
            <a:r>
              <a:rPr lang="en-US" dirty="0"/>
              <a:t> hidden?</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557539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Multi-geo: The rationale for a multi-geo deployment is typically for corporate or government compliance, rather than performance and scale. Report and dashboard loading still involves requests to the home region for metadata.</a:t>
            </a: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319183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App Workspace backed by dedicated capacity</a:t>
            </a:r>
          </a:p>
          <a:p>
            <a:pPr marL="171450" indent="-171450">
              <a:buFont typeface="Wingdings" panose="05000000000000000000" pitchFamily="2" charset="2"/>
              <a:buChar char="Ø"/>
            </a:pPr>
            <a:r>
              <a:rPr lang="en-US" dirty="0"/>
              <a:t>Admin Portal</a:t>
            </a:r>
          </a:p>
          <a:p>
            <a:pPr marL="171450" marR="0" lvl="0" indent="-171450" algn="l" defTabSz="932742" rtl="0" eaLnBrk="1" fontAlgn="auto" latinLnBrk="0" hangingPunct="1">
              <a:lnSpc>
                <a:spcPct val="90000"/>
              </a:lnSpc>
              <a:spcBef>
                <a:spcPts val="0"/>
              </a:spcBef>
              <a:spcAft>
                <a:spcPts val="340"/>
              </a:spcAft>
              <a:buClrTx/>
              <a:buSzTx/>
              <a:buFont typeface="Wingdings" panose="05000000000000000000" pitchFamily="2" charset="2"/>
              <a:buChar char="Ø"/>
              <a:tabLst/>
              <a:defRPr/>
            </a:pPr>
            <a:r>
              <a:rPr lang="en-US" sz="900" dirty="0"/>
              <a:t>Share with free users (</a:t>
            </a:r>
            <a:r>
              <a:rPr lang="en-US" sz="900" dirty="0" err="1"/>
              <a:t>eerst</a:t>
            </a:r>
            <a:r>
              <a:rPr lang="en-US" sz="900" dirty="0"/>
              <a:t> PRO license melding, dan </a:t>
            </a:r>
            <a:r>
              <a:rPr lang="en-US" sz="900" dirty="0" err="1"/>
              <a:t>niet</a:t>
            </a:r>
            <a:r>
              <a:rPr lang="en-US" sz="900" dirty="0"/>
              <a:t>..)</a:t>
            </a:r>
          </a:p>
          <a:p>
            <a:pPr marL="171450" marR="0" lvl="0" indent="-171450" algn="l" defTabSz="932742" rtl="0" eaLnBrk="1" fontAlgn="auto" latinLnBrk="0" hangingPunct="1">
              <a:lnSpc>
                <a:spcPct val="90000"/>
              </a:lnSpc>
              <a:spcBef>
                <a:spcPts val="0"/>
              </a:spcBef>
              <a:spcAft>
                <a:spcPts val="340"/>
              </a:spcAft>
              <a:buClrTx/>
              <a:buSzTx/>
              <a:buFont typeface="Wingdings" panose="05000000000000000000" pitchFamily="2" charset="2"/>
              <a:buChar char="Ø"/>
              <a:tabLst/>
              <a:defRPr/>
            </a:pPr>
            <a:r>
              <a:rPr lang="en-US" sz="900" dirty="0"/>
              <a:t>Paginated Reports (SSRS reports)</a:t>
            </a:r>
          </a:p>
          <a:p>
            <a:pPr marL="171450" marR="0" lvl="0" indent="-171450" algn="l" defTabSz="932742" rtl="0" eaLnBrk="1" fontAlgn="auto" latinLnBrk="0" hangingPunct="1">
              <a:lnSpc>
                <a:spcPct val="90000"/>
              </a:lnSpc>
              <a:spcBef>
                <a:spcPts val="0"/>
              </a:spcBef>
              <a:spcAft>
                <a:spcPts val="340"/>
              </a:spcAft>
              <a:buClrTx/>
              <a:buSzTx/>
              <a:buFont typeface="Wingdings" panose="05000000000000000000" pitchFamily="2" charset="2"/>
              <a:buChar char="Ø"/>
              <a:tabLst/>
              <a:defRPr/>
            </a:pPr>
            <a:r>
              <a:rPr lang="en-US" sz="900" dirty="0"/>
              <a:t>XMLA endpoints</a:t>
            </a:r>
          </a:p>
          <a:p>
            <a:pPr marL="171450" indent="-171450">
              <a:buFont typeface="Wingdings" panose="05000000000000000000" pitchFamily="2" charset="2"/>
              <a:buChar char="Ø"/>
            </a:pPr>
            <a:endParaRPr lang="en-US" dirty="0"/>
          </a:p>
          <a:p>
            <a:pPr marL="171450" indent="-171450">
              <a:buFont typeface="Wingdings" panose="05000000000000000000" pitchFamily="2" charset="2"/>
              <a:buChar char="Ø"/>
            </a:pPr>
            <a:endParaRPr lang="en-US" dirty="0"/>
          </a:p>
        </p:txBody>
      </p:sp>
      <p:sp>
        <p:nvSpPr>
          <p:cNvPr id="4" name="Header Placeholder 3"/>
          <p:cNvSpPr>
            <a:spLocks noGrp="1"/>
          </p:cNvSpPr>
          <p:nvPr>
            <p:ph type="hdr" sz="quarter" idx="10"/>
          </p:nvPr>
        </p:nvSpPr>
        <p:spPr/>
        <p:txBody>
          <a:bodyPr/>
          <a:lstStyle/>
          <a:p>
            <a:r>
              <a:rPr lang="en-US" dirty="0"/>
              <a:t>CRMUG Summit EMEA 2017</a:t>
            </a:r>
          </a:p>
          <a:p>
            <a:endParaRPr lang="en-US" dirty="0"/>
          </a:p>
        </p:txBody>
      </p:sp>
      <p:sp>
        <p:nvSpPr>
          <p:cNvPr id="6" name="Date Placeholder 5"/>
          <p:cNvSpPr>
            <a:spLocks noGrp="1"/>
          </p:cNvSpPr>
          <p:nvPr>
            <p:ph type="dt" idx="12"/>
          </p:nvPr>
        </p:nvSpPr>
        <p:spPr/>
        <p:txBody>
          <a:bodyPr/>
          <a:lstStyle/>
          <a:p>
            <a:fld id="{0556E838-DEE2-42EF-A6FF-195B0612DDBE}"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601710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All Power BI Premium SKUs are available as capacity nodes, with each representing a set amount of resources consisting of processor, memory and storage.</a:t>
            </a:r>
          </a:p>
          <a:p>
            <a:r>
              <a:rPr lang="en-US" sz="900" b="0" i="0" kern="1200" dirty="0">
                <a:solidFill>
                  <a:schemeClr val="tx1"/>
                </a:solidFill>
                <a:effectLst/>
                <a:latin typeface="Arial" panose="020B0604020202020204" pitchFamily="34" charset="0"/>
                <a:ea typeface="+mn-ea"/>
                <a:cs typeface="Arial" panose="020B0604020202020204" pitchFamily="34" charset="0"/>
              </a:rPr>
              <a:t>In addition to resources, each SKU has operational limits on the number of </a:t>
            </a:r>
            <a:r>
              <a:rPr lang="en-US" sz="900" b="0" i="0" kern="1200" dirty="0" err="1">
                <a:solidFill>
                  <a:schemeClr val="tx1"/>
                </a:solidFill>
                <a:effectLst/>
                <a:latin typeface="Arial" panose="020B0604020202020204" pitchFamily="34" charset="0"/>
                <a:ea typeface="+mn-ea"/>
                <a:cs typeface="Arial" panose="020B0604020202020204" pitchFamily="34" charset="0"/>
              </a:rPr>
              <a:t>DirectQuery</a:t>
            </a:r>
            <a:r>
              <a:rPr lang="en-US" sz="900" b="0" i="0" kern="1200" dirty="0">
                <a:solidFill>
                  <a:schemeClr val="tx1"/>
                </a:solidFill>
                <a:effectLst/>
                <a:latin typeface="Arial" panose="020B0604020202020204" pitchFamily="34" charset="0"/>
                <a:ea typeface="+mn-ea"/>
                <a:cs typeface="Arial" panose="020B0604020202020204" pitchFamily="34" charset="0"/>
              </a:rPr>
              <a:t> (DQ) and Live Connection (LC) connections per second and the number of parallel model refreshes.</a:t>
            </a:r>
          </a:p>
          <a:p>
            <a:r>
              <a:rPr lang="en-US" sz="900" b="0" i="0" kern="1200" dirty="0">
                <a:solidFill>
                  <a:schemeClr val="tx1"/>
                </a:solidFill>
                <a:effectLst/>
                <a:latin typeface="Arial" panose="020B0604020202020204" pitchFamily="34" charset="0"/>
                <a:ea typeface="+mn-ea"/>
                <a:cs typeface="Arial" panose="020B0604020202020204" pitchFamily="34" charset="0"/>
              </a:rPr>
              <a:t>Processing is achieved by a set number of v-cores, divided equally between backend and frontend.</a:t>
            </a:r>
          </a:p>
          <a:p>
            <a:r>
              <a:rPr lang="en-US" sz="900" b="1" i="0" kern="1200" dirty="0">
                <a:solidFill>
                  <a:schemeClr val="tx1"/>
                </a:solidFill>
                <a:effectLst/>
                <a:latin typeface="Arial" panose="020B0604020202020204" pitchFamily="34" charset="0"/>
                <a:ea typeface="+mn-ea"/>
                <a:cs typeface="Arial" panose="020B0604020202020204" pitchFamily="34" charset="0"/>
              </a:rPr>
              <a:t>Backend v-cores</a:t>
            </a:r>
            <a:r>
              <a:rPr lang="en-US" sz="900" b="0" i="0" kern="1200" dirty="0">
                <a:solidFill>
                  <a:schemeClr val="tx1"/>
                </a:solidFill>
                <a:effectLst/>
                <a:latin typeface="Arial" panose="020B0604020202020204" pitchFamily="34" charset="0"/>
                <a:ea typeface="+mn-ea"/>
                <a:cs typeface="Arial" panose="020B0604020202020204" pitchFamily="34" charset="0"/>
              </a:rPr>
              <a:t> are responsible for core Power BI functionality, including query processing, cache management, running R services, model refresh, natural language processing (Q&amp;A), and server-side rendering of reports and images. Backend v-cores are assigned a fixed amount of memory which is primary used to host models which are also referred to as active datasets.</a:t>
            </a:r>
          </a:p>
          <a:p>
            <a:r>
              <a:rPr lang="en-US" sz="900" b="1" i="0" kern="1200" dirty="0">
                <a:solidFill>
                  <a:schemeClr val="tx1"/>
                </a:solidFill>
                <a:effectLst/>
                <a:latin typeface="Arial" panose="020B0604020202020204" pitchFamily="34" charset="0"/>
                <a:ea typeface="+mn-ea"/>
                <a:cs typeface="Arial" panose="020B0604020202020204" pitchFamily="34" charset="0"/>
              </a:rPr>
              <a:t>Frontend v-cores</a:t>
            </a:r>
            <a:r>
              <a:rPr lang="en-US" sz="900" b="0" i="0" kern="1200" dirty="0">
                <a:solidFill>
                  <a:schemeClr val="tx1"/>
                </a:solidFill>
                <a:effectLst/>
                <a:latin typeface="Arial" panose="020B0604020202020204" pitchFamily="34" charset="0"/>
                <a:ea typeface="+mn-ea"/>
                <a:cs typeface="Arial" panose="020B0604020202020204" pitchFamily="34" charset="0"/>
              </a:rPr>
              <a:t> are responsible for the web service, dashboard and report document management, access rights management, scheduling, APIs, uploads and downloads, and generally for everything relating to the user experiences.</a:t>
            </a:r>
          </a:p>
          <a:p>
            <a:r>
              <a:rPr lang="en-US" sz="900" b="1" i="0" kern="1200" dirty="0">
                <a:solidFill>
                  <a:schemeClr val="tx1"/>
                </a:solidFill>
                <a:effectLst/>
                <a:latin typeface="Arial" panose="020B0604020202020204" pitchFamily="34" charset="0"/>
                <a:ea typeface="+mn-ea"/>
                <a:cs typeface="Arial" panose="020B0604020202020204" pitchFamily="34" charset="0"/>
              </a:rPr>
              <a:t>Storage</a:t>
            </a:r>
            <a:r>
              <a:rPr lang="en-US" sz="900" b="0" i="0" kern="1200" dirty="0">
                <a:solidFill>
                  <a:schemeClr val="tx1"/>
                </a:solidFill>
                <a:effectLst/>
                <a:latin typeface="Arial" panose="020B0604020202020204" pitchFamily="34" charset="0"/>
                <a:ea typeface="+mn-ea"/>
                <a:cs typeface="Arial" panose="020B0604020202020204" pitchFamily="34" charset="0"/>
              </a:rPr>
              <a:t> is set to 100 TB per capacity node.</a:t>
            </a:r>
          </a:p>
          <a:p>
            <a:pPr marL="0" marR="0" lvl="0" indent="0" algn="l" defTabSz="932742" rtl="0" eaLnBrk="1" fontAlgn="auto" latinLnBrk="0" hangingPunct="1">
              <a:lnSpc>
                <a:spcPct val="90000"/>
              </a:lnSpc>
              <a:spcBef>
                <a:spcPts val="0"/>
              </a:spcBef>
              <a:spcAft>
                <a:spcPts val="340"/>
              </a:spcAft>
              <a:buClrTx/>
              <a:buSzTx/>
              <a:buFontTx/>
              <a:buNone/>
              <a:tabLst/>
              <a:defRPr/>
            </a:pPr>
            <a:r>
              <a:rPr lang="nl-NL" sz="900" b="0" i="0" kern="1200" dirty="0">
                <a:solidFill>
                  <a:schemeClr val="tx1"/>
                </a:solidFill>
                <a:effectLst/>
                <a:latin typeface="Arial" panose="020B0604020202020204" pitchFamily="34" charset="0"/>
                <a:ea typeface="+mn-ea"/>
                <a:cs typeface="Arial" panose="020B0604020202020204" pitchFamily="34" charset="0"/>
              </a:rPr>
              <a:t>Azure Power BI Embedded </a:t>
            </a:r>
            <a:r>
              <a:rPr lang="nl-NL" sz="900" b="0" i="0" kern="1200" dirty="0" err="1">
                <a:solidFill>
                  <a:schemeClr val="tx1"/>
                </a:solidFill>
                <a:effectLst/>
                <a:latin typeface="Arial" panose="020B0604020202020204" pitchFamily="34" charset="0"/>
                <a:ea typeface="+mn-ea"/>
                <a:cs typeface="Arial" panose="020B0604020202020204" pitchFamily="34" charset="0"/>
              </a:rPr>
              <a:t>and</a:t>
            </a:r>
            <a:r>
              <a:rPr lang="nl-NL" sz="900" b="0" i="0" kern="1200" dirty="0">
                <a:solidFill>
                  <a:schemeClr val="tx1"/>
                </a:solidFill>
                <a:effectLst/>
                <a:latin typeface="Arial" panose="020B0604020202020204" pitchFamily="34" charset="0"/>
                <a:ea typeface="+mn-ea"/>
                <a:cs typeface="Arial" panose="020B0604020202020204" pitchFamily="34" charset="0"/>
              </a:rPr>
              <a:t> the Premium EM SKU are out of scope of </a:t>
            </a:r>
            <a:r>
              <a:rPr lang="nl-NL" sz="900" b="0" i="0" kern="1200" dirty="0" err="1">
                <a:solidFill>
                  <a:schemeClr val="tx1"/>
                </a:solidFill>
                <a:effectLst/>
                <a:latin typeface="Arial" panose="020B0604020202020204" pitchFamily="34" charset="0"/>
                <a:ea typeface="+mn-ea"/>
                <a:cs typeface="Arial" panose="020B0604020202020204" pitchFamily="34" charset="0"/>
              </a:rPr>
              <a:t>this</a:t>
            </a:r>
            <a:r>
              <a:rPr lang="nl-NL" sz="900" b="0" i="0" kern="1200" dirty="0">
                <a:solidFill>
                  <a:schemeClr val="tx1"/>
                </a:solidFill>
                <a:effectLst/>
                <a:latin typeface="Arial" panose="020B0604020202020204" pitchFamily="34" charset="0"/>
                <a:ea typeface="+mn-ea"/>
                <a:cs typeface="Arial" panose="020B0604020202020204" pitchFamily="34" charset="0"/>
              </a:rPr>
              <a:t> </a:t>
            </a:r>
            <a:r>
              <a:rPr lang="nl-NL" sz="900" b="0" i="0" kern="1200" dirty="0" err="1">
                <a:solidFill>
                  <a:schemeClr val="tx1"/>
                </a:solidFill>
                <a:effectLst/>
                <a:latin typeface="Arial" panose="020B0604020202020204" pitchFamily="34" charset="0"/>
                <a:ea typeface="+mn-ea"/>
                <a:cs typeface="Arial" panose="020B0604020202020204" pitchFamily="34" charset="0"/>
              </a:rPr>
              <a:t>session</a:t>
            </a:r>
            <a:r>
              <a:rPr lang="nl-NL" sz="900" b="0" i="0" kern="1200" dirty="0">
                <a:solidFill>
                  <a:schemeClr val="tx1"/>
                </a:solidFill>
                <a:effectLst/>
                <a:latin typeface="Arial" panose="020B0604020202020204" pitchFamily="34" charset="0"/>
                <a:ea typeface="+mn-ea"/>
                <a:cs typeface="Arial" panose="020B0604020202020204" pitchFamily="34" charset="0"/>
              </a:rPr>
              <a:t>.</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US" sz="900" b="0" i="0" kern="1200" dirty="0">
              <a:solidFill>
                <a:schemeClr val="tx1"/>
              </a:solidFill>
              <a:effectLst/>
              <a:latin typeface="Arial" panose="020B0604020202020204" pitchFamily="34" charset="0"/>
              <a:ea typeface="+mn-ea"/>
              <a:cs typeface="Arial" panose="020B0604020202020204" pitchFamily="34" charset="0"/>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083204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4287638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Ask audience</a:t>
            </a:r>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970554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086478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Ask audience</a:t>
            </a:r>
          </a:p>
          <a:p>
            <a:pPr marL="171450" indent="-171450">
              <a:buFont typeface="Wingdings" panose="05000000000000000000" pitchFamily="2" charset="2"/>
              <a:buChar char="Ø"/>
            </a:pPr>
            <a:r>
              <a:rPr lang="en-US" dirty="0"/>
              <a:t>ToDo: </a:t>
            </a:r>
            <a:r>
              <a:rPr lang="en-US" dirty="0" err="1"/>
              <a:t>kijken</a:t>
            </a:r>
            <a:r>
              <a:rPr lang="en-US" dirty="0"/>
              <a:t> of </a:t>
            </a:r>
            <a:r>
              <a:rPr lang="en-US" dirty="0" err="1"/>
              <a:t>ik</a:t>
            </a:r>
            <a:r>
              <a:rPr lang="en-US" dirty="0"/>
              <a:t> </a:t>
            </a:r>
            <a:r>
              <a:rPr lang="en-US" dirty="0" err="1"/>
              <a:t>hier</a:t>
            </a:r>
            <a:r>
              <a:rPr lang="en-US" dirty="0"/>
              <a:t> </a:t>
            </a:r>
            <a:r>
              <a:rPr lang="en-US" dirty="0" err="1"/>
              <a:t>een</a:t>
            </a:r>
            <a:r>
              <a:rPr lang="en-US" dirty="0"/>
              <a:t> meme of zo in </a:t>
            </a:r>
            <a:r>
              <a:rPr lang="en-US" dirty="0" err="1"/>
              <a:t>kan</a:t>
            </a:r>
            <a:r>
              <a:rPr lang="en-US" dirty="0"/>
              <a:t> </a:t>
            </a:r>
            <a:r>
              <a:rPr lang="en-US" dirty="0" err="1"/>
              <a:t>krijgen</a:t>
            </a:r>
            <a:r>
              <a:rPr lang="en-US" dirty="0"/>
              <a:t> “yeah </a:t>
            </a:r>
            <a:r>
              <a:rPr lang="en-US" dirty="0" err="1"/>
              <a:t>imma</a:t>
            </a:r>
            <a:r>
              <a:rPr lang="en-US" dirty="0"/>
              <a:t> need to ask you to..”</a:t>
            </a:r>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58267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Besides this question of course: “Which data flow solution are you talking about?” ADF / Power BI.. ? SSIS…?</a:t>
            </a:r>
          </a:p>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It was about the question.. CLICK..</a:t>
            </a:r>
            <a:endParaRPr lang="nl-NL" dirty="0"/>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788830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At all times, the Power BI service strives to make the best use of capacity resources while not exceeding limits imposed on the capacity.</a:t>
            </a:r>
          </a:p>
          <a:p>
            <a:r>
              <a:rPr lang="en-US" sz="900" b="0" i="0" kern="1200" dirty="0">
                <a:solidFill>
                  <a:schemeClr val="tx1"/>
                </a:solidFill>
                <a:effectLst/>
                <a:latin typeface="Arial" panose="020B0604020202020204" pitchFamily="34" charset="0"/>
                <a:ea typeface="+mn-ea"/>
                <a:cs typeface="Arial" panose="020B0604020202020204" pitchFamily="34" charset="0"/>
              </a:rPr>
              <a:t>It is important to understand that interactive operations are always prioritized over background operations to ensure the best possible user experience.</a:t>
            </a:r>
          </a:p>
          <a:p>
            <a:r>
              <a:rPr lang="en-US" sz="900" b="0" i="0" kern="1200" dirty="0">
                <a:solidFill>
                  <a:schemeClr val="tx1"/>
                </a:solidFill>
                <a:effectLst/>
                <a:latin typeface="Arial" panose="020B0604020202020204" pitchFamily="34" charset="0"/>
                <a:ea typeface="+mn-ea"/>
                <a:cs typeface="Arial" panose="020B0604020202020204" pitchFamily="34" charset="0"/>
              </a:rPr>
              <a:t>If there are insufficient resources, background operations are added to a queue for processing when resources free up. Background operations, like dataset refreshes, can be stopped mid-process by the Power BI service and added to a queue.</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7499324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3461699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Ask audience</a:t>
            </a:r>
          </a:p>
          <a:p>
            <a:pPr marL="171450" indent="-171450">
              <a:buFont typeface="Wingdings" panose="05000000000000000000" pitchFamily="2" charset="2"/>
              <a:buChar char="Ø"/>
            </a:pPr>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41187025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At all times, the Power BI service strives to make the best use of capacity resources while not exceeding limits imposed on the capacity.</a:t>
            </a:r>
          </a:p>
          <a:p>
            <a:r>
              <a:rPr lang="en-US" sz="900" b="0" i="0" kern="1200" dirty="0">
                <a:solidFill>
                  <a:schemeClr val="tx1"/>
                </a:solidFill>
                <a:effectLst/>
                <a:latin typeface="Arial" panose="020B0604020202020204" pitchFamily="34" charset="0"/>
                <a:ea typeface="+mn-ea"/>
                <a:cs typeface="Arial" panose="020B0604020202020204" pitchFamily="34" charset="0"/>
              </a:rPr>
              <a:t>It is important to understand that interactive operations are always prioritized over background operations to ensure the best possible user experience.</a:t>
            </a:r>
          </a:p>
          <a:p>
            <a:r>
              <a:rPr lang="en-US" sz="900" b="0" i="0" kern="1200" dirty="0">
                <a:solidFill>
                  <a:schemeClr val="tx1"/>
                </a:solidFill>
                <a:effectLst/>
                <a:latin typeface="Arial" panose="020B0604020202020204" pitchFamily="34" charset="0"/>
                <a:ea typeface="+mn-ea"/>
                <a:cs typeface="Arial" panose="020B0604020202020204" pitchFamily="34" charset="0"/>
              </a:rPr>
              <a:t>If there are insufficient resources, background operations are added to a queue for processing when resources free up. Background operations, like dataset refreshes, can be stopped mid-process by the Power BI service and added to a queue.</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116231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Import models are therefore loaded into - and removed from - memory according to usage. An import model is loaded when it is queried (interactive operation) and not yet in memory, or when it is to be refreshed (background operation).</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2818837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Import models are therefore loaded into - and removed from - memory according to usage. An import model is loaded when it is queried (interactive operation) and not yet in memory, or when it is to be refreshed (background operation).</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9873385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*timings can change</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27</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9032768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It is important to stress that dataset eviction is a normal and expected behavior. It strives to maximize memory usage by loading and unloading models whose combined sizes can exceed available memory. This is by design, and completely transparent to report users. High eviction rates do not necessarily mean the capacity is insufficiently resourced. They can, however, become a concern if query or refresh responsiveness is suffering because of high eviction rates.</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28</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3205001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29</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0569600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052084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“What is the difference between Power BI Premium and Azure Analysis Services, and how do I select the service that fits my needs best?”</a:t>
            </a:r>
            <a:endParaRPr lang="en-US" sz="900" dirty="0"/>
          </a:p>
          <a:p>
            <a:r>
              <a:rPr lang="en-US" sz="900" dirty="0"/>
              <a:t>The answer to this question is of course… (</a:t>
            </a:r>
            <a:r>
              <a:rPr lang="en-US" sz="900" dirty="0" err="1"/>
              <a:t>antwoord</a:t>
            </a:r>
            <a:r>
              <a:rPr lang="en-US" sz="900" dirty="0"/>
              <a:t> </a:t>
            </a:r>
            <a:r>
              <a:rPr lang="en-US" sz="900" dirty="0" err="1"/>
              <a:t>uit</a:t>
            </a:r>
            <a:r>
              <a:rPr lang="en-US" sz="900" dirty="0"/>
              <a:t> </a:t>
            </a:r>
            <a:r>
              <a:rPr lang="en-US" sz="900" dirty="0" err="1"/>
              <a:t>publiek</a:t>
            </a:r>
            <a:r>
              <a:rPr lang="en-US" sz="900" dirty="0"/>
              <a:t>).. CLICK. “it depends” </a:t>
            </a:r>
            <a:r>
              <a:rPr lang="en-US" sz="900" dirty="0">
                <a:sym typeface="Wingdings" panose="05000000000000000000" pitchFamily="2" charset="2"/>
              </a:rPr>
              <a:t>.</a:t>
            </a:r>
            <a:endParaRPr lang="en-US" sz="900" dirty="0"/>
          </a:p>
          <a:p>
            <a:r>
              <a:rPr lang="en-US" sz="900" dirty="0"/>
              <a:t>No I’m going to give you some absolute guidelines, no worries.</a:t>
            </a:r>
          </a:p>
          <a:p>
            <a:r>
              <a:rPr lang="en-US" sz="900" dirty="0"/>
              <a:t>But first I promised to give you the essentials on Power BI Premium!</a:t>
            </a:r>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6596048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2215100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33</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4874092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34</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6328616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35</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2813994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37</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6030940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38</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1654356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audience: </a:t>
            </a:r>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26648830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40</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6699088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Users assigned as Capacity Admins can assign workspaces to the capacity, manage user permissions, workloads, restart the capacity.</a:t>
            </a:r>
          </a:p>
          <a:p>
            <a:r>
              <a:rPr lang="en-US" sz="900" b="0" i="0" kern="1200" dirty="0">
                <a:solidFill>
                  <a:schemeClr val="tx1"/>
                </a:solidFill>
                <a:effectLst/>
                <a:latin typeface="Arial" panose="020B0604020202020204" pitchFamily="34" charset="0"/>
                <a:ea typeface="+mn-ea"/>
                <a:cs typeface="Arial" panose="020B0604020202020204" pitchFamily="34" charset="0"/>
              </a:rPr>
              <a:t>Memory is dynamically allocated to dataflows, but it is statically allocated to paginated reports. The reason for statically allocating the maximum memory is that paginated reports run within a secured contained space of the capacity. Care should be taken when setting paginated reports memory as it reduces available memory for loading models.</a:t>
            </a:r>
          </a:p>
          <a:p>
            <a:endParaRPr lang="en-US" sz="900" b="0" i="0" kern="1200" dirty="0">
              <a:solidFill>
                <a:schemeClr val="tx1"/>
              </a:solidFill>
              <a:effectLst/>
              <a:latin typeface="Arial" panose="020B0604020202020204" pitchFamily="34" charset="0"/>
              <a:ea typeface="+mn-ea"/>
              <a:cs typeface="Arial" panose="020B0604020202020204" pitchFamily="34" charset="0"/>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41</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6683604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42</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415944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In this deep-dive session you will learn: &lt;list agenda&gt;.</a:t>
            </a:r>
          </a:p>
          <a:p>
            <a:r>
              <a:rPr lang="en-US" sz="900" dirty="0"/>
              <a:t>If the demo gods are in a good mood I’ll demo some nice things along the way.</a:t>
            </a:r>
          </a:p>
          <a:p>
            <a:r>
              <a:rPr lang="en-US" sz="900" dirty="0"/>
              <a:t>If you want to skip this session, that’s totally fine by me. No hard feelings.</a:t>
            </a:r>
            <a:br>
              <a:rPr lang="en-US" sz="800" dirty="0"/>
            </a:br>
            <a:r>
              <a:rPr lang="en-US" sz="800" dirty="0"/>
              <a:t>For the folks that stay, I’m happy with this going to be an interactive session.</a:t>
            </a:r>
          </a:p>
          <a:p>
            <a:r>
              <a:rPr lang="en-US" sz="800" dirty="0"/>
              <a:t>If you have a question, don’t hesitate to ask right away.</a:t>
            </a:r>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3549229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43</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1122569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CRMUG Summit EMEA 2017</a:t>
            </a:r>
          </a:p>
          <a:p>
            <a:endParaRPr lang="en-US" dirty="0"/>
          </a:p>
        </p:txBody>
      </p:sp>
      <p:sp>
        <p:nvSpPr>
          <p:cNvPr id="6" name="Date Placeholder 5"/>
          <p:cNvSpPr>
            <a:spLocks noGrp="1"/>
          </p:cNvSpPr>
          <p:nvPr>
            <p:ph type="dt" idx="12"/>
          </p:nvPr>
        </p:nvSpPr>
        <p:spPr/>
        <p:txBody>
          <a:bodyPr/>
          <a:lstStyle/>
          <a:p>
            <a:fld id="{0556E838-DEE2-42EF-A6FF-195B0612DDBE}"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23023608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45</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1062242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kern="1200" dirty="0">
                <a:solidFill>
                  <a:schemeClr val="tx1"/>
                </a:solidFill>
                <a:effectLst/>
                <a:latin typeface="Arial" panose="020B0604020202020204" pitchFamily="34" charset="0"/>
                <a:ea typeface="+mn-ea"/>
                <a:cs typeface="Arial" panose="020B0604020202020204" pitchFamily="34" charset="0"/>
              </a:rPr>
              <a:t>Determining the size and number of Premium capacities can be challenging, especially for the initial capacities you create. The first step when capacity sizing is to understand the average workload representing expected day-to-day usage. It is important to understand that not all workloads are equal. For example - at one end of a spectrum - 100 concurrent users accessing a single report page that contains a single visual is easily achievable. Yet - at the other end of the spectrum - 100 concurrent users accessing 100 different reports, each with 100 visuals on the report page, is going to make very different demands of capacity resources.</a:t>
            </a:r>
          </a:p>
          <a:p>
            <a:r>
              <a:rPr lang="en-US" sz="900" b="0" i="0" kern="1200" dirty="0">
                <a:solidFill>
                  <a:schemeClr val="tx1"/>
                </a:solidFill>
                <a:effectLst/>
                <a:latin typeface="Arial" panose="020B0604020202020204" pitchFamily="34" charset="0"/>
                <a:ea typeface="+mn-ea"/>
                <a:cs typeface="Arial" panose="020B0604020202020204" pitchFamily="34" charset="0"/>
              </a:rPr>
              <a:t>Capacity Admins will therefore need to consider many factors specific to your environment, content and expected usage. The overriding objective is to maximize capacity utilization while delivering consistent query times, acceptable wait times, and eviction rates. Factors for consideration can include these.</a:t>
            </a:r>
          </a:p>
          <a:p>
            <a:r>
              <a:rPr lang="en-US" sz="900" b="0" i="0" kern="1200" dirty="0">
                <a:solidFill>
                  <a:schemeClr val="tx1"/>
                </a:solidFill>
                <a:effectLst/>
                <a:latin typeface="Arial" panose="020B0604020202020204" pitchFamily="34" charset="0"/>
                <a:ea typeface="+mn-ea"/>
                <a:cs typeface="Arial" panose="020B0604020202020204" pitchFamily="34" charset="0"/>
              </a:rPr>
              <a:t>Memory is dynamically allocated to dataflows, but it is statically allocated to paginated reports.</a:t>
            </a:r>
          </a:p>
          <a:p>
            <a:r>
              <a:rPr lang="en-US" sz="900" b="0" i="0" kern="1200" dirty="0">
                <a:solidFill>
                  <a:schemeClr val="tx1"/>
                </a:solidFill>
                <a:effectLst/>
                <a:latin typeface="Arial" panose="020B0604020202020204" pitchFamily="34" charset="0"/>
                <a:ea typeface="+mn-ea"/>
                <a:cs typeface="Arial" panose="020B0604020202020204" pitchFamily="34" charset="0"/>
              </a:rPr>
              <a:t>In addition to these factors, Capacity Admins can consider creating multiple capacities. Multiple capacities allow for the isolation of workloads and can be configured to ensure priority workloads have guaranteed resources. For example, two capacities can be created to separate business-critical workloads from self-service BI (SSBI) workloads. The business-critical capacity can be used to isolate large corporate models providing them with guaranteed resources, with authoring access granted only to the IT department. The SSBI capacity can be used to host a growing number of smaller models, with access granted to business analysts. The SSBI capacity may at times experience query or refresh waits that are tolerable.</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46</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496188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It’s one of the questions I get asked most often these days. </a:t>
            </a:r>
          </a:p>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Besides the other question of course: “Which data flow solution are you talking about?” Power BI / ADF / SSIS…</a:t>
            </a:r>
          </a:p>
          <a:p>
            <a:pPr marL="0" indent="0">
              <a:buFont typeface="Wingdings" panose="05000000000000000000" pitchFamily="2" charset="2"/>
              <a:buNone/>
            </a:pPr>
            <a:endParaRPr lang="en-US" sz="900" b="0" i="0" kern="1200" dirty="0">
              <a:solidFill>
                <a:schemeClr val="tx1"/>
              </a:solidFill>
              <a:effectLst/>
              <a:latin typeface="Arial" panose="020B0604020202020204" pitchFamily="34" charset="0"/>
              <a:ea typeface="+mn-ea"/>
              <a:cs typeface="Arial" panose="020B0604020202020204" pitchFamily="34" charset="0"/>
            </a:endParaRPr>
          </a:p>
          <a:p>
            <a:pPr marL="0" indent="0">
              <a:buFont typeface="Wingdings" panose="05000000000000000000" pitchFamily="2" charset="2"/>
              <a:buNone/>
            </a:pPr>
            <a:r>
              <a:rPr lang="en-US" sz="900" b="0" i="0" kern="1200" dirty="0">
                <a:solidFill>
                  <a:schemeClr val="tx1"/>
                </a:solidFill>
                <a:effectLst/>
                <a:latin typeface="Arial" panose="020B0604020202020204" pitchFamily="34" charset="0"/>
                <a:ea typeface="+mn-ea"/>
                <a:cs typeface="Arial" panose="020B0604020202020204" pitchFamily="34" charset="0"/>
              </a:rPr>
              <a:t>What is the difference between Power BI Premium and Azure Analysis Services, and how do I select the service that fits my needs best?</a:t>
            </a:r>
            <a:endParaRPr lang="en-US" b="0" dirty="0"/>
          </a:p>
          <a:p>
            <a:pPr marL="171450" indent="-171450">
              <a:buFont typeface="Wingdings" panose="05000000000000000000" pitchFamily="2" charset="2"/>
              <a:buChar char="Ø"/>
            </a:pPr>
            <a:endParaRPr lang="en-US" b="0"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4077680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err="1"/>
              <a:t>Todo</a:t>
            </a:r>
            <a:r>
              <a:rPr lang="en-US" dirty="0"/>
              <a:t>: </a:t>
            </a:r>
            <a:r>
              <a:rPr lang="en-US" dirty="0" err="1"/>
              <a:t>verhaal</a:t>
            </a:r>
            <a:r>
              <a:rPr lang="en-US" dirty="0"/>
              <a:t> </a:t>
            </a:r>
            <a:r>
              <a:rPr lang="en-US" dirty="0" err="1"/>
              <a:t>bij</a:t>
            </a:r>
            <a:r>
              <a:rPr lang="en-US" dirty="0"/>
              <a:t> </a:t>
            </a:r>
            <a:r>
              <a:rPr lang="en-US" dirty="0" err="1"/>
              <a:t>deze</a:t>
            </a:r>
            <a:r>
              <a:rPr lang="en-US" dirty="0"/>
              <a:t> slide!</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48</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4126380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Emphasize that these points will change VERY soon.</a:t>
            </a:r>
          </a:p>
          <a:p>
            <a:pPr marL="171450" indent="-171450">
              <a:buFont typeface="Wingdings" panose="05000000000000000000" pitchFamily="2" charset="2"/>
              <a:buChar char="Ø"/>
            </a:pPr>
            <a:r>
              <a:rPr lang="en-US" dirty="0"/>
              <a:t>Comparing the DevOps experience between these two services. Ask yourself: “can the model be built by people comfortable with Visual Studio, SSMS and scripting”?</a:t>
            </a:r>
          </a:p>
          <a:p>
            <a:pPr marL="171450" indent="-171450">
              <a:buFont typeface="Wingdings" panose="05000000000000000000" pitchFamily="2" charset="2"/>
              <a:buChar char="Ø"/>
            </a:pPr>
            <a:r>
              <a:rPr lang="en-US" dirty="0"/>
              <a:t>Killer features required?</a:t>
            </a:r>
          </a:p>
          <a:p>
            <a:pPr marL="171450" indent="-171450">
              <a:buFont typeface="Wingdings" panose="05000000000000000000" pitchFamily="2" charset="2"/>
              <a:buChar char="Ø"/>
            </a:pPr>
            <a:r>
              <a:rPr lang="en-US" dirty="0"/>
              <a:t>Require a single model, that will be leveraged by multiple audiences? (this would currently require multiple App Workspaces and duplication of data)</a:t>
            </a:r>
          </a:p>
          <a:p>
            <a:pPr marL="171450" indent="-171450">
              <a:buFont typeface="Wingdings" panose="05000000000000000000" pitchFamily="2" charset="2"/>
              <a:buChar char="Ø"/>
            </a:pPr>
            <a:r>
              <a:rPr lang="en-US" dirty="0"/>
              <a:t>Need tight version control on your model? Controls to compare to previous or production-server versions?</a:t>
            </a:r>
          </a:p>
          <a:p>
            <a:pPr marL="171450" indent="-171450">
              <a:buFont typeface="Wingdings" panose="05000000000000000000" pitchFamily="2" charset="2"/>
              <a:buChar char="Ø"/>
            </a:pPr>
            <a:r>
              <a:rPr lang="en-US" dirty="0"/>
              <a:t>Do you need to load data from any of these sources: SAP / Azure Storage / Azure HDInsight / Databricks? This requires Power Query to load data. Although AAS supports this, the experience in Power BI is much (!) better.</a:t>
            </a:r>
          </a:p>
          <a:p>
            <a:pPr marL="171450" indent="-171450">
              <a:buFont typeface="Wingdings" panose="05000000000000000000" pitchFamily="2" charset="2"/>
              <a:buChar char="Ø"/>
            </a:pPr>
            <a:r>
              <a:rPr lang="en-US" dirty="0"/>
              <a:t>Do you need to connect to the data model with tools like Tableau, SSRS, </a:t>
            </a:r>
            <a:r>
              <a:rPr lang="en-US" dirty="0" err="1"/>
              <a:t>etc</a:t>
            </a:r>
            <a:r>
              <a:rPr lang="en-US" dirty="0"/>
              <a:t>?</a:t>
            </a:r>
          </a:p>
          <a:p>
            <a:pPr marL="171450" indent="-171450">
              <a:buFont typeface="Wingdings" panose="05000000000000000000" pitchFamily="2" charset="2"/>
              <a:buChar char="Ø"/>
            </a:pPr>
            <a:r>
              <a:rPr lang="en-US" dirty="0"/>
              <a:t>Do you need support for very large models? Can’t use </a:t>
            </a:r>
            <a:r>
              <a:rPr lang="en-US" dirty="0" err="1"/>
              <a:t>composit</a:t>
            </a:r>
            <a:r>
              <a:rPr lang="en-US" dirty="0"/>
              <a:t> model with </a:t>
            </a:r>
            <a:r>
              <a:rPr lang="en-US" dirty="0" err="1"/>
              <a:t>aggregatons</a:t>
            </a:r>
            <a:r>
              <a:rPr lang="en-US" dirty="0"/>
              <a:t>?</a:t>
            </a:r>
          </a:p>
          <a:p>
            <a:pPr marL="171450" indent="-171450">
              <a:buFont typeface="Wingdings" panose="05000000000000000000" pitchFamily="2" charset="2"/>
              <a:buChar char="Ø"/>
            </a:pPr>
            <a:r>
              <a:rPr lang="en-US" dirty="0"/>
              <a:t>Do you have more than 300 users who interactively view your data models?</a:t>
            </a:r>
          </a:p>
          <a:p>
            <a:pPr marL="171450" indent="-171450">
              <a:buFont typeface="Wingdings" panose="05000000000000000000" pitchFamily="2" charset="2"/>
              <a:buChar char="Ø"/>
            </a:pPr>
            <a:endParaRPr lang="en-US" dirty="0"/>
          </a:p>
          <a:p>
            <a:pPr marL="171450" indent="-171450">
              <a:buFont typeface="Wingdings" panose="05000000000000000000" pitchFamily="2" charset="2"/>
              <a:buChar char="Ø"/>
            </a:pPr>
            <a:endParaRPr lang="en-US" dirty="0"/>
          </a:p>
          <a:p>
            <a:endParaRPr lang="en-US" dirty="0"/>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49</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1000622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Free user can’t use dataflows.</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50</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755956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51</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3634308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Todo</a:t>
            </a:r>
            <a:r>
              <a:rPr lang="en-US" dirty="0"/>
              <a:t>: </a:t>
            </a:r>
            <a:r>
              <a:rPr lang="en-US" dirty="0" err="1"/>
              <a:t>kijken</a:t>
            </a:r>
            <a:r>
              <a:rPr lang="en-US" dirty="0"/>
              <a:t> of </a:t>
            </a:r>
            <a:r>
              <a:rPr lang="en-US" dirty="0" err="1"/>
              <a:t>ik</a:t>
            </a:r>
            <a:r>
              <a:rPr lang="en-US" dirty="0"/>
              <a:t> </a:t>
            </a:r>
            <a:r>
              <a:rPr lang="en-US" dirty="0" err="1"/>
              <a:t>hier</a:t>
            </a:r>
            <a:r>
              <a:rPr lang="en-US" dirty="0"/>
              <a:t> </a:t>
            </a:r>
            <a:r>
              <a:rPr lang="en-US" dirty="0" err="1"/>
              <a:t>nog</a:t>
            </a:r>
            <a:r>
              <a:rPr lang="en-US" dirty="0"/>
              <a:t> de demo </a:t>
            </a:r>
            <a:r>
              <a:rPr lang="en-US" dirty="0" err="1"/>
              <a:t>kan</a:t>
            </a:r>
            <a:r>
              <a:rPr lang="en-US" dirty="0"/>
              <a:t> </a:t>
            </a:r>
            <a:r>
              <a:rPr lang="en-US" dirty="0" err="1"/>
              <a:t>geven</a:t>
            </a:r>
            <a:r>
              <a:rPr lang="en-US" dirty="0"/>
              <a:t> over de AI features (die Premium </a:t>
            </a:r>
            <a:r>
              <a:rPr lang="en-US" dirty="0" err="1"/>
              <a:t>zijn</a:t>
            </a:r>
            <a:r>
              <a:rPr lang="en-US" dirty="0"/>
              <a:t>)</a:t>
            </a:r>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146397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Dave Ruijter and I’d love it if you tag me in your social media posts on this session!</a:t>
            </a:r>
          </a:p>
          <a:p>
            <a:r>
              <a:rPr lang="en-US" dirty="0"/>
              <a:t>Don’t forget to use #</a:t>
            </a:r>
            <a:r>
              <a:rPr lang="en-US" dirty="0" err="1"/>
              <a:t>PowerPlatformSummit</a:t>
            </a:r>
            <a:r>
              <a:rPr lang="en-US" dirty="0"/>
              <a:t>.</a:t>
            </a:r>
          </a:p>
          <a:p>
            <a:r>
              <a:rPr lang="en-US" dirty="0"/>
              <a:t>I’m a blogger on all kinds of Azure and Power Platform related stuff at moderndata.ai.</a:t>
            </a:r>
          </a:p>
          <a:p>
            <a:r>
              <a:rPr lang="en-US" dirty="0"/>
              <a:t>I’m also the creator of a little Cheat Sheet for Power BI, that you can download for free </a:t>
            </a:r>
            <a:r>
              <a:rPr lang="en-US" b="1" dirty="0"/>
              <a:t>CLICK</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7C6B1E4-98EC-4312-8FF0-D36B8081355F}" type="datetime8">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32742" rtl="0" eaLnBrk="1" fontAlgn="auto" latinLnBrk="0" hangingPunct="1">
                <a:lnSpc>
                  <a:spcPct val="100000"/>
                </a:lnSpc>
                <a:spcBef>
                  <a:spcPts val="0"/>
                </a:spcBef>
                <a:spcAft>
                  <a:spcPts val="0"/>
                </a:spcAft>
                <a:buClrTx/>
                <a:buSzTx/>
                <a:buFontTx/>
                <a:buNone/>
                <a:tabLst/>
                <a:defRPr/>
              </a:pPr>
              <a:t>3/29/2019 11:13 AM</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45878463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Cognitive Services will require Premium, but there will be no other charges.</a:t>
            </a:r>
          </a:p>
          <a:p>
            <a:r>
              <a:rPr lang="en-US" dirty="0"/>
              <a:t>Azure ML will be available for Pro users, and will not require Premium.</a:t>
            </a:r>
          </a:p>
          <a:p>
            <a:r>
              <a:rPr lang="en-US" dirty="0" err="1"/>
              <a:t>AutoML</a:t>
            </a:r>
            <a:r>
              <a:rPr lang="en-US" dirty="0"/>
              <a:t> will require Premium.</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53</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85819369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CRMUG Summit EMEA 2017</a:t>
            </a:r>
          </a:p>
          <a:p>
            <a:endParaRPr lang="en-US" dirty="0"/>
          </a:p>
        </p:txBody>
      </p:sp>
      <p:sp>
        <p:nvSpPr>
          <p:cNvPr id="6" name="Date Placeholder 5"/>
          <p:cNvSpPr>
            <a:spLocks noGrp="1"/>
          </p:cNvSpPr>
          <p:nvPr>
            <p:ph type="dt" idx="12"/>
          </p:nvPr>
        </p:nvSpPr>
        <p:spPr/>
        <p:txBody>
          <a:bodyPr/>
          <a:lstStyle/>
          <a:p>
            <a:fld id="{0556E838-DEE2-42EF-A6FF-195B0612DDBE}"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246398781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err="1"/>
              <a:t>Todo</a:t>
            </a:r>
            <a:r>
              <a:rPr lang="en-US" dirty="0"/>
              <a:t>: roadmap </a:t>
            </a:r>
            <a:r>
              <a:rPr lang="en-US" dirty="0" err="1"/>
              <a:t>opzoeken</a:t>
            </a: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55</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43616126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err="1"/>
              <a:t>Todo</a:t>
            </a:r>
            <a:r>
              <a:rPr lang="en-US" b="1" dirty="0"/>
              <a:t>: </a:t>
            </a:r>
            <a:r>
              <a:rPr lang="en-US" b="1" dirty="0" err="1"/>
              <a:t>deze</a:t>
            </a:r>
            <a:r>
              <a:rPr lang="en-US" b="1" dirty="0"/>
              <a:t> </a:t>
            </a:r>
            <a:r>
              <a:rPr lang="en-US" b="1" dirty="0" err="1"/>
              <a:t>nog</a:t>
            </a:r>
            <a:r>
              <a:rPr lang="en-US" b="1" dirty="0"/>
              <a:t> </a:t>
            </a:r>
            <a:r>
              <a:rPr lang="en-US" b="1" dirty="0" err="1"/>
              <a:t>aanpassen</a:t>
            </a:r>
            <a:r>
              <a:rPr lang="en-US" b="1" dirty="0"/>
              <a:t>!</a:t>
            </a:r>
          </a:p>
        </p:txBody>
      </p:sp>
      <p:sp>
        <p:nvSpPr>
          <p:cNvPr id="4" name="Date Placeholder 3"/>
          <p:cNvSpPr>
            <a:spLocks noGrp="1"/>
          </p:cNvSpPr>
          <p:nvPr>
            <p:ph type="dt" idx="10"/>
          </p:nvPr>
        </p:nvSpPr>
        <p:spPr>
          <a:xfrm>
            <a:off x="3884613" y="0"/>
            <a:ext cx="2971800" cy="457200"/>
          </a:xfrm>
          <a:prstGeom prst="rect">
            <a:avLst/>
          </a:prstGeom>
        </p:spPr>
        <p:txBody>
          <a:bodyPr/>
          <a:lstStyle/>
          <a:p>
            <a:fld id="{E06AC14E-B9CB-40B2-890A-DE3B551703F9}" type="datetime8">
              <a:rPr lang="en-US" smtClean="0"/>
              <a:t>3/29/2019 11:13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56</a:t>
            </a:fld>
            <a:endParaRPr lang="en-US" dirty="0"/>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2529862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67C6B1E4-98EC-4312-8FF0-D36B8081355F}"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57</a:t>
            </a:fld>
            <a:endParaRPr lang="en-US" dirty="0"/>
          </a:p>
        </p:txBody>
      </p:sp>
    </p:spTree>
    <p:extLst>
      <p:ext uri="{BB962C8B-B14F-4D97-AF65-F5344CB8AC3E}">
        <p14:creationId xmlns:p14="http://schemas.microsoft.com/office/powerpoint/2010/main" val="17738812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CF755C18-E55A-414E-AC9F-199608F14225}" type="datetime8">
              <a:rPr lang="en-US" smtClean="0">
                <a:solidFill>
                  <a:prstClr val="black"/>
                </a:solidFill>
              </a:rPr>
              <a:t>3/29/2019 11:13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58</a:t>
            </a:fld>
            <a:endParaRPr lang="en-US" dirty="0">
              <a:solidFill>
                <a:prstClr val="black"/>
              </a:solidFill>
            </a:endParaRPr>
          </a:p>
        </p:txBody>
      </p:sp>
    </p:spTree>
    <p:extLst>
      <p:ext uri="{BB962C8B-B14F-4D97-AF65-F5344CB8AC3E}">
        <p14:creationId xmlns:p14="http://schemas.microsoft.com/office/powerpoint/2010/main" val="20258529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I’ve got a bunch of copies here with me, because I know it sometimes works better to have it on your desk for grabs.</a:t>
            </a:r>
          </a:p>
          <a:p>
            <a:r>
              <a:rPr lang="en-US" dirty="0"/>
              <a:t>So let’s continue on Power BI Premium! </a:t>
            </a:r>
          </a:p>
          <a:p>
            <a:r>
              <a:rPr lang="en-US" dirty="0"/>
              <a:t>CLICK</a:t>
            </a:r>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67C6B1E4-98EC-4312-8FF0-D36B8081355F}"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078221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Ask audience</a:t>
            </a:r>
          </a:p>
          <a:p>
            <a:pPr marL="171450" indent="-171450">
              <a:buFont typeface="Wingdings" panose="05000000000000000000" pitchFamily="2" charset="2"/>
              <a:buChar char="Ø"/>
            </a:pPr>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02A3604C-CECE-4D09-A711-D0791298311C}" type="datetime8">
              <a:rPr lang="en-US" smtClean="0"/>
              <a:t>3/29/2019 11:13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45670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Premium is an add-on for Power BI service. Premium is basically your own private server running the Power BI architecture in Azure. To understand why that’s important, it</a:t>
            </a:r>
            <a:r>
              <a:rPr lang="en-US" baseline="0" dirty="0"/>
              <a:t> helps to understand the existing architecture for the Power BI.</a:t>
            </a:r>
          </a:p>
          <a:p>
            <a:r>
              <a:rPr lang="en-US" baseline="0" dirty="0"/>
              <a:t>Currently, Power BI runs on clusters of machines that all of the Power BI customers use. </a:t>
            </a:r>
            <a:r>
              <a:rPr lang="en-US" sz="900" b="0" i="0" kern="1200" dirty="0">
                <a:solidFill>
                  <a:schemeClr val="tx1"/>
                </a:solidFill>
                <a:effectLst/>
                <a:latin typeface="Arial" panose="020B0604020202020204" pitchFamily="34" charset="0"/>
                <a:ea typeface="+mn-ea"/>
                <a:cs typeface="Arial" panose="020B0604020202020204" pitchFamily="34" charset="0"/>
              </a:rPr>
              <a:t>As the capacity must share resources, limitations are imposed to ensure "fair play", such as the maximum model size (1 GB) and maximum daily refresh frequency (eight times per day). </a:t>
            </a:r>
            <a:r>
              <a:rPr lang="en-US" baseline="0" dirty="0"/>
              <a:t>With Power BI Premium, all the capacity is yours. Because the capacity of Power BI Premium services belong to you, this allows many of the restrictions and limitations of the Power BI service to be lifted giving you greater control over how resources dedicated to your Power BI service are managed.</a:t>
            </a:r>
            <a:endParaRPr lang="nl-NL" dirty="0"/>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2838444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Header Placeholder 3"/>
          <p:cNvSpPr>
            <a:spLocks noGrp="1"/>
          </p:cNvSpPr>
          <p:nvPr>
            <p:ph type="hdr" sz="quarter"/>
          </p:nvPr>
        </p:nvSpPr>
        <p:spPr/>
        <p:txBody>
          <a:bodyPr/>
          <a:lstStyle/>
          <a:p>
            <a:r>
              <a:rPr lang="en-US"/>
              <a:t>CRMUG Summit 2017</a:t>
            </a:r>
            <a:endParaRPr lang="en-US" dirty="0"/>
          </a:p>
        </p:txBody>
      </p:sp>
      <p:sp>
        <p:nvSpPr>
          <p:cNvPr id="5" name="Date Placeholder 4"/>
          <p:cNvSpPr>
            <a:spLocks noGrp="1"/>
          </p:cNvSpPr>
          <p:nvPr>
            <p:ph type="dt" idx="1"/>
          </p:nvPr>
        </p:nvSpPr>
        <p:spPr/>
        <p:txBody>
          <a:bodyPr/>
          <a:lstStyle/>
          <a:p>
            <a:fld id="{2058EF5B-311B-4148-8831-2D28534D49CD}" type="datetime8">
              <a:rPr lang="en-US" smtClean="0"/>
              <a:t>3/29/2019 11:13 AM</a:t>
            </a:fld>
            <a:endParaRPr lang="en-US" dirty="0"/>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9576449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Walk-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88385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03">
          <p15:clr>
            <a:srgbClr val="FBAE40"/>
          </p15:clr>
        </p15:guide>
        <p15:guide id="2" orient="horz" pos="105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1837" y="754062"/>
            <a:ext cx="6565073" cy="1181862"/>
          </a:xfrm>
          <a:noFill/>
        </p:spPr>
        <p:txBody>
          <a:bodyPr wrap="square" tIns="91440" bIns="91440" anchor="t" anchorCtr="0">
            <a:spAutoFit/>
          </a:bodyPr>
          <a:lstStyle>
            <a:lvl1pPr>
              <a:defRPr sz="7200" spc="-100" baseline="0">
                <a:solidFill>
                  <a:schemeClr val="bg2"/>
                </a:solidFill>
              </a:defRPr>
            </a:lvl1pPr>
          </a:lstStyle>
          <a:p>
            <a:r>
              <a:rPr lang="en-US" dirty="0"/>
              <a:t>Video title</a:t>
            </a:r>
          </a:p>
        </p:txBody>
      </p:sp>
      <p:sp>
        <p:nvSpPr>
          <p:cNvPr id="3" name="Text Placeholder 4">
            <a:extLst>
              <a:ext uri="{FF2B5EF4-FFF2-40B4-BE49-F238E27FC236}">
                <a16:creationId xmlns:a16="http://schemas.microsoft.com/office/drawing/2014/main" id="{E5AAFEFE-F082-48D3-94C7-E9C17477189C}"/>
              </a:ext>
            </a:extLst>
          </p:cNvPr>
          <p:cNvSpPr txBox="1">
            <a:spLocks/>
          </p:cNvSpPr>
          <p:nvPr userDrawn="1"/>
        </p:nvSpPr>
        <p:spPr bwMode="black">
          <a:xfrm>
            <a:off x="7569053" y="6294130"/>
            <a:ext cx="4630144" cy="526298"/>
          </a:xfrm>
          <a:prstGeom prst="rect">
            <a:avLst/>
          </a:prstGeom>
          <a:noFill/>
        </p:spPr>
        <p:txBody>
          <a:bodyPr vert="horz" wrap="square" lIns="182880" tIns="146304" rIns="182880" bIns="146304"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800" kern="1200" spc="0" baseline="0">
                <a:solidFill>
                  <a:schemeClr val="bg2"/>
                </a:solidFill>
                <a:latin typeface="+mj-lt"/>
                <a:ea typeface="+mn-ea"/>
                <a:cs typeface="Segoe UI" panose="020B05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Arial" pitchFamily="34" charset="0"/>
              <a:buNone/>
              <a:tabLst/>
              <a:defRPr/>
            </a:pPr>
            <a:r>
              <a:rPr kumimoji="0" lang="en-US" sz="1500" b="1" i="0" u="none" strike="noStrike" kern="1200" cap="none" spc="0" normalizeH="0" baseline="0" noProof="0" dirty="0">
                <a:ln>
                  <a:noFill/>
                </a:ln>
                <a:solidFill>
                  <a:srgbClr val="3F454F"/>
                </a:solidFill>
                <a:effectLst/>
                <a:uLnTx/>
                <a:uFillTx/>
                <a:latin typeface="Segoe UI" panose="020B0502040204020203" pitchFamily="34" charset="0"/>
                <a:ea typeface="+mn-ea"/>
                <a:cs typeface="Segoe UI" panose="020B0502040204020203" pitchFamily="34" charset="0"/>
              </a:rPr>
              <a:t>@DAVERUIJTER |</a:t>
            </a:r>
          </a:p>
        </p:txBody>
      </p:sp>
      <p:pic>
        <p:nvPicPr>
          <p:cNvPr id="4" name="Picture 6" descr="Afbeeldingsresultaat voor twitter">
            <a:extLst>
              <a:ext uri="{FF2B5EF4-FFF2-40B4-BE49-F238E27FC236}">
                <a16:creationId xmlns:a16="http://schemas.microsoft.com/office/drawing/2014/main" id="{9F681F06-E993-4667-B0EF-EF4028A91FE1}"/>
              </a:ext>
            </a:extLst>
          </p:cNvPr>
          <p:cNvPicPr>
            <a:picLocks noChangeAspect="1" noChangeArrowheads="1"/>
          </p:cNvPicPr>
          <p:nvPr userDrawn="1"/>
        </p:nvPicPr>
        <p:blipFill>
          <a:blip r:embed="rId3">
            <a:duotone>
              <a:prstClr val="black"/>
              <a:srgbClr val="403C35">
                <a:lumMod val="50000"/>
                <a:tint val="45000"/>
                <a:satMod val="400000"/>
              </a:srgbClr>
            </a:duotone>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7541453" y="6475765"/>
            <a:ext cx="180000" cy="1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3208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1837" y="1668462"/>
            <a:ext cx="73152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27288490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50-50 Right Photo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218237" y="1938"/>
            <a:ext cx="6216650" cy="6992587"/>
          </a:xfrm>
          <a:blipFill>
            <a:blip r:embed="rId3"/>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effectLst/>
                <a:latin typeface="+mn-lt"/>
              </a:defRPr>
            </a:lvl1pPr>
          </a:lstStyle>
          <a:p>
            <a:r>
              <a:rPr lang="en-US"/>
              <a:t>Click icon to add picture</a:t>
            </a:r>
            <a:endParaRPr lang="en-US" dirty="0"/>
          </a:p>
        </p:txBody>
      </p:sp>
      <p:sp>
        <p:nvSpPr>
          <p:cNvPr id="2" name="Title 1"/>
          <p:cNvSpPr>
            <a:spLocks noGrp="1"/>
          </p:cNvSpPr>
          <p:nvPr>
            <p:ph type="title" hasCustomPrompt="1"/>
          </p:nvPr>
        </p:nvSpPr>
        <p:spPr>
          <a:xfrm>
            <a:off x="731837" y="1668462"/>
            <a:ext cx="5029201" cy="738664"/>
          </a:xfrm>
        </p:spPr>
        <p:txBody>
          <a:bodyPr wrap="square">
            <a:spAutoFit/>
          </a:bodyPr>
          <a:lstStyle>
            <a:lvl1pPr>
              <a:defRPr sz="4000" baseline="0">
                <a:solidFill>
                  <a:schemeClr val="tx2"/>
                </a:solidFill>
              </a:defRPr>
            </a:lvl1pPr>
          </a:lstStyle>
          <a:p>
            <a:r>
              <a:rPr lang="en-US" dirty="0"/>
              <a:t>50/50 photo layout</a:t>
            </a:r>
          </a:p>
        </p:txBody>
      </p:sp>
    </p:spTree>
    <p:extLst>
      <p:ext uri="{BB962C8B-B14F-4D97-AF65-F5344CB8AC3E}">
        <p14:creationId xmlns:p14="http://schemas.microsoft.com/office/powerpoint/2010/main" val="41256827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50-50 Right Photo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218237" y="1938"/>
            <a:ext cx="6216650" cy="6992587"/>
          </a:xfrm>
          <a:blipFill>
            <a:blip r:embed="rId3"/>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effectLst/>
                <a:latin typeface="+mn-lt"/>
              </a:defRPr>
            </a:lvl1pPr>
          </a:lstStyle>
          <a:p>
            <a:r>
              <a:rPr lang="en-US"/>
              <a:t>Click icon to add picture</a:t>
            </a:r>
            <a:endParaRPr lang="en-US" dirty="0"/>
          </a:p>
        </p:txBody>
      </p:sp>
      <p:sp>
        <p:nvSpPr>
          <p:cNvPr id="2" name="Title 1"/>
          <p:cNvSpPr>
            <a:spLocks noGrp="1"/>
          </p:cNvSpPr>
          <p:nvPr>
            <p:ph type="title" hasCustomPrompt="1"/>
          </p:nvPr>
        </p:nvSpPr>
        <p:spPr>
          <a:xfrm>
            <a:off x="731837" y="1668462"/>
            <a:ext cx="5029201" cy="738664"/>
          </a:xfrm>
        </p:spPr>
        <p:txBody>
          <a:bodyPr wrap="square">
            <a:spAutoFit/>
          </a:bodyPr>
          <a:lstStyle>
            <a:lvl1pPr>
              <a:defRPr sz="4000" baseline="0">
                <a:solidFill>
                  <a:schemeClr val="tx1"/>
                </a:solidFill>
              </a:defRPr>
            </a:lvl1pPr>
          </a:lstStyle>
          <a:p>
            <a:r>
              <a:rPr lang="en-US" dirty="0"/>
              <a:t>50/50 photo layout</a:t>
            </a:r>
          </a:p>
        </p:txBody>
      </p:sp>
    </p:spTree>
    <p:extLst>
      <p:ext uri="{BB962C8B-B14F-4D97-AF65-F5344CB8AC3E}">
        <p14:creationId xmlns:p14="http://schemas.microsoft.com/office/powerpoint/2010/main" val="2240840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1929" y="906462"/>
            <a:ext cx="11432274" cy="917575"/>
          </a:xfrm>
        </p:spPr>
        <p:txBody>
          <a:bodyPr/>
          <a:lstStyle>
            <a:lvl1pPr>
              <a:defRPr baseline="0">
                <a:solidFill>
                  <a:schemeClr val="tx2"/>
                </a:solidFill>
              </a:defRPr>
            </a:lvl1pPr>
          </a:lstStyle>
          <a:p>
            <a:r>
              <a:rPr lang="en-US" dirty="0"/>
              <a:t>Slide for developer code</a:t>
            </a:r>
          </a:p>
        </p:txBody>
      </p:sp>
      <p:sp>
        <p:nvSpPr>
          <p:cNvPr id="5" name="Text Placeholder 4"/>
          <p:cNvSpPr>
            <a:spLocks noGrp="1"/>
          </p:cNvSpPr>
          <p:nvPr>
            <p:ph type="body" sz="quarter" idx="10"/>
          </p:nvPr>
        </p:nvSpPr>
        <p:spPr>
          <a:xfrm>
            <a:off x="731837" y="1832345"/>
            <a:ext cx="11430000" cy="1995931"/>
          </a:xfrm>
        </p:spPr>
        <p:txBody>
          <a:bodyPr/>
          <a:lstStyle>
            <a:lvl1pPr marL="0" indent="0">
              <a:buNone/>
              <a:defRPr sz="3300">
                <a:solidFill>
                  <a:schemeClr val="tx2"/>
                </a:solidFill>
                <a:latin typeface="Consolas" panose="020B0609020204030204" pitchFamily="49" charset="0"/>
                <a:cs typeface="Consolas" panose="020B0609020204030204" pitchFamily="49" charset="0"/>
              </a:defRPr>
            </a:lvl1pPr>
            <a:lvl2pPr marL="346553" indent="0">
              <a:buNone/>
              <a:defRPr>
                <a:solidFill>
                  <a:schemeClr val="tx2"/>
                </a:solidFill>
                <a:latin typeface="Consolas" panose="020B0609020204030204" pitchFamily="49" charset="0"/>
                <a:cs typeface="Consolas" panose="020B0609020204030204" pitchFamily="49" charset="0"/>
              </a:defRPr>
            </a:lvl2pPr>
            <a:lvl3pPr marL="584607" indent="0">
              <a:buNone/>
              <a:defRPr>
                <a:solidFill>
                  <a:schemeClr val="tx2"/>
                </a:solidFill>
                <a:latin typeface="Consolas" panose="020B0609020204030204" pitchFamily="49" charset="0"/>
                <a:cs typeface="Consolas" panose="020B0609020204030204" pitchFamily="49" charset="0"/>
              </a:defRPr>
            </a:lvl3pPr>
            <a:lvl4pPr marL="814563" indent="0">
              <a:buNone/>
              <a:defRPr>
                <a:solidFill>
                  <a:schemeClr val="tx2"/>
                </a:solidFill>
                <a:latin typeface="Consolas" panose="020B0609020204030204" pitchFamily="49" charset="0"/>
                <a:cs typeface="Consolas" panose="020B0609020204030204" pitchFamily="49" charset="0"/>
              </a:defRPr>
            </a:lvl4pPr>
            <a:lvl5pPr marL="1050997" indent="0">
              <a:buNone/>
              <a:defRPr>
                <a:solidFill>
                  <a:schemeClr val="tx2"/>
                </a:soli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Closing logo slide_col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7" name="Text Box 3">
            <a:extLst>
              <a:ext uri="{FF2B5EF4-FFF2-40B4-BE49-F238E27FC236}">
                <a16:creationId xmlns:a16="http://schemas.microsoft.com/office/drawing/2014/main" id="{C07160F8-22D1-4D5D-834C-C9C3715927BB}"/>
              </a:ext>
            </a:extLst>
          </p:cNvPr>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solidFill>
                  <a:schemeClr val="bg2"/>
                </a:solidFill>
                <a:latin typeface="Segoe UI" panose="020B0502040204020203" pitchFamily="34" charset="0"/>
                <a:cs typeface="Segoe UI" panose="020B0502040204020203" pitchFamily="34" charset="0"/>
              </a:rPr>
              <a:t>© 2019 Dynamic Communities. All rights reserved. </a:t>
            </a:r>
          </a:p>
        </p:txBody>
      </p:sp>
    </p:spTree>
    <p:extLst>
      <p:ext uri="{BB962C8B-B14F-4D97-AF65-F5344CB8AC3E}">
        <p14:creationId xmlns:p14="http://schemas.microsoft.com/office/powerpoint/2010/main" val="12809625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731927" y="1687566"/>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chemeClr val="accent6">
              <a:lumMod val="40000"/>
              <a:lumOff val="60000"/>
            </a:schemeClr>
          </a:solidFill>
        </p:spPr>
        <p:txBody>
          <a:bodyPr wrap="square" lIns="155457" tIns="77729" rIns="155457" bIns="77729" anchor="b" anchorCtr="0">
            <a:noAutofit/>
          </a:bodyPr>
          <a:lstStyle>
            <a:lvl1pPr algn="r">
              <a:buFont typeface="Arial" pitchFamily="34" charset="0"/>
              <a:buNone/>
              <a:defRPr sz="3000" spc="-51" baseline="0">
                <a:solidFill>
                  <a:srgbClr val="1E275C"/>
                </a:soli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4_Walk-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5" hasCustomPrompt="1"/>
          </p:nvPr>
        </p:nvSpPr>
        <p:spPr bwMode="black">
          <a:xfrm>
            <a:off x="693737" y="1581172"/>
            <a:ext cx="10782300" cy="2144690"/>
          </a:xfrm>
        </p:spPr>
        <p:txBody>
          <a:bodyPr lIns="182880" tIns="146304" rIns="182880" bIns="146304"/>
          <a:lstStyle>
            <a:lvl1pPr marL="0" indent="0" algn="ctr">
              <a:lnSpc>
                <a:spcPct val="70000"/>
              </a:lnSpc>
              <a:buNone/>
              <a:defRPr sz="8500" spc="-300">
                <a:solidFill>
                  <a:schemeClr val="bg2"/>
                </a:solidFill>
                <a:effectLst>
                  <a:outerShdw blurRad="190500" dist="50800" dir="5400000" algn="ctr" rotWithShape="0">
                    <a:schemeClr val="bg1">
                      <a:alpha val="50000"/>
                    </a:schemeClr>
                  </a:outerShdw>
                </a:effectLst>
                <a:latin typeface="+mj-lt"/>
              </a:defRPr>
            </a:lvl1pPr>
          </a:lstStyle>
          <a:p>
            <a:pPr lvl="0"/>
            <a:r>
              <a:rPr lang="en-US" dirty="0"/>
              <a:t>PRESENTATION TITLE</a:t>
            </a:r>
          </a:p>
        </p:txBody>
      </p:sp>
      <p:sp>
        <p:nvSpPr>
          <p:cNvPr id="12" name="Text Placeholder 11"/>
          <p:cNvSpPr>
            <a:spLocks noGrp="1"/>
          </p:cNvSpPr>
          <p:nvPr>
            <p:ph type="body" sz="quarter" idx="16" hasCustomPrompt="1"/>
          </p:nvPr>
        </p:nvSpPr>
        <p:spPr bwMode="black">
          <a:xfrm>
            <a:off x="693736" y="4030662"/>
            <a:ext cx="10782300" cy="683264"/>
          </a:xfrm>
        </p:spPr>
        <p:txBody>
          <a:bodyPr lIns="182880" tIns="146304" rIns="182880" bIns="146304"/>
          <a:lstStyle>
            <a:lvl1pPr marL="0" indent="0" algn="ctr">
              <a:buNone/>
              <a:defRPr sz="2800" b="1">
                <a:solidFill>
                  <a:schemeClr val="bg2"/>
                </a:solidFill>
                <a:latin typeface="+mn-lt"/>
              </a:defRPr>
            </a:lvl1pPr>
          </a:lstStyle>
          <a:p>
            <a:pPr lvl="0"/>
            <a:r>
              <a:rPr lang="en-US" dirty="0"/>
              <a:t>Speaker Name</a:t>
            </a:r>
          </a:p>
        </p:txBody>
      </p:sp>
      <p:sp>
        <p:nvSpPr>
          <p:cNvPr id="4" name="Text Placeholder 4">
            <a:extLst>
              <a:ext uri="{FF2B5EF4-FFF2-40B4-BE49-F238E27FC236}">
                <a16:creationId xmlns:a16="http://schemas.microsoft.com/office/drawing/2014/main" id="{D4E825C2-7412-4C9E-9348-793484AC159A}"/>
              </a:ext>
            </a:extLst>
          </p:cNvPr>
          <p:cNvSpPr txBox="1">
            <a:spLocks/>
          </p:cNvSpPr>
          <p:nvPr userDrawn="1"/>
        </p:nvSpPr>
        <p:spPr bwMode="black">
          <a:xfrm>
            <a:off x="7569053" y="6294130"/>
            <a:ext cx="4630144" cy="526298"/>
          </a:xfrm>
          <a:prstGeom prst="rect">
            <a:avLst/>
          </a:prstGeom>
          <a:noFill/>
        </p:spPr>
        <p:txBody>
          <a:bodyPr vert="horz" wrap="square" lIns="182880" tIns="146304" rIns="182880" bIns="146304"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800" kern="1200" spc="0" baseline="0">
                <a:solidFill>
                  <a:schemeClr val="bg2"/>
                </a:solidFill>
                <a:latin typeface="+mj-lt"/>
                <a:ea typeface="+mn-ea"/>
                <a:cs typeface="Segoe UI" panose="020B05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Arial" pitchFamily="34" charset="0"/>
              <a:buNone/>
              <a:tabLst/>
              <a:defRPr/>
            </a:pPr>
            <a:r>
              <a:rPr kumimoji="0" lang="en-US" sz="1500" b="1" i="0" u="none" strike="noStrike" kern="1200" cap="none" spc="0" normalizeH="0" baseline="0" noProof="0" dirty="0">
                <a:ln>
                  <a:noFill/>
                </a:ln>
                <a:solidFill>
                  <a:srgbClr val="3F454F"/>
                </a:solidFill>
                <a:effectLst/>
                <a:uLnTx/>
                <a:uFillTx/>
                <a:latin typeface="Segoe UI" panose="020B0502040204020203" pitchFamily="34" charset="0"/>
                <a:ea typeface="+mn-ea"/>
                <a:cs typeface="Segoe UI" panose="020B0502040204020203" pitchFamily="34" charset="0"/>
              </a:rPr>
              <a:t>@DAVERUIJTER |</a:t>
            </a:r>
          </a:p>
        </p:txBody>
      </p:sp>
      <p:pic>
        <p:nvPicPr>
          <p:cNvPr id="6" name="Picture 6" descr="Afbeeldingsresultaat voor twitter">
            <a:extLst>
              <a:ext uri="{FF2B5EF4-FFF2-40B4-BE49-F238E27FC236}">
                <a16:creationId xmlns:a16="http://schemas.microsoft.com/office/drawing/2014/main" id="{91B175B0-6D0D-4D93-8504-BFFEF8F43C6E}"/>
              </a:ext>
            </a:extLst>
          </p:cNvPr>
          <p:cNvPicPr>
            <a:picLocks noChangeAspect="1" noChangeArrowheads="1"/>
          </p:cNvPicPr>
          <p:nvPr userDrawn="1"/>
        </p:nvPicPr>
        <p:blipFill>
          <a:blip r:embed="rId3">
            <a:duotone>
              <a:prstClr val="black"/>
              <a:srgbClr val="403C35">
                <a:lumMod val="50000"/>
                <a:tint val="45000"/>
                <a:satMod val="400000"/>
              </a:srgbClr>
            </a:duotone>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7541453" y="6475765"/>
            <a:ext cx="180000" cy="1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1404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03">
          <p15:clr>
            <a:srgbClr val="FBAE40"/>
          </p15:clr>
        </p15:guide>
        <p15:guide id="2" orient="horz" pos="105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C5D0A-D8AD-48FC-84EC-F4268D86A80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95524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hoto_O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userDrawn="1">
            <p:ph type="body" sz="quarter" idx="14" hasCustomPrompt="1"/>
          </p:nvPr>
        </p:nvSpPr>
        <p:spPr bwMode="black">
          <a:xfrm>
            <a:off x="730248" y="3503664"/>
            <a:ext cx="6635751" cy="1188701"/>
          </a:xfrm>
        </p:spPr>
        <p:txBody>
          <a:bodyPr tIns="109728" bIns="109728">
            <a:noAutofit/>
          </a:bodyPr>
          <a:lstStyle>
            <a:lvl1pPr marL="0" indent="0">
              <a:spcBef>
                <a:spcPts val="0"/>
              </a:spcBef>
              <a:buNone/>
              <a:defRPr sz="3200">
                <a:solidFill>
                  <a:schemeClr val="bg2"/>
                </a:solidFill>
                <a:latin typeface="Segoe UI" panose="020B0502040204020203" pitchFamily="34" charset="0"/>
                <a:cs typeface="Segoe UI" panose="020B0502040204020203" pitchFamily="34" charset="0"/>
              </a:defRPr>
            </a:lvl1pPr>
          </a:lstStyle>
          <a:p>
            <a:pPr lvl="0"/>
            <a:r>
              <a:rPr lang="en-US" dirty="0"/>
              <a:t>Speaker Name</a:t>
            </a:r>
          </a:p>
        </p:txBody>
      </p:sp>
      <p:sp>
        <p:nvSpPr>
          <p:cNvPr id="5" name="Text Placeholder 4">
            <a:extLst>
              <a:ext uri="{FF2B5EF4-FFF2-40B4-BE49-F238E27FC236}">
                <a16:creationId xmlns:a16="http://schemas.microsoft.com/office/drawing/2014/main" id="{0EE2DC5A-FA40-466F-9392-371D4E574099}"/>
              </a:ext>
            </a:extLst>
          </p:cNvPr>
          <p:cNvSpPr>
            <a:spLocks noGrp="1"/>
          </p:cNvSpPr>
          <p:nvPr>
            <p:ph type="body" sz="quarter" idx="15" hasCustomPrompt="1"/>
          </p:nvPr>
        </p:nvSpPr>
        <p:spPr bwMode="black">
          <a:xfrm>
            <a:off x="731837" y="1668462"/>
            <a:ext cx="6634162" cy="960263"/>
          </a:xfrm>
        </p:spPr>
        <p:txBody>
          <a:bodyPr lIns="182880" tIns="146304" rIns="182880" bIns="146304"/>
          <a:lstStyle>
            <a:lvl1pPr marL="0" indent="0">
              <a:buNone/>
              <a:defRPr sz="4800">
                <a:solidFill>
                  <a:schemeClr val="bg2"/>
                </a:solidFill>
                <a:latin typeface="+mj-lt"/>
              </a:defRPr>
            </a:lvl1pPr>
          </a:lstStyle>
          <a:p>
            <a:pPr lvl="0"/>
            <a:r>
              <a:rPr lang="en-US" dirty="0"/>
              <a:t>Presentation title</a:t>
            </a:r>
          </a:p>
        </p:txBody>
      </p:sp>
    </p:spTree>
    <p:extLst>
      <p:ext uri="{BB962C8B-B14F-4D97-AF65-F5344CB8AC3E}">
        <p14:creationId xmlns:p14="http://schemas.microsoft.com/office/powerpoint/2010/main" val="28866701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739864" y="2582862"/>
            <a:ext cx="11345773" cy="2092881"/>
          </a:xfrm>
        </p:spPr>
        <p:txBody>
          <a:bodyPr wrap="square">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731927" y="1820862"/>
            <a:ext cx="11345773" cy="2092881"/>
          </a:xfrm>
        </p:spPr>
        <p:txBody>
          <a:bodyPr wrap="square">
            <a:spAutoFit/>
          </a:bodyPr>
          <a:lstStyle>
            <a:lvl1pPr>
              <a:defRPr sz="4000">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Tree>
    <p:extLst>
      <p:ext uri="{BB962C8B-B14F-4D97-AF65-F5344CB8AC3E}">
        <p14:creationId xmlns:p14="http://schemas.microsoft.com/office/powerpoint/2010/main" val="10442222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wo Column 2-color Non-bullete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748332" y="2582862"/>
            <a:ext cx="4631706" cy="1914370"/>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sz="2000">
                <a:solidFill>
                  <a:schemeClr val="tx2"/>
                </a:solidFill>
              </a:defRPr>
            </a:lvl2pPr>
            <a:lvl3pPr marL="231775" indent="0">
              <a:buNone/>
              <a:tabLst/>
              <a:defRPr sz="2000">
                <a:solidFill>
                  <a:schemeClr val="tx2"/>
                </a:solidFill>
              </a:defRPr>
            </a:lvl3pPr>
            <a:lvl4pPr marL="460375" indent="0">
              <a:buNone/>
              <a:defRPr>
                <a:solidFill>
                  <a:schemeClr val="tx2"/>
                </a:solidFill>
              </a:defRPr>
            </a:lvl4pPr>
            <a:lvl5pPr marL="685800" indent="0">
              <a:buNone/>
              <a:tabLst/>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370637" y="2582862"/>
            <a:ext cx="5486399" cy="1914370"/>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sz="2000">
                <a:solidFill>
                  <a:schemeClr val="tx2"/>
                </a:solidFill>
              </a:defRPr>
            </a:lvl2pPr>
            <a:lvl3pPr marL="231775" indent="0">
              <a:buNone/>
              <a:tabLst/>
              <a:defRPr sz="2000">
                <a:solidFill>
                  <a:schemeClr val="tx2"/>
                </a:solidFill>
              </a:defRPr>
            </a:lvl3pPr>
            <a:lvl4pPr marL="460375" indent="0">
              <a:buNone/>
              <a:defRPr>
                <a:solidFill>
                  <a:schemeClr val="tx2"/>
                </a:solidFill>
              </a:defRPr>
            </a:lvl4pPr>
            <a:lvl5pPr marL="685800" indent="0">
              <a:buNone/>
              <a:tabLst/>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788183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wo Column 2-color Non-bullete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748332" y="2582862"/>
            <a:ext cx="4631706" cy="1914370"/>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sz="2000">
                <a:solidFill>
                  <a:schemeClr val="tx2"/>
                </a:solidFill>
              </a:defRPr>
            </a:lvl2pPr>
            <a:lvl3pPr marL="231775" indent="0">
              <a:buNone/>
              <a:tabLst/>
              <a:defRPr sz="2000">
                <a:solidFill>
                  <a:schemeClr val="tx2"/>
                </a:solidFill>
              </a:defRPr>
            </a:lvl3pPr>
            <a:lvl4pPr marL="460375" indent="0">
              <a:buNone/>
              <a:defRPr>
                <a:solidFill>
                  <a:schemeClr val="tx2"/>
                </a:solidFill>
              </a:defRPr>
            </a:lvl4pPr>
            <a:lvl5pPr marL="685800" indent="0">
              <a:buNone/>
              <a:tabLst/>
              <a:defRPr>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370637" y="2582862"/>
            <a:ext cx="5486399" cy="1914370"/>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sz="2000">
                <a:solidFill>
                  <a:schemeClr val="tx2"/>
                </a:solidFill>
              </a:defRPr>
            </a:lvl2pPr>
            <a:lvl3pPr marL="231775" indent="0">
              <a:buNone/>
              <a:tabLst/>
              <a:defRPr sz="2000">
                <a:solidFill>
                  <a:schemeClr val="tx2"/>
                </a:solidFill>
              </a:defRPr>
            </a:lvl3pPr>
            <a:lvl4pPr marL="460375" indent="0">
              <a:buNone/>
              <a:defRPr>
                <a:solidFill>
                  <a:schemeClr val="tx2"/>
                </a:solidFill>
              </a:defRPr>
            </a:lvl4pPr>
            <a:lvl5pPr marL="685800" indent="0">
              <a:buNone/>
              <a:tabLst/>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756095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748332" y="2582862"/>
            <a:ext cx="4631706" cy="1914370"/>
          </a:xfrm>
        </p:spPr>
        <p:txBody>
          <a:bodyPr wrap="square">
            <a:spAutoFit/>
          </a:bodyPr>
          <a:lstStyle>
            <a:lvl1pPr marL="0" indent="0">
              <a:spcBef>
                <a:spcPts val="1224"/>
              </a:spcBef>
              <a:buClr>
                <a:schemeClr val="tx1"/>
              </a:buClr>
              <a:buFont typeface="Wingdings" pitchFamily="2" charset="2"/>
              <a:buNone/>
              <a:defRPr sz="3200">
                <a:solidFill>
                  <a:schemeClr val="tx1"/>
                </a:solidFill>
              </a:defRPr>
            </a:lvl1pPr>
            <a:lvl2pPr marL="0" indent="0">
              <a:buNone/>
              <a:defRPr sz="2000">
                <a:solidFill>
                  <a:schemeClr val="tx1"/>
                </a:solidFill>
              </a:defRPr>
            </a:lvl2pPr>
            <a:lvl3pPr marL="231775" indent="0">
              <a:buNone/>
              <a:tabLst/>
              <a:defRPr sz="2000">
                <a:solidFill>
                  <a:schemeClr val="tx1"/>
                </a:solidFill>
              </a:defRPr>
            </a:lvl3pPr>
            <a:lvl4pPr marL="460375" indent="0">
              <a:buNone/>
              <a:defRPr>
                <a:solidFill>
                  <a:schemeClr val="tx1"/>
                </a:solidFill>
              </a:defRPr>
            </a:lvl4pPr>
            <a:lvl5pPr marL="685800" indent="0">
              <a:buNone/>
              <a:tabLst/>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370637" y="2582862"/>
            <a:ext cx="5486399" cy="1914370"/>
          </a:xfrm>
        </p:spPr>
        <p:txBody>
          <a:bodyPr wrap="square">
            <a:spAutoFit/>
          </a:bodyPr>
          <a:lstStyle>
            <a:lvl1pPr marL="0" indent="0">
              <a:spcBef>
                <a:spcPts val="1224"/>
              </a:spcBef>
              <a:buClr>
                <a:schemeClr val="tx1"/>
              </a:buClr>
              <a:buFont typeface="Wingdings" pitchFamily="2" charset="2"/>
              <a:buNone/>
              <a:defRPr sz="3200">
                <a:solidFill>
                  <a:schemeClr val="tx1"/>
                </a:solidFill>
              </a:defRPr>
            </a:lvl1pPr>
            <a:lvl2pPr marL="0" indent="0">
              <a:buNone/>
              <a:defRPr sz="2000">
                <a:solidFill>
                  <a:schemeClr val="tx1"/>
                </a:solidFill>
              </a:defRPr>
            </a:lvl2pPr>
            <a:lvl3pPr marL="231775" indent="0">
              <a:buNone/>
              <a:tabLst/>
              <a:defRPr sz="2000">
                <a:solidFill>
                  <a:schemeClr val="tx1"/>
                </a:solidFill>
              </a:defRPr>
            </a:lvl3pPr>
            <a:lvl4pPr marL="460375" indent="0">
              <a:buNone/>
              <a:defRPr>
                <a:solidFill>
                  <a:schemeClr val="tx1"/>
                </a:solidFill>
              </a:defRPr>
            </a:lvl4pPr>
            <a:lvl5pPr marL="685800" indent="0">
              <a:buNone/>
              <a:tabLst/>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1837" y="754062"/>
            <a:ext cx="11506200" cy="917575"/>
          </a:xfrm>
        </p:spPr>
        <p:txBody>
          <a:bodyPr/>
          <a:lstStyle>
            <a:lvl1pPr>
              <a:defRPr b="0">
                <a:latin typeface="+mj-lt"/>
              </a:defRPr>
            </a:lvl1p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7038" y="1668462"/>
            <a:ext cx="3581400" cy="1957459"/>
          </a:xfrm>
          <a:noFill/>
        </p:spPr>
        <p:txBody>
          <a:bodyPr wrap="square" tIns="91440" bIns="91440" anchor="t" anchorCtr="0">
            <a:spAutoFit/>
          </a:bodyPr>
          <a:lstStyle>
            <a:lvl1pPr>
              <a:defRPr sz="6400" spc="-100" baseline="0">
                <a:solidFill>
                  <a:schemeClr val="bg2"/>
                </a:solidFill>
                <a:latin typeface="+mj-lt"/>
              </a:defRPr>
            </a:lvl1pPr>
          </a:lstStyle>
          <a:p>
            <a:r>
              <a:rPr lang="en-US" dirty="0"/>
              <a:t>DEMO TITLE</a:t>
            </a:r>
          </a:p>
        </p:txBody>
      </p:sp>
      <p:sp>
        <p:nvSpPr>
          <p:cNvPr id="5" name="Text Placeholder 4"/>
          <p:cNvSpPr>
            <a:spLocks noGrp="1"/>
          </p:cNvSpPr>
          <p:nvPr>
            <p:ph type="body" sz="quarter" idx="12" hasCustomPrompt="1"/>
          </p:nvPr>
        </p:nvSpPr>
        <p:spPr>
          <a:xfrm>
            <a:off x="4922837" y="1668462"/>
            <a:ext cx="6858000" cy="738664"/>
          </a:xfrm>
          <a:noFill/>
        </p:spPr>
        <p:txBody>
          <a:bodyPr wrap="square" lIns="182880" tIns="146304" rIns="182880" bIns="146304">
            <a:spAutoFit/>
          </a:bodyPr>
          <a:lstStyle>
            <a:lvl1pPr marL="0" indent="0">
              <a:spcBef>
                <a:spcPts val="0"/>
              </a:spcBef>
              <a:buNone/>
              <a:defRPr sz="3200" spc="0" baseline="0">
                <a:solidFill>
                  <a:schemeClr val="bg1"/>
                </a:solidFill>
                <a:latin typeface="+mj-lt"/>
              </a:defRPr>
            </a:lvl1pPr>
          </a:lstStyle>
          <a:p>
            <a:pPr lvl="0"/>
            <a:r>
              <a:rPr lang="en-US" dirty="0"/>
              <a:t>Text </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3" name="Text Placeholder 4">
            <a:extLst>
              <a:ext uri="{FF2B5EF4-FFF2-40B4-BE49-F238E27FC236}">
                <a16:creationId xmlns:a16="http://schemas.microsoft.com/office/drawing/2014/main" id="{CEDAC8AC-5DA3-4191-B064-35535D588193}"/>
              </a:ext>
            </a:extLst>
          </p:cNvPr>
          <p:cNvSpPr txBox="1">
            <a:spLocks/>
          </p:cNvSpPr>
          <p:nvPr userDrawn="1"/>
        </p:nvSpPr>
        <p:spPr bwMode="black">
          <a:xfrm>
            <a:off x="7513637" y="6294130"/>
            <a:ext cx="4630144" cy="526298"/>
          </a:xfrm>
          <a:prstGeom prst="rect">
            <a:avLst/>
          </a:prstGeom>
          <a:solidFill>
            <a:srgbClr val="F2C919"/>
          </a:solidFill>
        </p:spPr>
        <p:txBody>
          <a:bodyPr vert="horz" wrap="square" lIns="182880" tIns="146304" rIns="182880" bIns="146304"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800" kern="1200" spc="0" baseline="0">
                <a:solidFill>
                  <a:schemeClr val="bg2"/>
                </a:solidFill>
                <a:latin typeface="+mj-lt"/>
                <a:ea typeface="+mn-ea"/>
                <a:cs typeface="Segoe UI" panose="020B05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Arial" pitchFamily="34" charset="0"/>
              <a:buNone/>
              <a:tabLst/>
              <a:defRPr/>
            </a:pPr>
            <a:r>
              <a:rPr kumimoji="0" lang="en-US" sz="1500" b="1" i="0" u="none" strike="noStrike" kern="1200" cap="none" spc="0" normalizeH="0" baseline="0" noProof="0" dirty="0">
                <a:ln>
                  <a:noFill/>
                </a:ln>
                <a:solidFill>
                  <a:srgbClr val="3F454F"/>
                </a:solidFill>
                <a:effectLst/>
                <a:uLnTx/>
                <a:uFillTx/>
                <a:latin typeface="Segoe UI" panose="020B0502040204020203" pitchFamily="34" charset="0"/>
                <a:ea typeface="+mn-ea"/>
                <a:cs typeface="Segoe UI" panose="020B0502040204020203" pitchFamily="34" charset="0"/>
              </a:rPr>
              <a:t>@DAVERUIJTER | AMSTERDAM | 27-29 MARCH</a:t>
            </a:r>
          </a:p>
        </p:txBody>
      </p:sp>
      <p:sp>
        <p:nvSpPr>
          <p:cNvPr id="2" name="Title Placeholder 1"/>
          <p:cNvSpPr>
            <a:spLocks noGrp="1"/>
          </p:cNvSpPr>
          <p:nvPr>
            <p:ph type="title"/>
          </p:nvPr>
        </p:nvSpPr>
        <p:spPr>
          <a:xfrm>
            <a:off x="731927" y="754062"/>
            <a:ext cx="11432276"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731836" y="1671639"/>
            <a:ext cx="11430001" cy="2092881"/>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hidden="1"/>
          <p:cNvGrpSpPr/>
          <p:nvPr userDrawn="1"/>
        </p:nvGrpSpPr>
        <p:grpSpPr>
          <a:xfrm>
            <a:off x="12619037" y="0"/>
            <a:ext cx="952400" cy="5766965"/>
            <a:chOff x="12618968" y="0"/>
            <a:chExt cx="952400" cy="5766965"/>
          </a:xfrm>
        </p:grpSpPr>
        <p:grpSp>
          <p:nvGrpSpPr>
            <p:cNvPr id="6" name="Group 5"/>
            <p:cNvGrpSpPr/>
            <p:nvPr userDrawn="1"/>
          </p:nvGrpSpPr>
          <p:grpSpPr>
            <a:xfrm rot="5400000">
              <a:off x="11582060" y="1045295"/>
              <a:ext cx="2703053" cy="629235"/>
              <a:chOff x="1586734" y="4543426"/>
              <a:chExt cx="2703053" cy="629235"/>
            </a:xfrm>
          </p:grpSpPr>
          <p:sp>
            <p:nvSpPr>
              <p:cNvPr id="14" name="Rectangle 13"/>
              <p:cNvSpPr/>
              <p:nvPr userDrawn="1"/>
            </p:nvSpPr>
            <p:spPr bwMode="auto">
              <a:xfrm>
                <a:off x="1586734" y="4543428"/>
                <a:ext cx="869930" cy="28976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G:0 B:77</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R:5</a:t>
                </a:r>
                <a:r>
                  <a:rPr lang="en-US" sz="500" baseline="0" dirty="0">
                    <a:gradFill>
                      <a:gsLst>
                        <a:gs pos="0">
                          <a:srgbClr val="FFFFFF"/>
                        </a:gs>
                        <a:gs pos="100000">
                          <a:srgbClr val="FFFFFF"/>
                        </a:gs>
                      </a:gsLst>
                      <a:lin ang="5400000" scaled="0"/>
                    </a:gradFill>
                    <a:ea typeface="Segoe UI" pitchFamily="34" charset="0"/>
                    <a:cs typeface="Segoe UI" pitchFamily="34" charset="0"/>
                  </a:rPr>
                  <a:t> G:124 B:193</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28302">
                          <a:schemeClr val="bg1"/>
                        </a:gs>
                        <a:gs pos="67000">
                          <a:schemeClr val="bg1"/>
                        </a:gs>
                      </a:gsLst>
                      <a:lin ang="5400000" scaled="1"/>
                    </a:gradFill>
                    <a:latin typeface="+mn-lt"/>
                    <a:ea typeface="Segoe UI" pitchFamily="34" charset="0"/>
                    <a:cs typeface="Segoe UI" pitchFamily="34" charset="0"/>
                  </a:rPr>
                  <a:t>Red</a:t>
                </a:r>
              </a:p>
              <a:p>
                <a:pPr algn="l" defTabSz="932472" fontAlgn="base">
                  <a:lnSpc>
                    <a:spcPct val="100000"/>
                  </a:lnSpc>
                  <a:spcBef>
                    <a:spcPct val="0"/>
                  </a:spcBef>
                  <a:spcAft>
                    <a:spcPct val="0"/>
                  </a:spcAft>
                </a:pPr>
                <a:r>
                  <a:rPr lang="en-US" sz="500" dirty="0">
                    <a:gradFill>
                      <a:gsLst>
                        <a:gs pos="28302">
                          <a:schemeClr val="bg1"/>
                        </a:gs>
                        <a:gs pos="67000">
                          <a:schemeClr val="bg1"/>
                        </a:gs>
                      </a:gsLst>
                      <a:lin ang="5400000" scaled="1"/>
                    </a:gradFill>
                    <a:ea typeface="Segoe UI" pitchFamily="34" charset="0"/>
                    <a:cs typeface="Segoe UI" pitchFamily="34" charset="0"/>
                  </a:rPr>
                  <a:t>R:237</a:t>
                </a:r>
                <a:r>
                  <a:rPr lang="en-US" sz="500" baseline="0" dirty="0">
                    <a:gradFill>
                      <a:gsLst>
                        <a:gs pos="28302">
                          <a:schemeClr val="bg1"/>
                        </a:gs>
                        <a:gs pos="67000">
                          <a:schemeClr val="bg1"/>
                        </a:gs>
                      </a:gsLst>
                      <a:lin ang="5400000" scaled="1"/>
                    </a:gradFill>
                    <a:ea typeface="Segoe UI" pitchFamily="34" charset="0"/>
                    <a:cs typeface="Segoe UI" pitchFamily="34" charset="0"/>
                  </a:rPr>
                  <a:t> G:38 B:36</a:t>
                </a:r>
                <a:endParaRPr lang="en-US" sz="500" dirty="0">
                  <a:gradFill>
                    <a:gsLst>
                      <a:gs pos="28302">
                        <a:schemeClr val="bg1"/>
                      </a:gs>
                      <a:gs pos="67000">
                        <a:schemeClr val="bg1"/>
                      </a:gs>
                    </a:gsLst>
                    <a:lin ang="5400000" scaled="1"/>
                  </a:gradFill>
                  <a:ea typeface="Segoe UI" pitchFamily="34" charset="0"/>
                  <a:cs typeface="Segoe UI" pitchFamily="34" charset="0"/>
                </a:endParaRPr>
              </a:p>
            </p:txBody>
          </p:sp>
          <p:sp>
            <p:nvSpPr>
              <p:cNvPr id="17" name="Rectangle 16"/>
              <p:cNvSpPr/>
              <p:nvPr userDrawn="1"/>
            </p:nvSpPr>
            <p:spPr bwMode="auto">
              <a:xfrm>
                <a:off x="1586734" y="4882895"/>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4717">
                          <a:schemeClr val="tx1"/>
                        </a:gs>
                        <a:gs pos="36000">
                          <a:schemeClr val="tx1"/>
                        </a:gs>
                      </a:gsLst>
                      <a:lin ang="5400000" scaled="0"/>
                    </a:gradFill>
                    <a:latin typeface="+mn-lt"/>
                    <a:ea typeface="Segoe UI" pitchFamily="34" charset="0"/>
                    <a:cs typeface="Segoe UI" pitchFamily="34" charset="0"/>
                  </a:rPr>
                  <a:t>Gold</a:t>
                </a:r>
              </a:p>
              <a:p>
                <a:pPr algn="l" defTabSz="932472" fontAlgn="base">
                  <a:lnSpc>
                    <a:spcPct val="100000"/>
                  </a:lnSpc>
                  <a:spcBef>
                    <a:spcPct val="0"/>
                  </a:spcBef>
                  <a:spcAft>
                    <a:spcPct val="0"/>
                  </a:spcAft>
                </a:pPr>
                <a:r>
                  <a:rPr lang="en-US" sz="500" dirty="0">
                    <a:gradFill>
                      <a:gsLst>
                        <a:gs pos="4717">
                          <a:schemeClr val="tx1"/>
                        </a:gs>
                        <a:gs pos="36000">
                          <a:schemeClr val="tx1"/>
                        </a:gs>
                      </a:gsLst>
                      <a:lin ang="5400000" scaled="0"/>
                    </a:gradFill>
                    <a:ea typeface="Segoe UI" pitchFamily="34" charset="0"/>
                    <a:cs typeface="Segoe UI" pitchFamily="34" charset="0"/>
                  </a:rPr>
                  <a:t>R:254</a:t>
                </a:r>
                <a:r>
                  <a:rPr lang="en-US" sz="500" baseline="0" dirty="0">
                    <a:gradFill>
                      <a:gsLst>
                        <a:gs pos="4717">
                          <a:schemeClr val="tx1"/>
                        </a:gs>
                        <a:gs pos="36000">
                          <a:schemeClr val="tx1"/>
                        </a:gs>
                      </a:gsLst>
                      <a:lin ang="5400000" scaled="0"/>
                    </a:gradFill>
                    <a:ea typeface="Segoe UI" pitchFamily="34" charset="0"/>
                    <a:cs typeface="Segoe UI" pitchFamily="34" charset="0"/>
                  </a:rPr>
                  <a:t> G:197 B:35</a:t>
                </a:r>
                <a:endParaRPr lang="en-US" sz="500" dirty="0">
                  <a:gradFill>
                    <a:gsLst>
                      <a:gs pos="4717">
                        <a:schemeClr val="tx1"/>
                      </a:gs>
                      <a:gs pos="36000">
                        <a:schemeClr val="tx1"/>
                      </a:gs>
                    </a:gsLst>
                    <a:lin ang="5400000" scaled="0"/>
                  </a:gradFill>
                  <a:ea typeface="Segoe UI" pitchFamily="34" charset="0"/>
                  <a:cs typeface="Segoe UI" pitchFamily="34" charset="0"/>
                </a:endParaRPr>
              </a:p>
            </p:txBody>
          </p:sp>
          <p:sp>
            <p:nvSpPr>
              <p:cNvPr id="18" name="Rectangle 17"/>
              <p:cNvSpPr/>
              <p:nvPr userDrawn="1"/>
            </p:nvSpPr>
            <p:spPr bwMode="auto">
              <a:xfrm>
                <a:off x="3419857"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7547">
                          <a:schemeClr val="tx1"/>
                        </a:gs>
                        <a:gs pos="28302">
                          <a:schemeClr val="tx1"/>
                        </a:gs>
                      </a:gsLst>
                      <a:lin ang="5400000" scaled="0"/>
                    </a:gradFill>
                    <a:latin typeface="+mn-lt"/>
                    <a:ea typeface="Segoe UI" pitchFamily="34" charset="0"/>
                    <a:cs typeface="Segoe UI" pitchFamily="34" charset="0"/>
                  </a:rPr>
                  <a:t>Light Green</a:t>
                </a:r>
              </a:p>
              <a:p>
                <a:pPr algn="l" defTabSz="932472" fontAlgn="base">
                  <a:lnSpc>
                    <a:spcPct val="100000"/>
                  </a:lnSpc>
                  <a:spcBef>
                    <a:spcPct val="0"/>
                  </a:spcBef>
                  <a:spcAft>
                    <a:spcPct val="0"/>
                  </a:spcAft>
                </a:pPr>
                <a:r>
                  <a:rPr lang="en-US" sz="500" dirty="0">
                    <a:gradFill>
                      <a:gsLst>
                        <a:gs pos="7547">
                          <a:schemeClr val="tx1"/>
                        </a:gs>
                        <a:gs pos="28302">
                          <a:schemeClr val="tx1"/>
                        </a:gs>
                      </a:gsLst>
                      <a:lin ang="5400000" scaled="0"/>
                    </a:gradFill>
                    <a:ea typeface="Segoe UI" pitchFamily="34" charset="0"/>
                    <a:cs typeface="Segoe UI" pitchFamily="34" charset="0"/>
                  </a:rPr>
                  <a:t>R:</a:t>
                </a:r>
                <a:r>
                  <a:rPr lang="en-US" sz="500" baseline="0" dirty="0">
                    <a:gradFill>
                      <a:gsLst>
                        <a:gs pos="7547">
                          <a:schemeClr val="tx1"/>
                        </a:gs>
                        <a:gs pos="28302">
                          <a:schemeClr val="tx1"/>
                        </a:gs>
                      </a:gsLst>
                      <a:lin ang="5400000" scaled="0"/>
                    </a:gradFill>
                    <a:ea typeface="Segoe UI" pitchFamily="34" charset="0"/>
                    <a:cs typeface="Segoe UI" pitchFamily="34" charset="0"/>
                  </a:rPr>
                  <a:t>186 G:216 B:10</a:t>
                </a:r>
                <a:endParaRPr lang="en-US" sz="500" dirty="0">
                  <a:gradFill>
                    <a:gsLst>
                      <a:gs pos="7547">
                        <a:schemeClr val="tx1"/>
                      </a:gs>
                      <a:gs pos="28302">
                        <a:schemeClr val="tx1"/>
                      </a:gs>
                    </a:gsLst>
                    <a:lin ang="5400000" scaled="0"/>
                  </a:gradFill>
                  <a:ea typeface="Segoe UI" pitchFamily="34" charset="0"/>
                  <a:cs typeface="Segoe UI" pitchFamily="34" charset="0"/>
                </a:endParaRPr>
              </a:p>
            </p:txBody>
          </p:sp>
          <p:sp>
            <p:nvSpPr>
              <p:cNvPr id="19" name="Rectangle 18"/>
              <p:cNvSpPr/>
              <p:nvPr userDrawn="1"/>
            </p:nvSpPr>
            <p:spPr bwMode="auto">
              <a:xfrm>
                <a:off x="2505456" y="4882895"/>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76415">
                          <a:schemeClr val="bg1"/>
                        </a:gs>
                        <a:gs pos="52000">
                          <a:schemeClr val="bg1"/>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76415">
                          <a:schemeClr val="bg1"/>
                        </a:gs>
                        <a:gs pos="52000">
                          <a:schemeClr val="bg1"/>
                        </a:gs>
                      </a:gsLst>
                      <a:lin ang="5400000" scaled="0"/>
                    </a:gradFill>
                    <a:ea typeface="Segoe UI" pitchFamily="34" charset="0"/>
                    <a:cs typeface="Segoe UI" pitchFamily="34" charset="0"/>
                  </a:rPr>
                  <a:t>R:0</a:t>
                </a:r>
                <a:r>
                  <a:rPr lang="en-US" sz="500" baseline="0" dirty="0">
                    <a:gradFill>
                      <a:gsLst>
                        <a:gs pos="76415">
                          <a:schemeClr val="bg1"/>
                        </a:gs>
                        <a:gs pos="52000">
                          <a:schemeClr val="bg1"/>
                        </a:gs>
                      </a:gsLst>
                      <a:lin ang="5400000" scaled="0"/>
                    </a:gradFill>
                    <a:ea typeface="Segoe UI" pitchFamily="34" charset="0"/>
                    <a:cs typeface="Segoe UI" pitchFamily="34" charset="0"/>
                  </a:rPr>
                  <a:t> G:130 B:114</a:t>
                </a:r>
                <a:endParaRPr lang="en-US" sz="500" dirty="0">
                  <a:gradFill>
                    <a:gsLst>
                      <a:gs pos="76415">
                        <a:schemeClr val="bg1"/>
                      </a:gs>
                      <a:gs pos="52000">
                        <a:schemeClr val="bg1"/>
                      </a:gs>
                    </a:gsLst>
                    <a:lin ang="5400000" scaled="0"/>
                  </a:gradFill>
                  <a:ea typeface="Segoe UI" pitchFamily="34" charset="0"/>
                  <a:cs typeface="Segoe UI" pitchFamily="34" charset="0"/>
                </a:endParaRPr>
              </a:p>
            </p:txBody>
          </p:sp>
        </p:grpSp>
        <p:grpSp>
          <p:nvGrpSpPr>
            <p:cNvPr id="8" name="Group 7"/>
            <p:cNvGrpSpPr/>
            <p:nvPr userDrawn="1"/>
          </p:nvGrpSpPr>
          <p:grpSpPr>
            <a:xfrm rot="5400000">
              <a:off x="11412325" y="4270556"/>
              <a:ext cx="2703052" cy="289766"/>
              <a:chOff x="4476564" y="4543426"/>
              <a:chExt cx="2703052" cy="289766"/>
            </a:xfrm>
          </p:grpSpPr>
          <p:sp>
            <p:nvSpPr>
              <p:cNvPr id="11" name="Rectangle 10"/>
              <p:cNvSpPr/>
              <p:nvPr userDrawn="1"/>
            </p:nvSpPr>
            <p:spPr bwMode="auto">
              <a:xfrm>
                <a:off x="5395286" y="454342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dirty="0">
                    <a:gradFill>
                      <a:gsLst>
                        <a:gs pos="16981">
                          <a:schemeClr val="tx1"/>
                        </a:gs>
                        <a:gs pos="48000">
                          <a:schemeClr val="tx1"/>
                        </a:gs>
                      </a:gsLst>
                      <a:lin ang="5400000" scaled="0"/>
                    </a:gradFill>
                    <a:ea typeface="Segoe UI" pitchFamily="34" charset="0"/>
                    <a:cs typeface="Segoe UI" pitchFamily="34" charset="0"/>
                  </a:rPr>
                  <a:t>Light Blue</a:t>
                </a:r>
              </a:p>
              <a:p>
                <a:pPr lvl="0" defTabSz="932472" fontAlgn="base">
                  <a:lnSpc>
                    <a:spcPct val="100000"/>
                  </a:lnSpc>
                  <a:spcBef>
                    <a:spcPct val="0"/>
                  </a:spcBef>
                  <a:spcAft>
                    <a:spcPct val="0"/>
                  </a:spcAft>
                </a:pPr>
                <a:r>
                  <a:rPr lang="en-US" sz="500" b="1" baseline="0" dirty="0">
                    <a:gradFill>
                      <a:gsLst>
                        <a:gs pos="16981">
                          <a:schemeClr val="tx1"/>
                        </a:gs>
                        <a:gs pos="48000">
                          <a:schemeClr val="tx1"/>
                        </a:gs>
                      </a:gsLst>
                      <a:lin ang="5400000" scaled="0"/>
                    </a:gradFill>
                    <a:ea typeface="Segoe UI" pitchFamily="34" charset="0"/>
                    <a:cs typeface="Segoe UI" pitchFamily="34" charset="0"/>
                  </a:rPr>
                  <a:t>R:0 G:188 B:242</a:t>
                </a:r>
              </a:p>
            </p:txBody>
          </p:sp>
          <p:sp>
            <p:nvSpPr>
              <p:cNvPr id="12" name="Rectangle 11"/>
              <p:cNvSpPr/>
              <p:nvPr userDrawn="1"/>
            </p:nvSpPr>
            <p:spPr bwMode="auto">
              <a:xfrm>
                <a:off x="6309686" y="4543426"/>
                <a:ext cx="869930" cy="289766"/>
              </a:xfrm>
              <a:prstGeom prst="rect">
                <a:avLst/>
              </a:prstGeom>
              <a:solidFill>
                <a:srgbClr val="004B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G:75 B:80</a:t>
                </a:r>
              </a:p>
            </p:txBody>
          </p:sp>
          <p:sp>
            <p:nvSpPr>
              <p:cNvPr id="13" name="Rectangle 12"/>
              <p:cNvSpPr/>
              <p:nvPr userDrawn="1"/>
            </p:nvSpPr>
            <p:spPr bwMode="auto">
              <a:xfrm>
                <a:off x="4476564" y="4543426"/>
                <a:ext cx="869930" cy="289766"/>
              </a:xfrm>
              <a:prstGeom prst="rect">
                <a:avLst/>
              </a:prstGeom>
              <a:solidFill>
                <a:srgbClr val="96969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2830">
                          <a:schemeClr val="bg2">
                            <a:lumMod val="10000"/>
                          </a:schemeClr>
                        </a:gs>
                        <a:gs pos="16981">
                          <a:schemeClr val="bg2">
                            <a:lumMod val="10000"/>
                          </a:schemeClr>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830">
                          <a:schemeClr val="bg2">
                            <a:lumMod val="10000"/>
                          </a:schemeClr>
                        </a:gs>
                        <a:gs pos="16981">
                          <a:schemeClr val="bg2">
                            <a:lumMod val="10000"/>
                          </a:schemeClr>
                        </a:gs>
                      </a:gsLst>
                      <a:lin ang="5400000" scaled="0"/>
                    </a:gradFill>
                    <a:ea typeface="Segoe UI" pitchFamily="34" charset="0"/>
                    <a:cs typeface="Segoe UI" pitchFamily="34" charset="0"/>
                  </a:rPr>
                  <a:t>R:150</a:t>
                </a:r>
                <a:r>
                  <a:rPr lang="en-US" sz="500" baseline="0" dirty="0">
                    <a:gradFill>
                      <a:gsLst>
                        <a:gs pos="2830">
                          <a:schemeClr val="bg2">
                            <a:lumMod val="10000"/>
                          </a:schemeClr>
                        </a:gs>
                        <a:gs pos="16981">
                          <a:schemeClr val="bg2">
                            <a:lumMod val="10000"/>
                          </a:schemeClr>
                        </a:gs>
                      </a:gsLst>
                      <a:lin ang="5400000" scaled="0"/>
                    </a:gradFill>
                    <a:ea typeface="Segoe UI" pitchFamily="34" charset="0"/>
                    <a:cs typeface="Segoe UI" pitchFamily="34" charset="0"/>
                  </a:rPr>
                  <a:t> G:150 B:150</a:t>
                </a:r>
                <a:endParaRPr lang="en-US" sz="500" dirty="0">
                  <a:gradFill>
                    <a:gsLst>
                      <a:gs pos="2830">
                        <a:schemeClr val="bg2">
                          <a:lumMod val="10000"/>
                        </a:schemeClr>
                      </a:gs>
                      <a:gs pos="16981">
                        <a:schemeClr val="bg2">
                          <a:lumMod val="10000"/>
                        </a:schemeClr>
                      </a:gs>
                    </a:gsLst>
                    <a:lin ang="5400000" scaled="0"/>
                  </a:gradFill>
                  <a:ea typeface="Segoe UI" pitchFamily="34" charset="0"/>
                  <a:cs typeface="Segoe UI" pitchFamily="34" charset="0"/>
                </a:endParaRPr>
              </a:p>
            </p:txBody>
          </p:sp>
        </p:grpSp>
        <p:sp>
          <p:nvSpPr>
            <p:cNvPr id="9" name="TextBox 8"/>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10" name="TextBox 9"/>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pic>
        <p:nvPicPr>
          <p:cNvPr id="20" name="Picture 6" descr="Afbeeldingsresultaat voor twitter">
            <a:extLst>
              <a:ext uri="{FF2B5EF4-FFF2-40B4-BE49-F238E27FC236}">
                <a16:creationId xmlns:a16="http://schemas.microsoft.com/office/drawing/2014/main" id="{91CD1C78-3C45-4F9B-AFEA-995D0C1AA5E4}"/>
              </a:ext>
            </a:extLst>
          </p:cNvPr>
          <p:cNvPicPr>
            <a:picLocks noChangeAspect="1" noChangeArrowheads="1"/>
          </p:cNvPicPr>
          <p:nvPr userDrawn="1"/>
        </p:nvPicPr>
        <p:blipFill>
          <a:blip r:embed="rId21">
            <a:duotone>
              <a:prstClr val="black"/>
              <a:srgbClr val="403C35">
                <a:lumMod val="50000"/>
                <a:tint val="45000"/>
                <a:satMod val="400000"/>
              </a:srgbClr>
            </a:duotone>
            <a:extLst>
              <a:ext uri="{BEBA8EAE-BF5A-486C-A8C5-ECC9F3942E4B}">
                <a14:imgProps xmlns:a14="http://schemas.microsoft.com/office/drawing/2010/main">
                  <a14:imgLayer r:embed="rId22">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7486037" y="6475765"/>
            <a:ext cx="180000" cy="1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05" r:id="rId1"/>
    <p:sldLayoutId id="2147484301" r:id="rId2"/>
    <p:sldLayoutId id="2147484241" r:id="rId3"/>
    <p:sldLayoutId id="2147484351" r:id="rId4"/>
    <p:sldLayoutId id="2147484344" r:id="rId5"/>
    <p:sldLayoutId id="2147484345" r:id="rId6"/>
    <p:sldLayoutId id="2147484297" r:id="rId7"/>
    <p:sldLayoutId id="2147484247" r:id="rId8"/>
    <p:sldLayoutId id="2147484249" r:id="rId9"/>
    <p:sldLayoutId id="2147484308" r:id="rId10"/>
    <p:sldLayoutId id="2147484264" r:id="rId11"/>
    <p:sldLayoutId id="2147484310" r:id="rId12"/>
    <p:sldLayoutId id="2147484343" r:id="rId13"/>
    <p:sldLayoutId id="2147484260" r:id="rId14"/>
    <p:sldLayoutId id="2147484299" r:id="rId15"/>
    <p:sldLayoutId id="2147484263" r:id="rId16"/>
    <p:sldLayoutId id="2147484341" r:id="rId17"/>
    <p:sldLayoutId id="2147484349"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33" userDrawn="1">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40" userDrawn="1">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0.png"/><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8.png"/><Relationship Id="rId5" Type="http://schemas.openxmlformats.org/officeDocument/2006/relationships/image" Target="../media/image23.png"/><Relationship Id="rId10" Type="http://schemas.openxmlformats.org/officeDocument/2006/relationships/image" Target="../media/image27.png"/><Relationship Id="rId4" Type="http://schemas.openxmlformats.org/officeDocument/2006/relationships/image" Target="../media/image22.png"/><Relationship Id="rId9" Type="http://schemas.openxmlformats.org/officeDocument/2006/relationships/hyperlink" Target="http://techiners.blogspot.in/2014/08/sql-query-performance-issue.html"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3.png"/></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32.svg"/><Relationship Id="rId4" Type="http://schemas.openxmlformats.org/officeDocument/2006/relationships/image" Target="../media/image3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5.xml"/><Relationship Id="rId1" Type="http://schemas.openxmlformats.org/officeDocument/2006/relationships/slideLayout" Target="../slideLayouts/slideLayout4.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svg"/></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36.svg"/><Relationship Id="rId2" Type="http://schemas.openxmlformats.org/officeDocument/2006/relationships/notesSlide" Target="../notesSlides/notesSlide48.xml"/><Relationship Id="rId1" Type="http://schemas.openxmlformats.org/officeDocument/2006/relationships/slideLayout" Target="../slideLayouts/slideLayout4.xml"/><Relationship Id="rId6" Type="http://schemas.openxmlformats.org/officeDocument/2006/relationships/image" Target="../media/image35.png"/><Relationship Id="rId5" Type="http://schemas.openxmlformats.org/officeDocument/2006/relationships/image" Target="../media/image42.png"/><Relationship Id="rId4" Type="http://schemas.openxmlformats.org/officeDocument/2006/relationships/hyperlink" Target="https://www.moderndata.ai/aasvspbi"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hyperlink" Target="https://docs.microsoft.com/en-us/power-bi/service-premium" TargetMode="External"/><Relationship Id="rId2" Type="http://schemas.openxmlformats.org/officeDocument/2006/relationships/notesSlide" Target="../notesSlides/notesSlide53.xml"/><Relationship Id="rId1" Type="http://schemas.openxmlformats.org/officeDocument/2006/relationships/slideLayout" Target="../slideLayouts/slideLayout4.xml"/><Relationship Id="rId4" Type="http://schemas.openxmlformats.org/officeDocument/2006/relationships/hyperlink" Target="https://docs.microsoft.com/en-us/power-bi/whitepaper-powerbi-premium-deployment"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4.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9.png"/><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8511E7E-684D-45DD-BE67-292EA363A230}"/>
              </a:ext>
            </a:extLst>
          </p:cNvPr>
          <p:cNvSpPr>
            <a:spLocks noGrp="1"/>
          </p:cNvSpPr>
          <p:nvPr>
            <p:ph type="body" sz="quarter" idx="15"/>
          </p:nvPr>
        </p:nvSpPr>
        <p:spPr>
          <a:xfrm>
            <a:off x="693737" y="1668462"/>
            <a:ext cx="11049001" cy="2111732"/>
          </a:xfrm>
        </p:spPr>
        <p:txBody>
          <a:bodyPr/>
          <a:lstStyle/>
          <a:p>
            <a:r>
              <a:rPr lang="en-US" b="1" dirty="0">
                <a:effectLst/>
              </a:rPr>
              <a:t>Let's Go Premium!</a:t>
            </a:r>
            <a:br>
              <a:rPr lang="en-US" sz="8000" dirty="0"/>
            </a:br>
            <a:endParaRPr lang="en-US" sz="8200" dirty="0"/>
          </a:p>
        </p:txBody>
      </p:sp>
      <p:sp>
        <p:nvSpPr>
          <p:cNvPr id="5" name="Text Placeholder 4">
            <a:extLst>
              <a:ext uri="{FF2B5EF4-FFF2-40B4-BE49-F238E27FC236}">
                <a16:creationId xmlns:a16="http://schemas.microsoft.com/office/drawing/2014/main" id="{27F1BB7D-4CBE-491E-8650-DBDF4B893E1C}"/>
              </a:ext>
            </a:extLst>
          </p:cNvPr>
          <p:cNvSpPr>
            <a:spLocks noGrp="1"/>
          </p:cNvSpPr>
          <p:nvPr>
            <p:ph type="body" sz="quarter" idx="16"/>
          </p:nvPr>
        </p:nvSpPr>
        <p:spPr>
          <a:xfrm>
            <a:off x="693737" y="2803129"/>
            <a:ext cx="10934700" cy="683264"/>
          </a:xfrm>
        </p:spPr>
        <p:txBody>
          <a:bodyPr/>
          <a:lstStyle/>
          <a:p>
            <a:r>
              <a:rPr lang="en-US" dirty="0"/>
              <a:t>The Essentials to Kickstart Your Experience</a:t>
            </a:r>
          </a:p>
        </p:txBody>
      </p:sp>
    </p:spTree>
    <p:extLst>
      <p:ext uri="{BB962C8B-B14F-4D97-AF65-F5344CB8AC3E}">
        <p14:creationId xmlns:p14="http://schemas.microsoft.com/office/powerpoint/2010/main" val="28043518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What is Power BI Premium?</a:t>
            </a:r>
          </a:p>
        </p:txBody>
      </p:sp>
      <p:sp>
        <p:nvSpPr>
          <p:cNvPr id="5" name="Rectangle 4">
            <a:extLst>
              <a:ext uri="{FF2B5EF4-FFF2-40B4-BE49-F238E27FC236}">
                <a16:creationId xmlns:a16="http://schemas.microsoft.com/office/drawing/2014/main" id="{3785A563-29A4-4AE7-BD45-EE0C61A582A8}"/>
              </a:ext>
            </a:extLst>
          </p:cNvPr>
          <p:cNvSpPr/>
          <p:nvPr/>
        </p:nvSpPr>
        <p:spPr>
          <a:xfrm>
            <a:off x="274638" y="3002659"/>
            <a:ext cx="3662268" cy="1068111"/>
          </a:xfrm>
          <a:prstGeom prst="rect">
            <a:avLst/>
          </a:prstGeom>
        </p:spPr>
        <p:txBody>
          <a:bodyPr wrap="square">
            <a:spAutoFit/>
          </a:bodyPr>
          <a:lstStyle/>
          <a:p>
            <a:pPr marL="0" lvl="1" algn="r"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Dedicated</a:t>
            </a:r>
          </a:p>
          <a:p>
            <a:pPr marL="0" lvl="1" algn="r"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resources </a:t>
            </a:r>
          </a:p>
          <a:p>
            <a:pPr marL="0" lvl="1" algn="r"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in the cloud</a:t>
            </a:r>
          </a:p>
        </p:txBody>
      </p:sp>
      <p:sp>
        <p:nvSpPr>
          <p:cNvPr id="6" name="Rectangle 5">
            <a:extLst>
              <a:ext uri="{FF2B5EF4-FFF2-40B4-BE49-F238E27FC236}">
                <a16:creationId xmlns:a16="http://schemas.microsoft.com/office/drawing/2014/main" id="{C2EF7560-16AC-4E48-BC28-DDDCB214F8CC}"/>
              </a:ext>
            </a:extLst>
          </p:cNvPr>
          <p:cNvSpPr/>
          <p:nvPr/>
        </p:nvSpPr>
        <p:spPr>
          <a:xfrm>
            <a:off x="8225905" y="2737863"/>
            <a:ext cx="3212298" cy="742246"/>
          </a:xfrm>
          <a:prstGeom prst="rect">
            <a:avLst/>
          </a:prstGeom>
        </p:spPr>
        <p:txBody>
          <a:bodyPr wrap="square" lIns="179285">
            <a:spAutoFit/>
          </a:bodyPr>
          <a:lstStyle/>
          <a:p>
            <a:pPr marL="0" lvl="1"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Greater scale </a:t>
            </a:r>
            <a:br>
              <a:rPr lang="en-US" sz="2353" dirty="0">
                <a:gradFill>
                  <a:gsLst>
                    <a:gs pos="5439">
                      <a:srgbClr val="353535"/>
                    </a:gs>
                    <a:gs pos="100000">
                      <a:srgbClr val="353535"/>
                    </a:gs>
                  </a:gsLst>
                  <a:lin ang="5400000" scaled="0"/>
                </a:gradFill>
                <a:latin typeface="Segoe UI Semilight"/>
                <a:cs typeface="Segoe UI" panose="020B0502040204020203" pitchFamily="34" charset="0"/>
              </a:rPr>
            </a:br>
            <a:r>
              <a:rPr lang="en-US" sz="2353" dirty="0">
                <a:gradFill>
                  <a:gsLst>
                    <a:gs pos="5439">
                      <a:srgbClr val="353535"/>
                    </a:gs>
                    <a:gs pos="100000">
                      <a:srgbClr val="353535"/>
                    </a:gs>
                  </a:gsLst>
                  <a:lin ang="5400000" scaled="0"/>
                </a:gradFill>
                <a:latin typeface="Segoe UI Semilight"/>
                <a:cs typeface="Segoe UI" panose="020B0502040204020203" pitchFamily="34" charset="0"/>
              </a:rPr>
              <a:t>and performance</a:t>
            </a:r>
          </a:p>
        </p:txBody>
      </p:sp>
      <p:sp>
        <p:nvSpPr>
          <p:cNvPr id="8" name="Oval 7">
            <a:extLst>
              <a:ext uri="{FF2B5EF4-FFF2-40B4-BE49-F238E27FC236}">
                <a16:creationId xmlns:a16="http://schemas.microsoft.com/office/drawing/2014/main" id="{3B18C101-BC1F-4842-8360-84D70C7F893E}"/>
              </a:ext>
            </a:extLst>
          </p:cNvPr>
          <p:cNvSpPr/>
          <p:nvPr/>
        </p:nvSpPr>
        <p:spPr bwMode="auto">
          <a:xfrm>
            <a:off x="4023011" y="2007141"/>
            <a:ext cx="3302981" cy="3302981"/>
          </a:xfrm>
          <a:prstGeom prst="ellipse">
            <a:avLst/>
          </a:prstGeom>
          <a:noFill/>
          <a:ln w="57150"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9" name="Rectangle 8">
            <a:extLst>
              <a:ext uri="{FF2B5EF4-FFF2-40B4-BE49-F238E27FC236}">
                <a16:creationId xmlns:a16="http://schemas.microsoft.com/office/drawing/2014/main" id="{0A902D38-FE89-4CE8-B73D-30A4C4B3A909}"/>
              </a:ext>
            </a:extLst>
          </p:cNvPr>
          <p:cNvSpPr/>
          <p:nvPr/>
        </p:nvSpPr>
        <p:spPr>
          <a:xfrm>
            <a:off x="4479975" y="4075160"/>
            <a:ext cx="2427074" cy="362072"/>
          </a:xfrm>
          <a:prstGeom prst="rect">
            <a:avLst/>
          </a:prstGeom>
        </p:spPr>
        <p:txBody>
          <a:bodyPr wrap="none" lIns="0" tIns="0" rIns="0" bIns="0">
            <a:spAutoFit/>
          </a:bodyPr>
          <a:lstStyle/>
          <a:p>
            <a:pPr algn="ctr" defTabSz="914367">
              <a:defRPr/>
            </a:pPr>
            <a:r>
              <a:rPr lang="en-US" sz="2353" dirty="0">
                <a:gradFill>
                  <a:gsLst>
                    <a:gs pos="5439">
                      <a:srgbClr val="353535"/>
                    </a:gs>
                    <a:gs pos="100000">
                      <a:srgbClr val="353535"/>
                    </a:gs>
                  </a:gsLst>
                  <a:lin ang="5400000" scaled="0"/>
                </a:gradFill>
                <a:cs typeface="Segoe UI" panose="020B0502040204020203" pitchFamily="34" charset="0"/>
              </a:rPr>
              <a:t>Power BI Premium</a:t>
            </a:r>
          </a:p>
        </p:txBody>
      </p:sp>
      <p:grpSp>
        <p:nvGrpSpPr>
          <p:cNvPr id="10" name="Group 9">
            <a:extLst>
              <a:ext uri="{FF2B5EF4-FFF2-40B4-BE49-F238E27FC236}">
                <a16:creationId xmlns:a16="http://schemas.microsoft.com/office/drawing/2014/main" id="{607C0EF6-9BD4-4791-99EC-DD4A93AA2107}"/>
              </a:ext>
            </a:extLst>
          </p:cNvPr>
          <p:cNvGrpSpPr/>
          <p:nvPr/>
        </p:nvGrpSpPr>
        <p:grpSpPr>
          <a:xfrm>
            <a:off x="5268629" y="2478021"/>
            <a:ext cx="849766" cy="1255227"/>
            <a:chOff x="8801100" y="3312597"/>
            <a:chExt cx="1000125" cy="1477328"/>
          </a:xfrm>
          <a:solidFill>
            <a:srgbClr val="FFFFFF"/>
          </a:solidFill>
        </p:grpSpPr>
        <p:grpSp>
          <p:nvGrpSpPr>
            <p:cNvPr id="11" name="Group 10">
              <a:extLst>
                <a:ext uri="{FF2B5EF4-FFF2-40B4-BE49-F238E27FC236}">
                  <a16:creationId xmlns:a16="http://schemas.microsoft.com/office/drawing/2014/main" id="{AC94DDBF-8402-4074-BD04-C35D522CF1E4}"/>
                </a:ext>
              </a:extLst>
            </p:cNvPr>
            <p:cNvGrpSpPr/>
            <p:nvPr/>
          </p:nvGrpSpPr>
          <p:grpSpPr>
            <a:xfrm>
              <a:off x="8801100" y="3312597"/>
              <a:ext cx="1000125" cy="1477328"/>
              <a:chOff x="8801100" y="3312597"/>
              <a:chExt cx="1000125" cy="1477328"/>
            </a:xfrm>
            <a:grpFill/>
          </p:grpSpPr>
          <p:sp>
            <p:nvSpPr>
              <p:cNvPr id="16" name="Rectangle 15">
                <a:extLst>
                  <a:ext uri="{FF2B5EF4-FFF2-40B4-BE49-F238E27FC236}">
                    <a16:creationId xmlns:a16="http://schemas.microsoft.com/office/drawing/2014/main" id="{98BDE930-82A4-4557-B3B6-D3155AAB0A2D}"/>
                  </a:ext>
                </a:extLst>
              </p:cNvPr>
              <p:cNvSpPr/>
              <p:nvPr/>
            </p:nvSpPr>
            <p:spPr bwMode="auto">
              <a:xfrm>
                <a:off x="8801100" y="3312597"/>
                <a:ext cx="1000125" cy="369332"/>
              </a:xfrm>
              <a:prstGeom prst="rect">
                <a:avLst/>
              </a:prstGeom>
              <a:grpFill/>
              <a:ln w="44450" cap="flat" cmpd="sng" algn="ctr">
                <a:solidFill>
                  <a:schemeClr val="tx1"/>
                </a:solidFill>
                <a:prstDash val="solid"/>
                <a:miter lim="800000"/>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7" name="Rectangle 16">
                <a:extLst>
                  <a:ext uri="{FF2B5EF4-FFF2-40B4-BE49-F238E27FC236}">
                    <a16:creationId xmlns:a16="http://schemas.microsoft.com/office/drawing/2014/main" id="{F2000436-3881-4E5D-9E19-2E3F29883FB3}"/>
                  </a:ext>
                </a:extLst>
              </p:cNvPr>
              <p:cNvSpPr/>
              <p:nvPr/>
            </p:nvSpPr>
            <p:spPr bwMode="auto">
              <a:xfrm>
                <a:off x="8801100" y="3681929"/>
                <a:ext cx="1000125" cy="369332"/>
              </a:xfrm>
              <a:prstGeom prst="rect">
                <a:avLst/>
              </a:prstGeom>
              <a:grpFill/>
              <a:ln w="44450" cap="flat" cmpd="sng" algn="ctr">
                <a:solidFill>
                  <a:schemeClr val="tx1"/>
                </a:solidFill>
                <a:prstDash val="solid"/>
                <a:miter lim="800000"/>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8" name="Rectangle 17">
                <a:extLst>
                  <a:ext uri="{FF2B5EF4-FFF2-40B4-BE49-F238E27FC236}">
                    <a16:creationId xmlns:a16="http://schemas.microsoft.com/office/drawing/2014/main" id="{D595D36A-6C70-46D0-89A8-EBDD6FDFD2FF}"/>
                  </a:ext>
                </a:extLst>
              </p:cNvPr>
              <p:cNvSpPr/>
              <p:nvPr/>
            </p:nvSpPr>
            <p:spPr bwMode="auto">
              <a:xfrm>
                <a:off x="8801100" y="4051261"/>
                <a:ext cx="1000125" cy="369332"/>
              </a:xfrm>
              <a:prstGeom prst="rect">
                <a:avLst/>
              </a:prstGeom>
              <a:grpFill/>
              <a:ln w="44450" cap="flat" cmpd="sng" algn="ctr">
                <a:solidFill>
                  <a:schemeClr val="tx1"/>
                </a:solidFill>
                <a:prstDash val="solid"/>
                <a:miter lim="800000"/>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9" name="Rectangle 18">
                <a:extLst>
                  <a:ext uri="{FF2B5EF4-FFF2-40B4-BE49-F238E27FC236}">
                    <a16:creationId xmlns:a16="http://schemas.microsoft.com/office/drawing/2014/main" id="{4783B9D3-6760-4086-930A-8619535DCAB6}"/>
                  </a:ext>
                </a:extLst>
              </p:cNvPr>
              <p:cNvSpPr/>
              <p:nvPr/>
            </p:nvSpPr>
            <p:spPr bwMode="auto">
              <a:xfrm>
                <a:off x="8801100" y="4420593"/>
                <a:ext cx="1000125" cy="369332"/>
              </a:xfrm>
              <a:prstGeom prst="rect">
                <a:avLst/>
              </a:prstGeom>
              <a:grpFill/>
              <a:ln w="44450" cap="flat" cmpd="sng" algn="ctr">
                <a:solidFill>
                  <a:schemeClr val="tx1"/>
                </a:solidFill>
                <a:prstDash val="solid"/>
                <a:miter lim="800000"/>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sp>
          <p:nvSpPr>
            <p:cNvPr id="12" name="Oval 11">
              <a:extLst>
                <a:ext uri="{FF2B5EF4-FFF2-40B4-BE49-F238E27FC236}">
                  <a16:creationId xmlns:a16="http://schemas.microsoft.com/office/drawing/2014/main" id="{69769A5C-597B-4A93-8357-CAF02F89A46A}"/>
                </a:ext>
              </a:extLst>
            </p:cNvPr>
            <p:cNvSpPr/>
            <p:nvPr/>
          </p:nvSpPr>
          <p:spPr bwMode="auto">
            <a:xfrm>
              <a:off x="9632156" y="3524250"/>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3" name="Oval 12">
              <a:extLst>
                <a:ext uri="{FF2B5EF4-FFF2-40B4-BE49-F238E27FC236}">
                  <a16:creationId xmlns:a16="http://schemas.microsoft.com/office/drawing/2014/main" id="{C1172A75-4631-4078-B78E-6B28E8AA43B2}"/>
                </a:ext>
              </a:extLst>
            </p:cNvPr>
            <p:cNvSpPr/>
            <p:nvPr/>
          </p:nvSpPr>
          <p:spPr bwMode="auto">
            <a:xfrm>
              <a:off x="9632156" y="3892758"/>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4" name="Oval 13">
              <a:extLst>
                <a:ext uri="{FF2B5EF4-FFF2-40B4-BE49-F238E27FC236}">
                  <a16:creationId xmlns:a16="http://schemas.microsoft.com/office/drawing/2014/main" id="{C9349E55-740D-4883-B122-0EA0863B0DBC}"/>
                </a:ext>
              </a:extLst>
            </p:cNvPr>
            <p:cNvSpPr/>
            <p:nvPr/>
          </p:nvSpPr>
          <p:spPr bwMode="auto">
            <a:xfrm>
              <a:off x="9632156" y="4261266"/>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5" name="Oval 14">
              <a:extLst>
                <a:ext uri="{FF2B5EF4-FFF2-40B4-BE49-F238E27FC236}">
                  <a16:creationId xmlns:a16="http://schemas.microsoft.com/office/drawing/2014/main" id="{F2F556DD-D91D-4DF6-BC13-6921DCCD5562}"/>
                </a:ext>
              </a:extLst>
            </p:cNvPr>
            <p:cNvSpPr/>
            <p:nvPr/>
          </p:nvSpPr>
          <p:spPr bwMode="auto">
            <a:xfrm>
              <a:off x="9632156" y="4629774"/>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sp>
        <p:nvSpPr>
          <p:cNvPr id="20" name="Rectangle 19">
            <a:extLst>
              <a:ext uri="{FF2B5EF4-FFF2-40B4-BE49-F238E27FC236}">
                <a16:creationId xmlns:a16="http://schemas.microsoft.com/office/drawing/2014/main" id="{36C04769-D332-4482-81DA-459E9BDDC6FF}"/>
              </a:ext>
            </a:extLst>
          </p:cNvPr>
          <p:cNvSpPr/>
          <p:nvPr/>
        </p:nvSpPr>
        <p:spPr>
          <a:xfrm>
            <a:off x="7397278" y="1782206"/>
            <a:ext cx="3212298" cy="742246"/>
          </a:xfrm>
          <a:prstGeom prst="rect">
            <a:avLst/>
          </a:prstGeom>
        </p:spPr>
        <p:txBody>
          <a:bodyPr wrap="square" lIns="179285">
            <a:spAutoFit/>
          </a:bodyPr>
          <a:lstStyle/>
          <a:p>
            <a:pPr marL="0" lvl="1"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Flexibility to </a:t>
            </a:r>
            <a:br>
              <a:rPr lang="en-US" sz="2353" dirty="0">
                <a:gradFill>
                  <a:gsLst>
                    <a:gs pos="5439">
                      <a:srgbClr val="353535"/>
                    </a:gs>
                    <a:gs pos="100000">
                      <a:srgbClr val="353535"/>
                    </a:gs>
                  </a:gsLst>
                  <a:lin ang="5400000" scaled="0"/>
                </a:gradFill>
                <a:latin typeface="Segoe UI Semilight"/>
                <a:cs typeface="Segoe UI" panose="020B0502040204020203" pitchFamily="34" charset="0"/>
              </a:rPr>
            </a:br>
            <a:r>
              <a:rPr lang="en-US" sz="2353" dirty="0">
                <a:gradFill>
                  <a:gsLst>
                    <a:gs pos="5439">
                      <a:srgbClr val="353535"/>
                    </a:gs>
                    <a:gs pos="100000">
                      <a:srgbClr val="353535"/>
                    </a:gs>
                  </a:gsLst>
                  <a:lin ang="5400000" scaled="0"/>
                </a:gradFill>
                <a:latin typeface="Segoe UI Semilight"/>
                <a:cs typeface="Segoe UI" panose="020B0502040204020203" pitchFamily="34" charset="0"/>
              </a:rPr>
              <a:t>license by capacity</a:t>
            </a:r>
          </a:p>
        </p:txBody>
      </p:sp>
      <p:sp>
        <p:nvSpPr>
          <p:cNvPr id="21" name="Rectangle 20">
            <a:extLst>
              <a:ext uri="{FF2B5EF4-FFF2-40B4-BE49-F238E27FC236}">
                <a16:creationId xmlns:a16="http://schemas.microsoft.com/office/drawing/2014/main" id="{E6527D86-4777-4FE6-BDC7-C5B3111ED55D}"/>
              </a:ext>
            </a:extLst>
          </p:cNvPr>
          <p:cNvSpPr/>
          <p:nvPr/>
        </p:nvSpPr>
        <p:spPr>
          <a:xfrm>
            <a:off x="8166411" y="4052596"/>
            <a:ext cx="3353430" cy="742246"/>
          </a:xfrm>
          <a:prstGeom prst="rect">
            <a:avLst/>
          </a:prstGeom>
        </p:spPr>
        <p:txBody>
          <a:bodyPr wrap="square" lIns="179285">
            <a:spAutoFit/>
          </a:bodyPr>
          <a:lstStyle/>
          <a:p>
            <a:pPr marL="0" lvl="1"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Extending on-premises capabilities</a:t>
            </a:r>
          </a:p>
        </p:txBody>
      </p:sp>
      <p:sp>
        <p:nvSpPr>
          <p:cNvPr id="22" name="Rectangle 21">
            <a:extLst>
              <a:ext uri="{FF2B5EF4-FFF2-40B4-BE49-F238E27FC236}">
                <a16:creationId xmlns:a16="http://schemas.microsoft.com/office/drawing/2014/main" id="{C99D788D-06C1-4096-B238-F1592FBC3131}"/>
              </a:ext>
            </a:extLst>
          </p:cNvPr>
          <p:cNvSpPr/>
          <p:nvPr/>
        </p:nvSpPr>
        <p:spPr>
          <a:xfrm>
            <a:off x="7220768" y="5046094"/>
            <a:ext cx="3212298" cy="742246"/>
          </a:xfrm>
          <a:prstGeom prst="rect">
            <a:avLst/>
          </a:prstGeom>
        </p:spPr>
        <p:txBody>
          <a:bodyPr wrap="square" lIns="179285">
            <a:spAutoFit/>
          </a:bodyPr>
          <a:lstStyle/>
          <a:p>
            <a:pPr marL="0" lvl="1"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Embedded </a:t>
            </a:r>
          </a:p>
          <a:p>
            <a:pPr marL="0" lvl="1" defTabSz="914225">
              <a:lnSpc>
                <a:spcPct val="90000"/>
              </a:lnSpc>
              <a:defRPr/>
            </a:pPr>
            <a:r>
              <a:rPr lang="en-US" sz="2353" dirty="0">
                <a:gradFill>
                  <a:gsLst>
                    <a:gs pos="5439">
                      <a:srgbClr val="353535"/>
                    </a:gs>
                    <a:gs pos="100000">
                      <a:srgbClr val="353535"/>
                    </a:gs>
                  </a:gsLst>
                  <a:lin ang="5400000" scaled="0"/>
                </a:gradFill>
                <a:latin typeface="Segoe UI Semilight"/>
                <a:cs typeface="Segoe UI" panose="020B0502040204020203" pitchFamily="34" charset="0"/>
              </a:rPr>
              <a:t>analytics</a:t>
            </a:r>
          </a:p>
        </p:txBody>
      </p:sp>
      <p:grpSp>
        <p:nvGrpSpPr>
          <p:cNvPr id="23" name="Group 22">
            <a:extLst>
              <a:ext uri="{FF2B5EF4-FFF2-40B4-BE49-F238E27FC236}">
                <a16:creationId xmlns:a16="http://schemas.microsoft.com/office/drawing/2014/main" id="{72F59266-5043-4A9F-B770-29AF852D6E50}"/>
              </a:ext>
            </a:extLst>
          </p:cNvPr>
          <p:cNvGrpSpPr/>
          <p:nvPr/>
        </p:nvGrpSpPr>
        <p:grpSpPr>
          <a:xfrm>
            <a:off x="7113021" y="3901120"/>
            <a:ext cx="959175" cy="959175"/>
            <a:chOff x="630607" y="3925556"/>
            <a:chExt cx="978408" cy="978408"/>
          </a:xfrm>
        </p:grpSpPr>
        <p:sp>
          <p:nvSpPr>
            <p:cNvPr id="24" name="Oval 23">
              <a:extLst>
                <a:ext uri="{FF2B5EF4-FFF2-40B4-BE49-F238E27FC236}">
                  <a16:creationId xmlns:a16="http://schemas.microsoft.com/office/drawing/2014/main" id="{A332C030-D33C-49BA-8749-39B7A9F4966D}"/>
                </a:ext>
              </a:extLst>
            </p:cNvPr>
            <p:cNvSpPr/>
            <p:nvPr/>
          </p:nvSpPr>
          <p:spPr bwMode="auto">
            <a:xfrm>
              <a:off x="630607" y="3925556"/>
              <a:ext cx="978408" cy="978408"/>
            </a:xfrm>
            <a:prstGeom prst="ellipse">
              <a:avLst/>
            </a:prstGeom>
            <a:solidFill>
              <a:srgbClr val="F8F8F8"/>
            </a:solidFill>
            <a:ln w="38100" cap="flat" cmpd="sng" algn="ctr">
              <a:solidFill>
                <a:schemeClr val="tx2"/>
              </a:solidFill>
              <a:prstDash val="solid"/>
              <a:headEnd type="none" w="med" len="med"/>
              <a:tailEnd type="none" w="med" len="med"/>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25" name="Group 24">
              <a:extLst>
                <a:ext uri="{FF2B5EF4-FFF2-40B4-BE49-F238E27FC236}">
                  <a16:creationId xmlns:a16="http://schemas.microsoft.com/office/drawing/2014/main" id="{90CDFFCD-95B7-4C71-B0B0-CC8E2BA8DB62}"/>
                </a:ext>
              </a:extLst>
            </p:cNvPr>
            <p:cNvGrpSpPr/>
            <p:nvPr/>
          </p:nvGrpSpPr>
          <p:grpSpPr>
            <a:xfrm>
              <a:off x="867021" y="4170326"/>
              <a:ext cx="505581" cy="488869"/>
              <a:chOff x="1071984" y="3981142"/>
              <a:chExt cx="234107" cy="226369"/>
            </a:xfrm>
          </p:grpSpPr>
          <p:sp>
            <p:nvSpPr>
              <p:cNvPr id="26" name="Rectangle 56">
                <a:extLst>
                  <a:ext uri="{FF2B5EF4-FFF2-40B4-BE49-F238E27FC236}">
                    <a16:creationId xmlns:a16="http://schemas.microsoft.com/office/drawing/2014/main" id="{5BE65927-34E2-4E10-9A5B-DEFB92221A64}"/>
                  </a:ext>
                </a:extLst>
              </p:cNvPr>
              <p:cNvSpPr>
                <a:spLocks noChangeArrowheads="1"/>
              </p:cNvSpPr>
              <p:nvPr/>
            </p:nvSpPr>
            <p:spPr bwMode="auto">
              <a:xfrm>
                <a:off x="1149375" y="4002425"/>
                <a:ext cx="104478" cy="205086"/>
              </a:xfrm>
              <a:prstGeom prst="rect">
                <a:avLst/>
              </a:prstGeom>
              <a:noFill/>
              <a:ln w="22225" cap="flat">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27" name="Freeform 57">
                <a:extLst>
                  <a:ext uri="{FF2B5EF4-FFF2-40B4-BE49-F238E27FC236}">
                    <a16:creationId xmlns:a16="http://schemas.microsoft.com/office/drawing/2014/main" id="{3C386C48-185C-457F-BCC0-F899AF089230}"/>
                  </a:ext>
                </a:extLst>
              </p:cNvPr>
              <p:cNvSpPr>
                <a:spLocks/>
              </p:cNvSpPr>
              <p:nvPr/>
            </p:nvSpPr>
            <p:spPr bwMode="auto">
              <a:xfrm>
                <a:off x="1071984" y="4054663"/>
                <a:ext cx="58043" cy="152847"/>
              </a:xfrm>
              <a:custGeom>
                <a:avLst/>
                <a:gdLst>
                  <a:gd name="T0" fmla="*/ 60 w 60"/>
                  <a:gd name="T1" fmla="*/ 158 h 158"/>
                  <a:gd name="T2" fmla="*/ 0 w 60"/>
                  <a:gd name="T3" fmla="*/ 158 h 158"/>
                  <a:gd name="T4" fmla="*/ 0 w 60"/>
                  <a:gd name="T5" fmla="*/ 0 h 158"/>
                  <a:gd name="T6" fmla="*/ 60 w 60"/>
                  <a:gd name="T7" fmla="*/ 0 h 158"/>
                </a:gdLst>
                <a:ahLst/>
                <a:cxnLst>
                  <a:cxn ang="0">
                    <a:pos x="T0" y="T1"/>
                  </a:cxn>
                  <a:cxn ang="0">
                    <a:pos x="T2" y="T3"/>
                  </a:cxn>
                  <a:cxn ang="0">
                    <a:pos x="T4" y="T5"/>
                  </a:cxn>
                  <a:cxn ang="0">
                    <a:pos x="T6" y="T7"/>
                  </a:cxn>
                </a:cxnLst>
                <a:rect l="0" t="0" r="r" b="b"/>
                <a:pathLst>
                  <a:path w="60" h="158">
                    <a:moveTo>
                      <a:pt x="60" y="158"/>
                    </a:moveTo>
                    <a:lnTo>
                      <a:pt x="0" y="158"/>
                    </a:lnTo>
                    <a:lnTo>
                      <a:pt x="0" y="0"/>
                    </a:lnTo>
                    <a:lnTo>
                      <a:pt x="60" y="0"/>
                    </a:lnTo>
                  </a:path>
                </a:pathLst>
              </a:custGeom>
              <a:noFill/>
              <a:ln w="2222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28" name="Freeform 58">
                <a:extLst>
                  <a:ext uri="{FF2B5EF4-FFF2-40B4-BE49-F238E27FC236}">
                    <a16:creationId xmlns:a16="http://schemas.microsoft.com/office/drawing/2014/main" id="{FE991E4F-BD4F-4BA6-AF65-E7E05DB164FB}"/>
                  </a:ext>
                </a:extLst>
              </p:cNvPr>
              <p:cNvSpPr>
                <a:spLocks/>
              </p:cNvSpPr>
              <p:nvPr/>
            </p:nvSpPr>
            <p:spPr bwMode="auto">
              <a:xfrm>
                <a:off x="1273200" y="4108837"/>
                <a:ext cx="32891" cy="98673"/>
              </a:xfrm>
              <a:custGeom>
                <a:avLst/>
                <a:gdLst>
                  <a:gd name="T0" fmla="*/ 0 w 34"/>
                  <a:gd name="T1" fmla="*/ 102 h 102"/>
                  <a:gd name="T2" fmla="*/ 34 w 34"/>
                  <a:gd name="T3" fmla="*/ 102 h 102"/>
                  <a:gd name="T4" fmla="*/ 34 w 34"/>
                  <a:gd name="T5" fmla="*/ 0 h 102"/>
                  <a:gd name="T6" fmla="*/ 0 w 34"/>
                  <a:gd name="T7" fmla="*/ 0 h 102"/>
                </a:gdLst>
                <a:ahLst/>
                <a:cxnLst>
                  <a:cxn ang="0">
                    <a:pos x="T0" y="T1"/>
                  </a:cxn>
                  <a:cxn ang="0">
                    <a:pos x="T2" y="T3"/>
                  </a:cxn>
                  <a:cxn ang="0">
                    <a:pos x="T4" y="T5"/>
                  </a:cxn>
                  <a:cxn ang="0">
                    <a:pos x="T6" y="T7"/>
                  </a:cxn>
                </a:cxnLst>
                <a:rect l="0" t="0" r="r" b="b"/>
                <a:pathLst>
                  <a:path w="34" h="102">
                    <a:moveTo>
                      <a:pt x="0" y="102"/>
                    </a:moveTo>
                    <a:lnTo>
                      <a:pt x="34" y="102"/>
                    </a:lnTo>
                    <a:lnTo>
                      <a:pt x="34" y="0"/>
                    </a:lnTo>
                    <a:lnTo>
                      <a:pt x="0" y="0"/>
                    </a:lnTo>
                  </a:path>
                </a:pathLst>
              </a:custGeom>
              <a:noFill/>
              <a:ln w="2222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29" name="Freeform 59">
                <a:extLst>
                  <a:ext uri="{FF2B5EF4-FFF2-40B4-BE49-F238E27FC236}">
                    <a16:creationId xmlns:a16="http://schemas.microsoft.com/office/drawing/2014/main" id="{70D236DB-405C-4F08-B8B0-EF156FC9FDF1}"/>
                  </a:ext>
                </a:extLst>
              </p:cNvPr>
              <p:cNvSpPr>
                <a:spLocks/>
              </p:cNvSpPr>
              <p:nvPr/>
            </p:nvSpPr>
            <p:spPr bwMode="auto">
              <a:xfrm>
                <a:off x="1189038" y="4169783"/>
                <a:ext cx="25152" cy="37728"/>
              </a:xfrm>
              <a:custGeom>
                <a:avLst/>
                <a:gdLst>
                  <a:gd name="T0" fmla="*/ 19 w 19"/>
                  <a:gd name="T1" fmla="*/ 28 h 28"/>
                  <a:gd name="T2" fmla="*/ 19 w 19"/>
                  <a:gd name="T3" fmla="*/ 10 h 28"/>
                  <a:gd name="T4" fmla="*/ 9 w 19"/>
                  <a:gd name="T5" fmla="*/ 0 h 28"/>
                  <a:gd name="T6" fmla="*/ 0 w 19"/>
                  <a:gd name="T7" fmla="*/ 10 h 28"/>
                  <a:gd name="T8" fmla="*/ 0 w 19"/>
                  <a:gd name="T9" fmla="*/ 28 h 28"/>
                </a:gdLst>
                <a:ahLst/>
                <a:cxnLst>
                  <a:cxn ang="0">
                    <a:pos x="T0" y="T1"/>
                  </a:cxn>
                  <a:cxn ang="0">
                    <a:pos x="T2" y="T3"/>
                  </a:cxn>
                  <a:cxn ang="0">
                    <a:pos x="T4" y="T5"/>
                  </a:cxn>
                  <a:cxn ang="0">
                    <a:pos x="T6" y="T7"/>
                  </a:cxn>
                  <a:cxn ang="0">
                    <a:pos x="T8" y="T9"/>
                  </a:cxn>
                </a:cxnLst>
                <a:rect l="0" t="0" r="r" b="b"/>
                <a:pathLst>
                  <a:path w="19" h="28">
                    <a:moveTo>
                      <a:pt x="19" y="28"/>
                    </a:moveTo>
                    <a:cubicBezTo>
                      <a:pt x="19" y="10"/>
                      <a:pt x="19" y="10"/>
                      <a:pt x="19" y="10"/>
                    </a:cubicBezTo>
                    <a:cubicBezTo>
                      <a:pt x="19" y="5"/>
                      <a:pt x="15" y="0"/>
                      <a:pt x="9" y="0"/>
                    </a:cubicBezTo>
                    <a:cubicBezTo>
                      <a:pt x="4" y="0"/>
                      <a:pt x="0" y="5"/>
                      <a:pt x="0" y="10"/>
                    </a:cubicBezTo>
                    <a:cubicBezTo>
                      <a:pt x="0" y="28"/>
                      <a:pt x="0" y="28"/>
                      <a:pt x="0" y="28"/>
                    </a:cubicBezTo>
                  </a:path>
                </a:pathLst>
              </a:custGeom>
              <a:noFill/>
              <a:ln w="22225" cap="flat">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0" name="Rectangle 60">
                <a:extLst>
                  <a:ext uri="{FF2B5EF4-FFF2-40B4-BE49-F238E27FC236}">
                    <a16:creationId xmlns:a16="http://schemas.microsoft.com/office/drawing/2014/main" id="{515F1B07-C6B6-43EA-9648-C0913F0CDCFD}"/>
                  </a:ext>
                </a:extLst>
              </p:cNvPr>
              <p:cNvSpPr>
                <a:spLocks noChangeArrowheads="1"/>
              </p:cNvSpPr>
              <p:nvPr/>
            </p:nvSpPr>
            <p:spPr bwMode="auto">
              <a:xfrm>
                <a:off x="1168722" y="3981142"/>
                <a:ext cx="29989" cy="21282"/>
              </a:xfrm>
              <a:prstGeom prst="rect">
                <a:avLst/>
              </a:prstGeom>
              <a:noFill/>
              <a:ln w="2222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1" name="Rectangle 61">
                <a:extLst>
                  <a:ext uri="{FF2B5EF4-FFF2-40B4-BE49-F238E27FC236}">
                    <a16:creationId xmlns:a16="http://schemas.microsoft.com/office/drawing/2014/main" id="{E402E250-C5E2-4833-91F9-D6F08E5B0EF1}"/>
                  </a:ext>
                </a:extLst>
              </p:cNvPr>
              <p:cNvSpPr>
                <a:spLocks noChangeArrowheads="1"/>
              </p:cNvSpPr>
              <p:nvPr/>
            </p:nvSpPr>
            <p:spPr bwMode="auto">
              <a:xfrm>
                <a:off x="1226765" y="4020806"/>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2" name="Rectangle 62">
                <a:extLst>
                  <a:ext uri="{FF2B5EF4-FFF2-40B4-BE49-F238E27FC236}">
                    <a16:creationId xmlns:a16="http://schemas.microsoft.com/office/drawing/2014/main" id="{D91089AD-E247-443D-B644-75DB720CDACF}"/>
                  </a:ext>
                </a:extLst>
              </p:cNvPr>
              <p:cNvSpPr>
                <a:spLocks noChangeArrowheads="1"/>
              </p:cNvSpPr>
              <p:nvPr/>
            </p:nvSpPr>
            <p:spPr bwMode="auto">
              <a:xfrm>
                <a:off x="1226765" y="4048861"/>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3" name="Rectangle 63">
                <a:extLst>
                  <a:ext uri="{FF2B5EF4-FFF2-40B4-BE49-F238E27FC236}">
                    <a16:creationId xmlns:a16="http://schemas.microsoft.com/office/drawing/2014/main" id="{1986719A-FF5D-4F4E-9082-A21475F9461F}"/>
                  </a:ext>
                </a:extLst>
              </p:cNvPr>
              <p:cNvSpPr>
                <a:spLocks noChangeArrowheads="1"/>
              </p:cNvSpPr>
              <p:nvPr/>
            </p:nvSpPr>
            <p:spPr bwMode="auto">
              <a:xfrm>
                <a:off x="1226765" y="4075945"/>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4" name="Rectangle 64">
                <a:extLst>
                  <a:ext uri="{FF2B5EF4-FFF2-40B4-BE49-F238E27FC236}">
                    <a16:creationId xmlns:a16="http://schemas.microsoft.com/office/drawing/2014/main" id="{3374F712-C04E-4A2D-9102-231408463B70}"/>
                  </a:ext>
                </a:extLst>
              </p:cNvPr>
              <p:cNvSpPr>
                <a:spLocks noChangeArrowheads="1"/>
              </p:cNvSpPr>
              <p:nvPr/>
            </p:nvSpPr>
            <p:spPr bwMode="auto">
              <a:xfrm>
                <a:off x="1226765" y="4104000"/>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5" name="Rectangle 65">
                <a:extLst>
                  <a:ext uri="{FF2B5EF4-FFF2-40B4-BE49-F238E27FC236}">
                    <a16:creationId xmlns:a16="http://schemas.microsoft.com/office/drawing/2014/main" id="{EA88D229-3300-4D00-8276-AC461DD39C0D}"/>
                  </a:ext>
                </a:extLst>
              </p:cNvPr>
              <p:cNvSpPr>
                <a:spLocks noChangeArrowheads="1"/>
              </p:cNvSpPr>
              <p:nvPr/>
            </p:nvSpPr>
            <p:spPr bwMode="auto">
              <a:xfrm>
                <a:off x="1226765" y="4130119"/>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6" name="Rectangle 66">
                <a:extLst>
                  <a:ext uri="{FF2B5EF4-FFF2-40B4-BE49-F238E27FC236}">
                    <a16:creationId xmlns:a16="http://schemas.microsoft.com/office/drawing/2014/main" id="{2C0E2CD1-0FA8-414D-999C-58A1E47369B8}"/>
                  </a:ext>
                </a:extLst>
              </p:cNvPr>
              <p:cNvSpPr>
                <a:spLocks noChangeArrowheads="1"/>
              </p:cNvSpPr>
              <p:nvPr/>
            </p:nvSpPr>
            <p:spPr bwMode="auto">
              <a:xfrm>
                <a:off x="1166788" y="4020806"/>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7" name="Rectangle 67">
                <a:extLst>
                  <a:ext uri="{FF2B5EF4-FFF2-40B4-BE49-F238E27FC236}">
                    <a16:creationId xmlns:a16="http://schemas.microsoft.com/office/drawing/2014/main" id="{F7AAFF18-9F46-4742-936E-661BB1EB3E30}"/>
                  </a:ext>
                </a:extLst>
              </p:cNvPr>
              <p:cNvSpPr>
                <a:spLocks noChangeArrowheads="1"/>
              </p:cNvSpPr>
              <p:nvPr/>
            </p:nvSpPr>
            <p:spPr bwMode="auto">
              <a:xfrm>
                <a:off x="1166788" y="4048861"/>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8" name="Rectangle 68">
                <a:extLst>
                  <a:ext uri="{FF2B5EF4-FFF2-40B4-BE49-F238E27FC236}">
                    <a16:creationId xmlns:a16="http://schemas.microsoft.com/office/drawing/2014/main" id="{AAC48C3E-3493-489A-8A5E-0753A516836A}"/>
                  </a:ext>
                </a:extLst>
              </p:cNvPr>
              <p:cNvSpPr>
                <a:spLocks noChangeArrowheads="1"/>
              </p:cNvSpPr>
              <p:nvPr/>
            </p:nvSpPr>
            <p:spPr bwMode="auto">
              <a:xfrm>
                <a:off x="1166788" y="4075945"/>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39" name="Rectangle 69">
                <a:extLst>
                  <a:ext uri="{FF2B5EF4-FFF2-40B4-BE49-F238E27FC236}">
                    <a16:creationId xmlns:a16="http://schemas.microsoft.com/office/drawing/2014/main" id="{01D2CF74-A76F-4B53-8394-9627299DF4F3}"/>
                  </a:ext>
                </a:extLst>
              </p:cNvPr>
              <p:cNvSpPr>
                <a:spLocks noChangeArrowheads="1"/>
              </p:cNvSpPr>
              <p:nvPr/>
            </p:nvSpPr>
            <p:spPr bwMode="auto">
              <a:xfrm>
                <a:off x="1166788" y="4104000"/>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0" name="Rectangle 70">
                <a:extLst>
                  <a:ext uri="{FF2B5EF4-FFF2-40B4-BE49-F238E27FC236}">
                    <a16:creationId xmlns:a16="http://schemas.microsoft.com/office/drawing/2014/main" id="{39B4D9AE-DFC3-42D6-82AB-0C89E03781FB}"/>
                  </a:ext>
                </a:extLst>
              </p:cNvPr>
              <p:cNvSpPr>
                <a:spLocks noChangeArrowheads="1"/>
              </p:cNvSpPr>
              <p:nvPr/>
            </p:nvSpPr>
            <p:spPr bwMode="auto">
              <a:xfrm>
                <a:off x="1166788" y="4130119"/>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1" name="Rectangle 71">
                <a:extLst>
                  <a:ext uri="{FF2B5EF4-FFF2-40B4-BE49-F238E27FC236}">
                    <a16:creationId xmlns:a16="http://schemas.microsoft.com/office/drawing/2014/main" id="{5B4E15D5-A3D4-4B92-9655-69654B56E7EF}"/>
                  </a:ext>
                </a:extLst>
              </p:cNvPr>
              <p:cNvSpPr>
                <a:spLocks noChangeArrowheads="1"/>
              </p:cNvSpPr>
              <p:nvPr/>
            </p:nvSpPr>
            <p:spPr bwMode="auto">
              <a:xfrm>
                <a:off x="1195809" y="4020806"/>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2" name="Rectangle 72">
                <a:extLst>
                  <a:ext uri="{FF2B5EF4-FFF2-40B4-BE49-F238E27FC236}">
                    <a16:creationId xmlns:a16="http://schemas.microsoft.com/office/drawing/2014/main" id="{21225501-892D-47BD-BAF4-293A071703A5}"/>
                  </a:ext>
                </a:extLst>
              </p:cNvPr>
              <p:cNvSpPr>
                <a:spLocks noChangeArrowheads="1"/>
              </p:cNvSpPr>
              <p:nvPr/>
            </p:nvSpPr>
            <p:spPr bwMode="auto">
              <a:xfrm>
                <a:off x="1195809" y="4048861"/>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3" name="Rectangle 73">
                <a:extLst>
                  <a:ext uri="{FF2B5EF4-FFF2-40B4-BE49-F238E27FC236}">
                    <a16:creationId xmlns:a16="http://schemas.microsoft.com/office/drawing/2014/main" id="{70C44B35-DC1B-4C27-A2A4-238F7D2364A1}"/>
                  </a:ext>
                </a:extLst>
              </p:cNvPr>
              <p:cNvSpPr>
                <a:spLocks noChangeArrowheads="1"/>
              </p:cNvSpPr>
              <p:nvPr/>
            </p:nvSpPr>
            <p:spPr bwMode="auto">
              <a:xfrm>
                <a:off x="1195809" y="4075945"/>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4" name="Rectangle 74">
                <a:extLst>
                  <a:ext uri="{FF2B5EF4-FFF2-40B4-BE49-F238E27FC236}">
                    <a16:creationId xmlns:a16="http://schemas.microsoft.com/office/drawing/2014/main" id="{B8701A62-7083-45E4-B6E8-9D29AA80AA40}"/>
                  </a:ext>
                </a:extLst>
              </p:cNvPr>
              <p:cNvSpPr>
                <a:spLocks noChangeArrowheads="1"/>
              </p:cNvSpPr>
              <p:nvPr/>
            </p:nvSpPr>
            <p:spPr bwMode="auto">
              <a:xfrm>
                <a:off x="1195809" y="4104000"/>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5" name="Rectangle 75">
                <a:extLst>
                  <a:ext uri="{FF2B5EF4-FFF2-40B4-BE49-F238E27FC236}">
                    <a16:creationId xmlns:a16="http://schemas.microsoft.com/office/drawing/2014/main" id="{C953FD02-7DC3-47CA-B168-344D2D5449F4}"/>
                  </a:ext>
                </a:extLst>
              </p:cNvPr>
              <p:cNvSpPr>
                <a:spLocks noChangeArrowheads="1"/>
              </p:cNvSpPr>
              <p:nvPr/>
            </p:nvSpPr>
            <p:spPr bwMode="auto">
              <a:xfrm>
                <a:off x="1195809" y="4130119"/>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6" name="Rectangle 76">
                <a:extLst>
                  <a:ext uri="{FF2B5EF4-FFF2-40B4-BE49-F238E27FC236}">
                    <a16:creationId xmlns:a16="http://schemas.microsoft.com/office/drawing/2014/main" id="{9BF4F13C-3F71-4EBA-81C8-A1F175BFCC54}"/>
                  </a:ext>
                </a:extLst>
              </p:cNvPr>
              <p:cNvSpPr>
                <a:spLocks noChangeArrowheads="1"/>
              </p:cNvSpPr>
              <p:nvPr/>
            </p:nvSpPr>
            <p:spPr bwMode="auto">
              <a:xfrm>
                <a:off x="1090365" y="4075946"/>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7" name="Rectangle 77">
                <a:extLst>
                  <a:ext uri="{FF2B5EF4-FFF2-40B4-BE49-F238E27FC236}">
                    <a16:creationId xmlns:a16="http://schemas.microsoft.com/office/drawing/2014/main" id="{4C46DD04-9FEF-42DE-92AA-8AFF2EA6B73F}"/>
                  </a:ext>
                </a:extLst>
              </p:cNvPr>
              <p:cNvSpPr>
                <a:spLocks noChangeArrowheads="1"/>
              </p:cNvSpPr>
              <p:nvPr/>
            </p:nvSpPr>
            <p:spPr bwMode="auto">
              <a:xfrm>
                <a:off x="1090365" y="4104000"/>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8" name="Rectangle 78">
                <a:extLst>
                  <a:ext uri="{FF2B5EF4-FFF2-40B4-BE49-F238E27FC236}">
                    <a16:creationId xmlns:a16="http://schemas.microsoft.com/office/drawing/2014/main" id="{A1B81559-8165-4243-8EA5-D4EDA9C20405}"/>
                  </a:ext>
                </a:extLst>
              </p:cNvPr>
              <p:cNvSpPr>
                <a:spLocks noChangeArrowheads="1"/>
              </p:cNvSpPr>
              <p:nvPr/>
            </p:nvSpPr>
            <p:spPr bwMode="auto">
              <a:xfrm>
                <a:off x="1090365" y="4130119"/>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49" name="Rectangle 79">
                <a:extLst>
                  <a:ext uri="{FF2B5EF4-FFF2-40B4-BE49-F238E27FC236}">
                    <a16:creationId xmlns:a16="http://schemas.microsoft.com/office/drawing/2014/main" id="{E24F39F1-BD16-446D-8121-EC3F671CE332}"/>
                  </a:ext>
                </a:extLst>
              </p:cNvPr>
              <p:cNvSpPr>
                <a:spLocks noChangeArrowheads="1"/>
              </p:cNvSpPr>
              <p:nvPr/>
            </p:nvSpPr>
            <p:spPr bwMode="auto">
              <a:xfrm>
                <a:off x="1119386" y="4075946"/>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50" name="Rectangle 80">
                <a:extLst>
                  <a:ext uri="{FF2B5EF4-FFF2-40B4-BE49-F238E27FC236}">
                    <a16:creationId xmlns:a16="http://schemas.microsoft.com/office/drawing/2014/main" id="{EC1CB465-D223-431F-B9A5-08DBBC574B94}"/>
                  </a:ext>
                </a:extLst>
              </p:cNvPr>
              <p:cNvSpPr>
                <a:spLocks noChangeArrowheads="1"/>
              </p:cNvSpPr>
              <p:nvPr/>
            </p:nvSpPr>
            <p:spPr bwMode="auto">
              <a:xfrm>
                <a:off x="1119386" y="4104000"/>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51" name="Rectangle 81">
                <a:extLst>
                  <a:ext uri="{FF2B5EF4-FFF2-40B4-BE49-F238E27FC236}">
                    <a16:creationId xmlns:a16="http://schemas.microsoft.com/office/drawing/2014/main" id="{9F8DAA5C-ADF7-48BD-AF65-811453DCD9E8}"/>
                  </a:ext>
                </a:extLst>
              </p:cNvPr>
              <p:cNvSpPr>
                <a:spLocks noChangeArrowheads="1"/>
              </p:cNvSpPr>
              <p:nvPr/>
            </p:nvSpPr>
            <p:spPr bwMode="auto">
              <a:xfrm>
                <a:off x="1119386" y="4130119"/>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52" name="Rectangle 82">
                <a:extLst>
                  <a:ext uri="{FF2B5EF4-FFF2-40B4-BE49-F238E27FC236}">
                    <a16:creationId xmlns:a16="http://schemas.microsoft.com/office/drawing/2014/main" id="{0D646DDD-1DC4-4C8F-8838-519919A189E8}"/>
                  </a:ext>
                </a:extLst>
              </p:cNvPr>
              <p:cNvSpPr>
                <a:spLocks noChangeArrowheads="1"/>
              </p:cNvSpPr>
              <p:nvPr/>
            </p:nvSpPr>
            <p:spPr bwMode="auto">
              <a:xfrm>
                <a:off x="1090365" y="4158174"/>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sp>
            <p:nvSpPr>
              <p:cNvPr id="53" name="Rectangle 83">
                <a:extLst>
                  <a:ext uri="{FF2B5EF4-FFF2-40B4-BE49-F238E27FC236}">
                    <a16:creationId xmlns:a16="http://schemas.microsoft.com/office/drawing/2014/main" id="{3FAAEFAD-9CB4-4465-827B-BEEDC0C0EB55}"/>
                  </a:ext>
                </a:extLst>
              </p:cNvPr>
              <p:cNvSpPr>
                <a:spLocks noChangeArrowheads="1"/>
              </p:cNvSpPr>
              <p:nvPr/>
            </p:nvSpPr>
            <p:spPr bwMode="auto">
              <a:xfrm>
                <a:off x="1119386" y="4158174"/>
                <a:ext cx="10642" cy="10642"/>
              </a:xfrm>
              <a:prstGeom prst="rect">
                <a:avLst/>
              </a:prstGeom>
              <a:solidFill>
                <a:srgbClr val="353535"/>
              </a:solidFill>
              <a:ln w="9525">
                <a:solidFill>
                  <a:schemeClr val="tx2"/>
                </a:solidFill>
                <a:miter lim="800000"/>
                <a:headEnd/>
                <a:tailEnd/>
              </a:ln>
            </p:spPr>
            <p:txBody>
              <a:bodyPr vert="horz" wrap="square" lIns="89642" tIns="44821" rIns="89642" bIns="44821" numCol="1" anchor="t" anchorCtr="0" compatLnSpc="1">
                <a:prstTxWarp prst="textNoShape">
                  <a:avLst/>
                </a:prstTxWarp>
              </a:bodyPr>
              <a:lstStyle/>
              <a:p>
                <a:pPr marL="0" marR="0" lvl="0" indent="0" defTabSz="896386"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latin typeface="Segoe UI Semilight"/>
                </a:endParaRPr>
              </a:p>
            </p:txBody>
          </p:sp>
        </p:grpSp>
      </p:grpSp>
      <p:grpSp>
        <p:nvGrpSpPr>
          <p:cNvPr id="54" name="Group 53">
            <a:extLst>
              <a:ext uri="{FF2B5EF4-FFF2-40B4-BE49-F238E27FC236}">
                <a16:creationId xmlns:a16="http://schemas.microsoft.com/office/drawing/2014/main" id="{B39B0394-4A45-4D02-A33E-53D0BB9BB2C1}"/>
              </a:ext>
            </a:extLst>
          </p:cNvPr>
          <p:cNvGrpSpPr/>
          <p:nvPr/>
        </p:nvGrpSpPr>
        <p:grpSpPr>
          <a:xfrm>
            <a:off x="6317278" y="1691476"/>
            <a:ext cx="959175" cy="959175"/>
            <a:chOff x="6668190" y="1700433"/>
            <a:chExt cx="978408" cy="978408"/>
          </a:xfrm>
        </p:grpSpPr>
        <p:sp>
          <p:nvSpPr>
            <p:cNvPr id="55" name="Oval 54">
              <a:extLst>
                <a:ext uri="{FF2B5EF4-FFF2-40B4-BE49-F238E27FC236}">
                  <a16:creationId xmlns:a16="http://schemas.microsoft.com/office/drawing/2014/main" id="{0CE67A40-2CF7-4EC5-95E4-D41074759063}"/>
                </a:ext>
              </a:extLst>
            </p:cNvPr>
            <p:cNvSpPr/>
            <p:nvPr/>
          </p:nvSpPr>
          <p:spPr bwMode="auto">
            <a:xfrm>
              <a:off x="6668190" y="1700433"/>
              <a:ext cx="978408" cy="978408"/>
            </a:xfrm>
            <a:prstGeom prst="ellipse">
              <a:avLst/>
            </a:prstGeom>
            <a:solidFill>
              <a:srgbClr val="F8F8F8"/>
            </a:solidFill>
            <a:ln w="38100" cap="flat" cmpd="sng" algn="ctr">
              <a:solidFill>
                <a:schemeClr val="tx2"/>
              </a:solidFill>
              <a:prstDash val="solid"/>
              <a:headEnd type="none" w="med" len="med"/>
              <a:tailEnd type="none" w="med" len="med"/>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56" name="Group 4">
              <a:extLst>
                <a:ext uri="{FF2B5EF4-FFF2-40B4-BE49-F238E27FC236}">
                  <a16:creationId xmlns:a16="http://schemas.microsoft.com/office/drawing/2014/main" id="{62B05052-9191-41E0-902C-0F6F08FEE446}"/>
                </a:ext>
              </a:extLst>
            </p:cNvPr>
            <p:cNvGrpSpPr>
              <a:grpSpLocks noChangeAspect="1"/>
            </p:cNvGrpSpPr>
            <p:nvPr/>
          </p:nvGrpSpPr>
          <p:grpSpPr bwMode="auto">
            <a:xfrm>
              <a:off x="6891717" y="1952419"/>
              <a:ext cx="558453" cy="523551"/>
              <a:chOff x="3829" y="2123"/>
              <a:chExt cx="176" cy="165"/>
            </a:xfrm>
          </p:grpSpPr>
          <p:sp>
            <p:nvSpPr>
              <p:cNvPr id="57" name="Freeform 5">
                <a:extLst>
                  <a:ext uri="{FF2B5EF4-FFF2-40B4-BE49-F238E27FC236}">
                    <a16:creationId xmlns:a16="http://schemas.microsoft.com/office/drawing/2014/main" id="{92D9AABF-1D3B-4D14-97DD-B3D813AA6C92}"/>
                  </a:ext>
                </a:extLst>
              </p:cNvPr>
              <p:cNvSpPr>
                <a:spLocks/>
              </p:cNvSpPr>
              <p:nvPr/>
            </p:nvSpPr>
            <p:spPr bwMode="auto">
              <a:xfrm>
                <a:off x="3899" y="2131"/>
                <a:ext cx="44" cy="10"/>
              </a:xfrm>
              <a:custGeom>
                <a:avLst/>
                <a:gdLst>
                  <a:gd name="T0" fmla="*/ 0 w 32"/>
                  <a:gd name="T1" fmla="*/ 1 h 7"/>
                  <a:gd name="T2" fmla="*/ 8 w 32"/>
                  <a:gd name="T3" fmla="*/ 0 h 7"/>
                  <a:gd name="T4" fmla="*/ 32 w 32"/>
                  <a:gd name="T5" fmla="*/ 7 h 7"/>
                </a:gdLst>
                <a:ahLst/>
                <a:cxnLst>
                  <a:cxn ang="0">
                    <a:pos x="T0" y="T1"/>
                  </a:cxn>
                  <a:cxn ang="0">
                    <a:pos x="T2" y="T3"/>
                  </a:cxn>
                  <a:cxn ang="0">
                    <a:pos x="T4" y="T5"/>
                  </a:cxn>
                </a:cxnLst>
                <a:rect l="0" t="0" r="r" b="b"/>
                <a:pathLst>
                  <a:path w="32" h="7">
                    <a:moveTo>
                      <a:pt x="0" y="1"/>
                    </a:moveTo>
                    <a:cubicBezTo>
                      <a:pt x="2" y="1"/>
                      <a:pt x="5" y="0"/>
                      <a:pt x="8" y="0"/>
                    </a:cubicBezTo>
                    <a:cubicBezTo>
                      <a:pt x="17" y="0"/>
                      <a:pt x="25" y="3"/>
                      <a:pt x="32" y="7"/>
                    </a:cubicBezTo>
                  </a:path>
                </a:pathLst>
              </a:cu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58" name="Freeform 6">
                <a:extLst>
                  <a:ext uri="{FF2B5EF4-FFF2-40B4-BE49-F238E27FC236}">
                    <a16:creationId xmlns:a16="http://schemas.microsoft.com/office/drawing/2014/main" id="{4286469E-9CC2-4590-ABC7-D64EB81EA641}"/>
                  </a:ext>
                </a:extLst>
              </p:cNvPr>
              <p:cNvSpPr>
                <a:spLocks/>
              </p:cNvSpPr>
              <p:nvPr/>
            </p:nvSpPr>
            <p:spPr bwMode="auto">
              <a:xfrm>
                <a:off x="3843" y="2144"/>
                <a:ext cx="29" cy="42"/>
              </a:xfrm>
              <a:custGeom>
                <a:avLst/>
                <a:gdLst>
                  <a:gd name="T0" fmla="*/ 0 w 21"/>
                  <a:gd name="T1" fmla="*/ 30 h 30"/>
                  <a:gd name="T2" fmla="*/ 21 w 21"/>
                  <a:gd name="T3" fmla="*/ 0 h 30"/>
                </a:gdLst>
                <a:ahLst/>
                <a:cxnLst>
                  <a:cxn ang="0">
                    <a:pos x="T0" y="T1"/>
                  </a:cxn>
                  <a:cxn ang="0">
                    <a:pos x="T2" y="T3"/>
                  </a:cxn>
                </a:cxnLst>
                <a:rect l="0" t="0" r="r" b="b"/>
                <a:pathLst>
                  <a:path w="21" h="30">
                    <a:moveTo>
                      <a:pt x="0" y="30"/>
                    </a:moveTo>
                    <a:cubicBezTo>
                      <a:pt x="3" y="17"/>
                      <a:pt x="11" y="7"/>
                      <a:pt x="21" y="0"/>
                    </a:cubicBezTo>
                  </a:path>
                </a:pathLst>
              </a:cu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59" name="Freeform 7">
                <a:extLst>
                  <a:ext uri="{FF2B5EF4-FFF2-40B4-BE49-F238E27FC236}">
                    <a16:creationId xmlns:a16="http://schemas.microsoft.com/office/drawing/2014/main" id="{42928909-540A-476C-8BAC-B934DDDD36D2}"/>
                  </a:ext>
                </a:extLst>
              </p:cNvPr>
              <p:cNvSpPr>
                <a:spLocks/>
              </p:cNvSpPr>
              <p:nvPr/>
            </p:nvSpPr>
            <p:spPr bwMode="auto">
              <a:xfrm>
                <a:off x="3843" y="2213"/>
                <a:ext cx="25" cy="40"/>
              </a:xfrm>
              <a:custGeom>
                <a:avLst/>
                <a:gdLst>
                  <a:gd name="T0" fmla="*/ 18 w 18"/>
                  <a:gd name="T1" fmla="*/ 28 h 28"/>
                  <a:gd name="T2" fmla="*/ 0 w 18"/>
                  <a:gd name="T3" fmla="*/ 0 h 28"/>
                </a:gdLst>
                <a:ahLst/>
                <a:cxnLst>
                  <a:cxn ang="0">
                    <a:pos x="T0" y="T1"/>
                  </a:cxn>
                  <a:cxn ang="0">
                    <a:pos x="T2" y="T3"/>
                  </a:cxn>
                </a:cxnLst>
                <a:rect l="0" t="0" r="r" b="b"/>
                <a:pathLst>
                  <a:path w="18" h="28">
                    <a:moveTo>
                      <a:pt x="18" y="28"/>
                    </a:moveTo>
                    <a:cubicBezTo>
                      <a:pt x="9" y="21"/>
                      <a:pt x="3" y="11"/>
                      <a:pt x="0" y="0"/>
                    </a:cubicBezTo>
                  </a:path>
                </a:pathLst>
              </a:cu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0" name="Oval 8">
                <a:extLst>
                  <a:ext uri="{FF2B5EF4-FFF2-40B4-BE49-F238E27FC236}">
                    <a16:creationId xmlns:a16="http://schemas.microsoft.com/office/drawing/2014/main" id="{F5450DF1-3675-4760-B97A-45B3838A4BFD}"/>
                  </a:ext>
                </a:extLst>
              </p:cNvPr>
              <p:cNvSpPr>
                <a:spLocks noChangeArrowheads="1"/>
              </p:cNvSpPr>
              <p:nvPr/>
            </p:nvSpPr>
            <p:spPr bwMode="auto">
              <a:xfrm>
                <a:off x="3955" y="2146"/>
                <a:ext cx="46" cy="45"/>
              </a:xfrm>
              <a:prstGeom prst="ellipse">
                <a:avLst/>
              </a:pr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1" name="Oval 9">
                <a:extLst>
                  <a:ext uri="{FF2B5EF4-FFF2-40B4-BE49-F238E27FC236}">
                    <a16:creationId xmlns:a16="http://schemas.microsoft.com/office/drawing/2014/main" id="{CCAEC42D-783B-4E0B-A938-1785CCAA0390}"/>
                  </a:ext>
                </a:extLst>
              </p:cNvPr>
              <p:cNvSpPr>
                <a:spLocks noChangeArrowheads="1"/>
              </p:cNvSpPr>
              <p:nvPr/>
            </p:nvSpPr>
            <p:spPr bwMode="auto">
              <a:xfrm>
                <a:off x="3893" y="2191"/>
                <a:ext cx="56" cy="56"/>
              </a:xfrm>
              <a:prstGeom prst="ellipse">
                <a:avLst/>
              </a:pr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2" name="Oval 10">
                <a:extLst>
                  <a:ext uri="{FF2B5EF4-FFF2-40B4-BE49-F238E27FC236}">
                    <a16:creationId xmlns:a16="http://schemas.microsoft.com/office/drawing/2014/main" id="{97E7312F-FD46-4727-8AB2-1B9621FAC3CD}"/>
                  </a:ext>
                </a:extLst>
              </p:cNvPr>
              <p:cNvSpPr>
                <a:spLocks noChangeArrowheads="1"/>
              </p:cNvSpPr>
              <p:nvPr/>
            </p:nvSpPr>
            <p:spPr bwMode="auto">
              <a:xfrm>
                <a:off x="3871" y="2123"/>
                <a:ext cx="28" cy="28"/>
              </a:xfrm>
              <a:prstGeom prst="ellipse">
                <a:avLst/>
              </a:pr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3" name="Oval 11">
                <a:extLst>
                  <a:ext uri="{FF2B5EF4-FFF2-40B4-BE49-F238E27FC236}">
                    <a16:creationId xmlns:a16="http://schemas.microsoft.com/office/drawing/2014/main" id="{BEC983AB-0AD3-46DF-AC4E-F2D9A5B3A24D}"/>
                  </a:ext>
                </a:extLst>
              </p:cNvPr>
              <p:cNvSpPr>
                <a:spLocks noChangeArrowheads="1"/>
              </p:cNvSpPr>
              <p:nvPr/>
            </p:nvSpPr>
            <p:spPr bwMode="auto">
              <a:xfrm>
                <a:off x="3829" y="2186"/>
                <a:ext cx="27" cy="27"/>
              </a:xfrm>
              <a:prstGeom prst="ellipse">
                <a:avLst/>
              </a:pr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4" name="Freeform 12">
                <a:extLst>
                  <a:ext uri="{FF2B5EF4-FFF2-40B4-BE49-F238E27FC236}">
                    <a16:creationId xmlns:a16="http://schemas.microsoft.com/office/drawing/2014/main" id="{A0912A2F-FD42-4B0E-9F49-CFED4343A86F}"/>
                  </a:ext>
                </a:extLst>
              </p:cNvPr>
              <p:cNvSpPr>
                <a:spLocks/>
              </p:cNvSpPr>
              <p:nvPr/>
            </p:nvSpPr>
            <p:spPr bwMode="auto">
              <a:xfrm>
                <a:off x="3882" y="2247"/>
                <a:ext cx="80" cy="41"/>
              </a:xfrm>
              <a:custGeom>
                <a:avLst/>
                <a:gdLst>
                  <a:gd name="T0" fmla="*/ 57 w 57"/>
                  <a:gd name="T1" fmla="*/ 29 h 29"/>
                  <a:gd name="T2" fmla="*/ 28 w 57"/>
                  <a:gd name="T3" fmla="*/ 0 h 29"/>
                  <a:gd name="T4" fmla="*/ 0 w 57"/>
                  <a:gd name="T5" fmla="*/ 29 h 29"/>
                </a:gdLst>
                <a:ahLst/>
                <a:cxnLst>
                  <a:cxn ang="0">
                    <a:pos x="T0" y="T1"/>
                  </a:cxn>
                  <a:cxn ang="0">
                    <a:pos x="T2" y="T3"/>
                  </a:cxn>
                  <a:cxn ang="0">
                    <a:pos x="T4" y="T5"/>
                  </a:cxn>
                </a:cxnLst>
                <a:rect l="0" t="0" r="r" b="b"/>
                <a:pathLst>
                  <a:path w="57" h="29">
                    <a:moveTo>
                      <a:pt x="57" y="29"/>
                    </a:moveTo>
                    <a:cubicBezTo>
                      <a:pt x="57" y="13"/>
                      <a:pt x="44" y="0"/>
                      <a:pt x="28" y="0"/>
                    </a:cubicBezTo>
                    <a:cubicBezTo>
                      <a:pt x="13" y="0"/>
                      <a:pt x="0" y="13"/>
                      <a:pt x="0" y="29"/>
                    </a:cubicBezTo>
                  </a:path>
                </a:pathLst>
              </a:cu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sp>
            <p:nvSpPr>
              <p:cNvPr id="65" name="Freeform 13">
                <a:extLst>
                  <a:ext uri="{FF2B5EF4-FFF2-40B4-BE49-F238E27FC236}">
                    <a16:creationId xmlns:a16="http://schemas.microsoft.com/office/drawing/2014/main" id="{D19B27CA-2A49-493B-B460-344F01B67A27}"/>
                  </a:ext>
                </a:extLst>
              </p:cNvPr>
              <p:cNvSpPr>
                <a:spLocks/>
              </p:cNvSpPr>
              <p:nvPr/>
            </p:nvSpPr>
            <p:spPr bwMode="auto">
              <a:xfrm>
                <a:off x="3949" y="2191"/>
                <a:ext cx="56" cy="28"/>
              </a:xfrm>
              <a:custGeom>
                <a:avLst/>
                <a:gdLst>
                  <a:gd name="T0" fmla="*/ 40 w 40"/>
                  <a:gd name="T1" fmla="*/ 20 h 20"/>
                  <a:gd name="T2" fmla="*/ 20 w 40"/>
                  <a:gd name="T3" fmla="*/ 0 h 20"/>
                  <a:gd name="T4" fmla="*/ 0 w 40"/>
                  <a:gd name="T5" fmla="*/ 20 h 20"/>
                </a:gdLst>
                <a:ahLst/>
                <a:cxnLst>
                  <a:cxn ang="0">
                    <a:pos x="T0" y="T1"/>
                  </a:cxn>
                  <a:cxn ang="0">
                    <a:pos x="T2" y="T3"/>
                  </a:cxn>
                  <a:cxn ang="0">
                    <a:pos x="T4" y="T5"/>
                  </a:cxn>
                </a:cxnLst>
                <a:rect l="0" t="0" r="r" b="b"/>
                <a:pathLst>
                  <a:path w="40" h="20">
                    <a:moveTo>
                      <a:pt x="40" y="20"/>
                    </a:moveTo>
                    <a:cubicBezTo>
                      <a:pt x="40" y="9"/>
                      <a:pt x="31" y="0"/>
                      <a:pt x="20" y="0"/>
                    </a:cubicBezTo>
                    <a:cubicBezTo>
                      <a:pt x="9" y="0"/>
                      <a:pt x="0" y="9"/>
                      <a:pt x="0" y="20"/>
                    </a:cubicBezTo>
                  </a:path>
                </a:pathLst>
              </a:custGeom>
              <a:noFill/>
              <a:ln w="22225" cap="flat">
                <a:solidFill>
                  <a:schemeClr val="tx2"/>
                </a:solidFill>
                <a:prstDash val="solid"/>
                <a:miter lim="800000"/>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353535"/>
                  </a:solidFill>
                  <a:effectLst/>
                  <a:uLnTx/>
                  <a:uFillTx/>
                  <a:latin typeface="Segoe UI Semilight"/>
                </a:endParaRPr>
              </a:p>
            </p:txBody>
          </p:sp>
        </p:grpSp>
      </p:grpSp>
      <p:grpSp>
        <p:nvGrpSpPr>
          <p:cNvPr id="66" name="Group 65">
            <a:extLst>
              <a:ext uri="{FF2B5EF4-FFF2-40B4-BE49-F238E27FC236}">
                <a16:creationId xmlns:a16="http://schemas.microsoft.com/office/drawing/2014/main" id="{C3A08BDF-E913-4A6A-A1C1-BD02180181D7}"/>
              </a:ext>
            </a:extLst>
          </p:cNvPr>
          <p:cNvGrpSpPr/>
          <p:nvPr/>
        </p:nvGrpSpPr>
        <p:grpSpPr>
          <a:xfrm>
            <a:off x="7152595" y="2642152"/>
            <a:ext cx="959175" cy="959175"/>
            <a:chOff x="7625770" y="2775282"/>
            <a:chExt cx="978408" cy="978408"/>
          </a:xfrm>
        </p:grpSpPr>
        <p:sp>
          <p:nvSpPr>
            <p:cNvPr id="67" name="Oval 66">
              <a:extLst>
                <a:ext uri="{FF2B5EF4-FFF2-40B4-BE49-F238E27FC236}">
                  <a16:creationId xmlns:a16="http://schemas.microsoft.com/office/drawing/2014/main" id="{450A26C2-30ED-41FD-83CA-B311DB1BBF59}"/>
                </a:ext>
              </a:extLst>
            </p:cNvPr>
            <p:cNvSpPr/>
            <p:nvPr/>
          </p:nvSpPr>
          <p:spPr bwMode="auto">
            <a:xfrm>
              <a:off x="7625770" y="2775282"/>
              <a:ext cx="978408" cy="978408"/>
            </a:xfrm>
            <a:prstGeom prst="ellipse">
              <a:avLst/>
            </a:prstGeom>
            <a:solidFill>
              <a:srgbClr val="F8F8F8"/>
            </a:solidFill>
            <a:ln w="38100" cap="flat" cmpd="sng" algn="ctr">
              <a:solidFill>
                <a:schemeClr val="tx2"/>
              </a:solidFill>
              <a:prstDash val="solid"/>
              <a:headEnd type="none" w="med" len="med"/>
              <a:tailEnd type="none" w="med" len="med"/>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68" name="Group 4">
              <a:extLst>
                <a:ext uri="{FF2B5EF4-FFF2-40B4-BE49-F238E27FC236}">
                  <a16:creationId xmlns:a16="http://schemas.microsoft.com/office/drawing/2014/main" id="{8BD1EC17-D984-446D-83E0-232A2C047E76}"/>
                </a:ext>
              </a:extLst>
            </p:cNvPr>
            <p:cNvGrpSpPr>
              <a:grpSpLocks noChangeAspect="1"/>
            </p:cNvGrpSpPr>
            <p:nvPr/>
          </p:nvGrpSpPr>
          <p:grpSpPr bwMode="auto">
            <a:xfrm flipH="1">
              <a:off x="7801434" y="3052314"/>
              <a:ext cx="611543" cy="317739"/>
              <a:chOff x="31" y="-57"/>
              <a:chExt cx="741" cy="385"/>
            </a:xfrm>
            <a:solidFill>
              <a:srgbClr val="353535"/>
            </a:solidFill>
          </p:grpSpPr>
          <p:sp>
            <p:nvSpPr>
              <p:cNvPr id="69" name="Freeform 5">
                <a:extLst>
                  <a:ext uri="{FF2B5EF4-FFF2-40B4-BE49-F238E27FC236}">
                    <a16:creationId xmlns:a16="http://schemas.microsoft.com/office/drawing/2014/main" id="{C7A45A36-D2DB-4C96-9D2F-51DEED687A26}"/>
                  </a:ext>
                </a:extLst>
              </p:cNvPr>
              <p:cNvSpPr>
                <a:spLocks noEditPoints="1"/>
              </p:cNvSpPr>
              <p:nvPr/>
            </p:nvSpPr>
            <p:spPr bwMode="auto">
              <a:xfrm>
                <a:off x="31" y="-57"/>
                <a:ext cx="741" cy="385"/>
              </a:xfrm>
              <a:custGeom>
                <a:avLst/>
                <a:gdLst>
                  <a:gd name="T0" fmla="*/ 65 w 65"/>
                  <a:gd name="T1" fmla="*/ 32 h 32"/>
                  <a:gd name="T2" fmla="*/ 32 w 65"/>
                  <a:gd name="T3" fmla="*/ 0 h 32"/>
                  <a:gd name="T4" fmla="*/ 32 w 65"/>
                  <a:gd name="T5" fmla="*/ 0 h 32"/>
                  <a:gd name="T6" fmla="*/ 0 w 65"/>
                  <a:gd name="T7" fmla="*/ 32 h 32"/>
                  <a:gd name="T8" fmla="*/ 10 w 65"/>
                  <a:gd name="T9" fmla="*/ 32 h 32"/>
                  <a:gd name="T10" fmla="*/ 10 w 65"/>
                  <a:gd name="T11" fmla="*/ 27 h 32"/>
                  <a:gd name="T12" fmla="*/ 4 w 65"/>
                  <a:gd name="T13" fmla="*/ 27 h 32"/>
                  <a:gd name="T14" fmla="*/ 10 w 65"/>
                  <a:gd name="T15" fmla="*/ 14 h 32"/>
                  <a:gd name="T16" fmla="*/ 15 w 65"/>
                  <a:gd name="T17" fmla="*/ 19 h 32"/>
                  <a:gd name="T18" fmla="*/ 17 w 65"/>
                  <a:gd name="T19" fmla="*/ 16 h 32"/>
                  <a:gd name="T20" fmla="*/ 13 w 65"/>
                  <a:gd name="T21" fmla="*/ 11 h 32"/>
                  <a:gd name="T22" fmla="*/ 30 w 65"/>
                  <a:gd name="T23" fmla="*/ 4 h 32"/>
                  <a:gd name="T24" fmla="*/ 30 w 65"/>
                  <a:gd name="T25" fmla="*/ 11 h 32"/>
                  <a:gd name="T26" fmla="*/ 34 w 65"/>
                  <a:gd name="T27" fmla="*/ 11 h 32"/>
                  <a:gd name="T28" fmla="*/ 34 w 65"/>
                  <a:gd name="T29" fmla="*/ 4 h 32"/>
                  <a:gd name="T30" fmla="*/ 52 w 65"/>
                  <a:gd name="T31" fmla="*/ 11 h 32"/>
                  <a:gd name="T32" fmla="*/ 47 w 65"/>
                  <a:gd name="T33" fmla="*/ 16 h 32"/>
                  <a:gd name="T34" fmla="*/ 50 w 65"/>
                  <a:gd name="T35" fmla="*/ 19 h 32"/>
                  <a:gd name="T36" fmla="*/ 55 w 65"/>
                  <a:gd name="T37" fmla="*/ 15 h 32"/>
                  <a:gd name="T38" fmla="*/ 61 w 65"/>
                  <a:gd name="T39" fmla="*/ 27 h 32"/>
                  <a:gd name="T40" fmla="*/ 54 w 65"/>
                  <a:gd name="T41" fmla="*/ 27 h 32"/>
                  <a:gd name="T42" fmla="*/ 54 w 65"/>
                  <a:gd name="T43" fmla="*/ 32 h 32"/>
                  <a:gd name="T44" fmla="*/ 65 w 65"/>
                  <a:gd name="T45" fmla="*/ 32 h 32"/>
                  <a:gd name="T46" fmla="*/ 32 w 65"/>
                  <a:gd name="T47" fmla="*/ 0 h 32"/>
                  <a:gd name="T48" fmla="*/ 32 w 65"/>
                  <a:gd name="T4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32">
                    <a:moveTo>
                      <a:pt x="65" y="32"/>
                    </a:moveTo>
                    <a:cubicBezTo>
                      <a:pt x="65" y="14"/>
                      <a:pt x="50" y="0"/>
                      <a:pt x="32" y="0"/>
                    </a:cubicBezTo>
                    <a:cubicBezTo>
                      <a:pt x="32" y="0"/>
                      <a:pt x="32" y="0"/>
                      <a:pt x="32" y="0"/>
                    </a:cubicBezTo>
                    <a:cubicBezTo>
                      <a:pt x="14" y="0"/>
                      <a:pt x="0" y="14"/>
                      <a:pt x="0" y="32"/>
                    </a:cubicBezTo>
                    <a:cubicBezTo>
                      <a:pt x="10" y="32"/>
                      <a:pt x="10" y="32"/>
                      <a:pt x="10" y="32"/>
                    </a:cubicBezTo>
                    <a:cubicBezTo>
                      <a:pt x="10" y="27"/>
                      <a:pt x="10" y="27"/>
                      <a:pt x="10" y="27"/>
                    </a:cubicBezTo>
                    <a:cubicBezTo>
                      <a:pt x="4" y="27"/>
                      <a:pt x="4" y="27"/>
                      <a:pt x="4" y="27"/>
                    </a:cubicBezTo>
                    <a:cubicBezTo>
                      <a:pt x="5" y="22"/>
                      <a:pt x="7" y="18"/>
                      <a:pt x="10" y="14"/>
                    </a:cubicBezTo>
                    <a:cubicBezTo>
                      <a:pt x="15" y="19"/>
                      <a:pt x="15" y="19"/>
                      <a:pt x="15" y="19"/>
                    </a:cubicBezTo>
                    <a:cubicBezTo>
                      <a:pt x="17" y="16"/>
                      <a:pt x="17" y="16"/>
                      <a:pt x="17" y="16"/>
                    </a:cubicBezTo>
                    <a:cubicBezTo>
                      <a:pt x="13" y="11"/>
                      <a:pt x="13" y="11"/>
                      <a:pt x="13" y="11"/>
                    </a:cubicBezTo>
                    <a:cubicBezTo>
                      <a:pt x="17" y="7"/>
                      <a:pt x="23" y="4"/>
                      <a:pt x="30" y="4"/>
                    </a:cubicBezTo>
                    <a:cubicBezTo>
                      <a:pt x="30" y="11"/>
                      <a:pt x="30" y="11"/>
                      <a:pt x="30" y="11"/>
                    </a:cubicBezTo>
                    <a:cubicBezTo>
                      <a:pt x="34" y="11"/>
                      <a:pt x="34" y="11"/>
                      <a:pt x="34" y="11"/>
                    </a:cubicBezTo>
                    <a:cubicBezTo>
                      <a:pt x="34" y="4"/>
                      <a:pt x="34" y="4"/>
                      <a:pt x="34" y="4"/>
                    </a:cubicBezTo>
                    <a:cubicBezTo>
                      <a:pt x="41" y="4"/>
                      <a:pt x="47" y="7"/>
                      <a:pt x="52" y="11"/>
                    </a:cubicBezTo>
                    <a:cubicBezTo>
                      <a:pt x="47" y="16"/>
                      <a:pt x="47" y="16"/>
                      <a:pt x="47" y="16"/>
                    </a:cubicBezTo>
                    <a:cubicBezTo>
                      <a:pt x="50" y="19"/>
                      <a:pt x="50" y="19"/>
                      <a:pt x="50" y="19"/>
                    </a:cubicBezTo>
                    <a:cubicBezTo>
                      <a:pt x="55" y="15"/>
                      <a:pt x="55" y="15"/>
                      <a:pt x="55" y="15"/>
                    </a:cubicBezTo>
                    <a:cubicBezTo>
                      <a:pt x="58" y="18"/>
                      <a:pt x="60" y="23"/>
                      <a:pt x="61" y="27"/>
                    </a:cubicBezTo>
                    <a:cubicBezTo>
                      <a:pt x="54" y="27"/>
                      <a:pt x="54" y="27"/>
                      <a:pt x="54" y="27"/>
                    </a:cubicBezTo>
                    <a:cubicBezTo>
                      <a:pt x="54" y="32"/>
                      <a:pt x="54" y="32"/>
                      <a:pt x="54" y="32"/>
                    </a:cubicBezTo>
                    <a:lnTo>
                      <a:pt x="65" y="32"/>
                    </a:lnTo>
                    <a:close/>
                    <a:moveTo>
                      <a:pt x="32" y="0"/>
                    </a:moveTo>
                    <a:cubicBezTo>
                      <a:pt x="32" y="0"/>
                      <a:pt x="32" y="0"/>
                      <a:pt x="32" y="0"/>
                    </a:cubicBezTo>
                  </a:path>
                </a:pathLst>
              </a:custGeom>
              <a:solidFill>
                <a:srgbClr val="353535"/>
              </a:solidFill>
              <a:ln w="9525">
                <a:solidFill>
                  <a:schemeClr val="tx2"/>
                </a:solidFill>
                <a:round/>
                <a:headEnd/>
                <a:tailEnd/>
              </a:ln>
              <a:extLst/>
            </p:spPr>
            <p:txBody>
              <a:bodyPr vert="horz" wrap="square" lIns="89630" tIns="44814" rIns="89630" bIns="44814" numCol="1" anchor="t" anchorCtr="0" compatLnSpc="1">
                <a:prstTxWarp prst="textNoShape">
                  <a:avLst/>
                </a:prstTxWarp>
              </a:bodyPr>
              <a:lstStyle/>
              <a:p>
                <a:pPr marL="0" marR="0" lvl="0" indent="0" defTabSz="896214"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ysClr val="windowText" lastClr="000000"/>
                  </a:solidFill>
                  <a:effectLst/>
                  <a:uLnTx/>
                  <a:uFillTx/>
                </a:endParaRPr>
              </a:p>
            </p:txBody>
          </p:sp>
          <p:sp>
            <p:nvSpPr>
              <p:cNvPr id="70" name="Freeform 6">
                <a:extLst>
                  <a:ext uri="{FF2B5EF4-FFF2-40B4-BE49-F238E27FC236}">
                    <a16:creationId xmlns:a16="http://schemas.microsoft.com/office/drawing/2014/main" id="{39F75542-2A2A-4C1A-BD69-1E266BE7F1AA}"/>
                  </a:ext>
                </a:extLst>
              </p:cNvPr>
              <p:cNvSpPr>
                <a:spLocks/>
              </p:cNvSpPr>
              <p:nvPr/>
            </p:nvSpPr>
            <p:spPr bwMode="auto">
              <a:xfrm>
                <a:off x="350" y="99"/>
                <a:ext cx="91" cy="229"/>
              </a:xfrm>
              <a:custGeom>
                <a:avLst/>
                <a:gdLst>
                  <a:gd name="T0" fmla="*/ 57 w 91"/>
                  <a:gd name="T1" fmla="*/ 229 h 229"/>
                  <a:gd name="T2" fmla="*/ 0 w 91"/>
                  <a:gd name="T3" fmla="*/ 205 h 229"/>
                  <a:gd name="T4" fmla="*/ 91 w 91"/>
                  <a:gd name="T5" fmla="*/ 0 h 229"/>
                  <a:gd name="T6" fmla="*/ 57 w 91"/>
                  <a:gd name="T7" fmla="*/ 229 h 229"/>
                </a:gdLst>
                <a:ahLst/>
                <a:cxnLst>
                  <a:cxn ang="0">
                    <a:pos x="T0" y="T1"/>
                  </a:cxn>
                  <a:cxn ang="0">
                    <a:pos x="T2" y="T3"/>
                  </a:cxn>
                  <a:cxn ang="0">
                    <a:pos x="T4" y="T5"/>
                  </a:cxn>
                  <a:cxn ang="0">
                    <a:pos x="T6" y="T7"/>
                  </a:cxn>
                </a:cxnLst>
                <a:rect l="0" t="0" r="r" b="b"/>
                <a:pathLst>
                  <a:path w="91" h="229">
                    <a:moveTo>
                      <a:pt x="57" y="229"/>
                    </a:moveTo>
                    <a:lnTo>
                      <a:pt x="0" y="205"/>
                    </a:lnTo>
                    <a:lnTo>
                      <a:pt x="91" y="0"/>
                    </a:lnTo>
                    <a:lnTo>
                      <a:pt x="57" y="229"/>
                    </a:lnTo>
                    <a:close/>
                  </a:path>
                </a:pathLst>
              </a:custGeom>
              <a:solidFill>
                <a:srgbClr val="353535"/>
              </a:solidFill>
              <a:ln w="9525">
                <a:solidFill>
                  <a:srgbClr val="000000"/>
                </a:solidFill>
                <a:round/>
                <a:headEnd/>
                <a:tailEnd/>
              </a:ln>
              <a:extLst/>
            </p:spPr>
            <p:txBody>
              <a:bodyPr vert="horz" wrap="square" lIns="89630" tIns="44814" rIns="89630" bIns="44814" numCol="1" anchor="t" anchorCtr="0" compatLnSpc="1">
                <a:prstTxWarp prst="textNoShape">
                  <a:avLst/>
                </a:prstTxWarp>
              </a:bodyPr>
              <a:lstStyle/>
              <a:p>
                <a:pPr marL="0" marR="0" lvl="0" indent="0" defTabSz="896214"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ysClr val="windowText" lastClr="000000"/>
                  </a:solidFill>
                  <a:effectLst/>
                  <a:uLnTx/>
                  <a:uFillTx/>
                </a:endParaRPr>
              </a:p>
            </p:txBody>
          </p:sp>
        </p:grpSp>
      </p:grpSp>
      <p:grpSp>
        <p:nvGrpSpPr>
          <p:cNvPr id="71" name="Group 70">
            <a:extLst>
              <a:ext uri="{FF2B5EF4-FFF2-40B4-BE49-F238E27FC236}">
                <a16:creationId xmlns:a16="http://schemas.microsoft.com/office/drawing/2014/main" id="{F0317009-559E-4983-BF9C-4C6D3F6C9204}"/>
              </a:ext>
            </a:extLst>
          </p:cNvPr>
          <p:cNvGrpSpPr/>
          <p:nvPr/>
        </p:nvGrpSpPr>
        <p:grpSpPr>
          <a:xfrm>
            <a:off x="6134823" y="4854834"/>
            <a:ext cx="959175" cy="959175"/>
            <a:chOff x="6772941" y="5384752"/>
            <a:chExt cx="978408" cy="978408"/>
          </a:xfrm>
        </p:grpSpPr>
        <p:sp>
          <p:nvSpPr>
            <p:cNvPr id="72" name="Oval 71">
              <a:extLst>
                <a:ext uri="{FF2B5EF4-FFF2-40B4-BE49-F238E27FC236}">
                  <a16:creationId xmlns:a16="http://schemas.microsoft.com/office/drawing/2014/main" id="{D41594AF-5E49-46BC-B9E1-BFEE9FEA31AA}"/>
                </a:ext>
              </a:extLst>
            </p:cNvPr>
            <p:cNvSpPr/>
            <p:nvPr/>
          </p:nvSpPr>
          <p:spPr bwMode="auto">
            <a:xfrm>
              <a:off x="6772941" y="5384752"/>
              <a:ext cx="978408" cy="978408"/>
            </a:xfrm>
            <a:prstGeom prst="ellipse">
              <a:avLst/>
            </a:prstGeom>
            <a:solidFill>
              <a:srgbClr val="F8F8F8"/>
            </a:solidFill>
            <a:ln w="38100" cap="flat" cmpd="sng" algn="ctr">
              <a:solidFill>
                <a:schemeClr val="tx2"/>
              </a:solidFill>
              <a:prstDash val="solid"/>
              <a:headEnd type="none" w="med" len="med"/>
              <a:tailEnd type="none" w="med" len="med"/>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102" eaLnBrk="1" fontAlgn="base" latinLnBrk="0" hangingPunct="1">
                <a:lnSpc>
                  <a:spcPct val="100000"/>
                </a:lnSpc>
                <a:spcBef>
                  <a:spcPct val="0"/>
                </a:spcBef>
                <a:spcAft>
                  <a:spcPct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73" name="Group 72">
              <a:extLst>
                <a:ext uri="{FF2B5EF4-FFF2-40B4-BE49-F238E27FC236}">
                  <a16:creationId xmlns:a16="http://schemas.microsoft.com/office/drawing/2014/main" id="{FFA3A316-3B43-40FD-8FE4-AC379254D666}"/>
                </a:ext>
              </a:extLst>
            </p:cNvPr>
            <p:cNvGrpSpPr/>
            <p:nvPr/>
          </p:nvGrpSpPr>
          <p:grpSpPr>
            <a:xfrm>
              <a:off x="6987157" y="5607126"/>
              <a:ext cx="558452" cy="558452"/>
              <a:chOff x="-2003354" y="264340"/>
              <a:chExt cx="1579357" cy="1579357"/>
            </a:xfrm>
          </p:grpSpPr>
          <p:grpSp>
            <p:nvGrpSpPr>
              <p:cNvPr id="74" name="Group 4">
                <a:extLst>
                  <a:ext uri="{FF2B5EF4-FFF2-40B4-BE49-F238E27FC236}">
                    <a16:creationId xmlns:a16="http://schemas.microsoft.com/office/drawing/2014/main" id="{95241408-7728-4EA4-AF28-EE23D895EA04}"/>
                  </a:ext>
                </a:extLst>
              </p:cNvPr>
              <p:cNvGrpSpPr>
                <a:grpSpLocks noChangeAspect="1"/>
              </p:cNvGrpSpPr>
              <p:nvPr/>
            </p:nvGrpSpPr>
            <p:grpSpPr bwMode="auto">
              <a:xfrm>
                <a:off x="-1771124" y="636698"/>
                <a:ext cx="1114896" cy="834640"/>
                <a:chOff x="3372" y="1795"/>
                <a:chExt cx="1090" cy="816"/>
              </a:xfrm>
              <a:solidFill>
                <a:srgbClr val="353535"/>
              </a:solidFill>
            </p:grpSpPr>
            <p:sp>
              <p:nvSpPr>
                <p:cNvPr id="76" name="Freeform 5">
                  <a:extLst>
                    <a:ext uri="{FF2B5EF4-FFF2-40B4-BE49-F238E27FC236}">
                      <a16:creationId xmlns:a16="http://schemas.microsoft.com/office/drawing/2014/main" id="{FE2E7AC6-8252-4B98-9530-2C2C0A83BD59}"/>
                    </a:ext>
                  </a:extLst>
                </p:cNvPr>
                <p:cNvSpPr>
                  <a:spLocks/>
                </p:cNvSpPr>
                <p:nvPr/>
              </p:nvSpPr>
              <p:spPr bwMode="auto">
                <a:xfrm>
                  <a:off x="3372" y="1795"/>
                  <a:ext cx="1090" cy="706"/>
                </a:xfrm>
                <a:custGeom>
                  <a:avLst/>
                  <a:gdLst>
                    <a:gd name="T0" fmla="*/ 705 w 800"/>
                    <a:gd name="T1" fmla="*/ 518 h 518"/>
                    <a:gd name="T2" fmla="*/ 689 w 800"/>
                    <a:gd name="T3" fmla="*/ 518 h 518"/>
                    <a:gd name="T4" fmla="*/ 689 w 800"/>
                    <a:gd name="T5" fmla="*/ 486 h 518"/>
                    <a:gd name="T6" fmla="*/ 705 w 800"/>
                    <a:gd name="T7" fmla="*/ 486 h 518"/>
                    <a:gd name="T8" fmla="*/ 767 w 800"/>
                    <a:gd name="T9" fmla="*/ 424 h 518"/>
                    <a:gd name="T10" fmla="*/ 767 w 800"/>
                    <a:gd name="T11" fmla="*/ 94 h 518"/>
                    <a:gd name="T12" fmla="*/ 705 w 800"/>
                    <a:gd name="T13" fmla="*/ 32 h 518"/>
                    <a:gd name="T14" fmla="*/ 94 w 800"/>
                    <a:gd name="T15" fmla="*/ 32 h 518"/>
                    <a:gd name="T16" fmla="*/ 32 w 800"/>
                    <a:gd name="T17" fmla="*/ 94 h 518"/>
                    <a:gd name="T18" fmla="*/ 32 w 800"/>
                    <a:gd name="T19" fmla="*/ 424 h 518"/>
                    <a:gd name="T20" fmla="*/ 94 w 800"/>
                    <a:gd name="T21" fmla="*/ 486 h 518"/>
                    <a:gd name="T22" fmla="*/ 110 w 800"/>
                    <a:gd name="T23" fmla="*/ 486 h 518"/>
                    <a:gd name="T24" fmla="*/ 110 w 800"/>
                    <a:gd name="T25" fmla="*/ 518 h 518"/>
                    <a:gd name="T26" fmla="*/ 94 w 800"/>
                    <a:gd name="T27" fmla="*/ 518 h 518"/>
                    <a:gd name="T28" fmla="*/ 0 w 800"/>
                    <a:gd name="T29" fmla="*/ 424 h 518"/>
                    <a:gd name="T30" fmla="*/ 0 w 800"/>
                    <a:gd name="T31" fmla="*/ 94 h 518"/>
                    <a:gd name="T32" fmla="*/ 94 w 800"/>
                    <a:gd name="T33" fmla="*/ 0 h 518"/>
                    <a:gd name="T34" fmla="*/ 705 w 800"/>
                    <a:gd name="T35" fmla="*/ 0 h 518"/>
                    <a:gd name="T36" fmla="*/ 800 w 800"/>
                    <a:gd name="T37" fmla="*/ 94 h 518"/>
                    <a:gd name="T38" fmla="*/ 800 w 800"/>
                    <a:gd name="T39" fmla="*/ 424 h 518"/>
                    <a:gd name="T40" fmla="*/ 705 w 800"/>
                    <a:gd name="T41" fmla="*/ 5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0" h="518">
                      <a:moveTo>
                        <a:pt x="705" y="518"/>
                      </a:moveTo>
                      <a:cubicBezTo>
                        <a:pt x="689" y="518"/>
                        <a:pt x="689" y="518"/>
                        <a:pt x="689" y="518"/>
                      </a:cubicBezTo>
                      <a:cubicBezTo>
                        <a:pt x="689" y="486"/>
                        <a:pt x="689" y="486"/>
                        <a:pt x="689" y="486"/>
                      </a:cubicBezTo>
                      <a:cubicBezTo>
                        <a:pt x="705" y="486"/>
                        <a:pt x="705" y="486"/>
                        <a:pt x="705" y="486"/>
                      </a:cubicBezTo>
                      <a:cubicBezTo>
                        <a:pt x="739" y="486"/>
                        <a:pt x="767" y="458"/>
                        <a:pt x="767" y="424"/>
                      </a:cubicBezTo>
                      <a:cubicBezTo>
                        <a:pt x="767" y="94"/>
                        <a:pt x="767" y="94"/>
                        <a:pt x="767" y="94"/>
                      </a:cubicBezTo>
                      <a:cubicBezTo>
                        <a:pt x="767" y="60"/>
                        <a:pt x="739" y="32"/>
                        <a:pt x="705" y="32"/>
                      </a:cubicBezTo>
                      <a:cubicBezTo>
                        <a:pt x="94" y="32"/>
                        <a:pt x="94" y="32"/>
                        <a:pt x="94" y="32"/>
                      </a:cubicBezTo>
                      <a:cubicBezTo>
                        <a:pt x="60" y="32"/>
                        <a:pt x="32" y="60"/>
                        <a:pt x="32" y="94"/>
                      </a:cubicBezTo>
                      <a:cubicBezTo>
                        <a:pt x="32" y="424"/>
                        <a:pt x="32" y="424"/>
                        <a:pt x="32" y="424"/>
                      </a:cubicBezTo>
                      <a:cubicBezTo>
                        <a:pt x="32" y="458"/>
                        <a:pt x="60" y="486"/>
                        <a:pt x="94" y="486"/>
                      </a:cubicBezTo>
                      <a:cubicBezTo>
                        <a:pt x="110" y="486"/>
                        <a:pt x="110" y="486"/>
                        <a:pt x="110" y="486"/>
                      </a:cubicBezTo>
                      <a:cubicBezTo>
                        <a:pt x="110" y="518"/>
                        <a:pt x="110" y="518"/>
                        <a:pt x="110" y="518"/>
                      </a:cubicBezTo>
                      <a:cubicBezTo>
                        <a:pt x="94" y="518"/>
                        <a:pt x="94" y="518"/>
                        <a:pt x="94" y="518"/>
                      </a:cubicBezTo>
                      <a:cubicBezTo>
                        <a:pt x="42" y="518"/>
                        <a:pt x="0" y="476"/>
                        <a:pt x="0" y="424"/>
                      </a:cubicBezTo>
                      <a:cubicBezTo>
                        <a:pt x="0" y="94"/>
                        <a:pt x="0" y="94"/>
                        <a:pt x="0" y="94"/>
                      </a:cubicBezTo>
                      <a:cubicBezTo>
                        <a:pt x="0" y="42"/>
                        <a:pt x="42" y="0"/>
                        <a:pt x="94" y="0"/>
                      </a:cubicBezTo>
                      <a:cubicBezTo>
                        <a:pt x="705" y="0"/>
                        <a:pt x="705" y="0"/>
                        <a:pt x="705" y="0"/>
                      </a:cubicBezTo>
                      <a:cubicBezTo>
                        <a:pt x="757" y="0"/>
                        <a:pt x="800" y="42"/>
                        <a:pt x="800" y="94"/>
                      </a:cubicBezTo>
                      <a:cubicBezTo>
                        <a:pt x="800" y="424"/>
                        <a:pt x="800" y="424"/>
                        <a:pt x="800" y="424"/>
                      </a:cubicBezTo>
                      <a:cubicBezTo>
                        <a:pt x="800" y="476"/>
                        <a:pt x="757" y="518"/>
                        <a:pt x="705" y="518"/>
                      </a:cubicBezTo>
                    </a:path>
                  </a:pathLst>
                </a:custGeom>
                <a:solidFill>
                  <a:srgbClr val="353535"/>
                </a:solidFill>
                <a:ln w="3175">
                  <a:solidFill>
                    <a:schemeClr val="tx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372" b="0" i="0" u="none" strike="noStrike" kern="0" cap="none" spc="0" normalizeH="0" baseline="0" noProof="0" dirty="0">
                    <a:ln>
                      <a:noFill/>
                    </a:ln>
                    <a:solidFill>
                      <a:srgbClr val="353535"/>
                    </a:solidFill>
                    <a:effectLst/>
                    <a:uLnTx/>
                    <a:uFillTx/>
                    <a:latin typeface="Segoe UI Semilight"/>
                  </a:endParaRPr>
                </a:p>
              </p:txBody>
            </p:sp>
            <p:sp>
              <p:nvSpPr>
                <p:cNvPr id="77" name="Freeform 6">
                  <a:extLst>
                    <a:ext uri="{FF2B5EF4-FFF2-40B4-BE49-F238E27FC236}">
                      <a16:creationId xmlns:a16="http://schemas.microsoft.com/office/drawing/2014/main" id="{F3085FBB-C0BB-440F-9098-0925C08225E0}"/>
                    </a:ext>
                  </a:extLst>
                </p:cNvPr>
                <p:cNvSpPr>
                  <a:spLocks/>
                </p:cNvSpPr>
                <p:nvPr/>
              </p:nvSpPr>
              <p:spPr bwMode="auto">
                <a:xfrm>
                  <a:off x="3575" y="2354"/>
                  <a:ext cx="120" cy="257"/>
                </a:xfrm>
                <a:custGeom>
                  <a:avLst/>
                  <a:gdLst>
                    <a:gd name="T0" fmla="*/ 44 w 88"/>
                    <a:gd name="T1" fmla="*/ 189 h 189"/>
                    <a:gd name="T2" fmla="*/ 0 w 88"/>
                    <a:gd name="T3" fmla="*/ 145 h 189"/>
                    <a:gd name="T4" fmla="*/ 0 w 88"/>
                    <a:gd name="T5" fmla="*/ 44 h 189"/>
                    <a:gd name="T6" fmla="*/ 44 w 88"/>
                    <a:gd name="T7" fmla="*/ 0 h 189"/>
                    <a:gd name="T8" fmla="*/ 44 w 88"/>
                    <a:gd name="T9" fmla="*/ 0 h 189"/>
                    <a:gd name="T10" fmla="*/ 88 w 88"/>
                    <a:gd name="T11" fmla="*/ 44 h 189"/>
                    <a:gd name="T12" fmla="*/ 88 w 88"/>
                    <a:gd name="T13" fmla="*/ 145 h 189"/>
                    <a:gd name="T14" fmla="*/ 44 w 88"/>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89">
                      <a:moveTo>
                        <a:pt x="44" y="189"/>
                      </a:moveTo>
                      <a:cubicBezTo>
                        <a:pt x="20" y="189"/>
                        <a:pt x="0" y="169"/>
                        <a:pt x="0" y="145"/>
                      </a:cubicBezTo>
                      <a:cubicBezTo>
                        <a:pt x="0" y="44"/>
                        <a:pt x="0" y="44"/>
                        <a:pt x="0" y="44"/>
                      </a:cubicBezTo>
                      <a:cubicBezTo>
                        <a:pt x="0" y="20"/>
                        <a:pt x="20" y="0"/>
                        <a:pt x="44" y="0"/>
                      </a:cubicBezTo>
                      <a:cubicBezTo>
                        <a:pt x="44" y="0"/>
                        <a:pt x="44" y="0"/>
                        <a:pt x="44" y="0"/>
                      </a:cubicBezTo>
                      <a:cubicBezTo>
                        <a:pt x="68" y="0"/>
                        <a:pt x="88" y="20"/>
                        <a:pt x="88" y="44"/>
                      </a:cubicBezTo>
                      <a:cubicBezTo>
                        <a:pt x="88" y="145"/>
                        <a:pt x="88" y="145"/>
                        <a:pt x="88" y="145"/>
                      </a:cubicBezTo>
                      <a:cubicBezTo>
                        <a:pt x="88" y="169"/>
                        <a:pt x="68" y="189"/>
                        <a:pt x="44" y="189"/>
                      </a:cubicBezTo>
                      <a:close/>
                    </a:path>
                  </a:pathLst>
                </a:custGeom>
                <a:noFill/>
                <a:ln w="19050">
                  <a:solidFill>
                    <a:schemeClr val="tx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372" b="0" i="0" u="none" strike="noStrike" kern="0" cap="none" spc="0" normalizeH="0" baseline="0" noProof="0" dirty="0">
                    <a:ln>
                      <a:noFill/>
                    </a:ln>
                    <a:solidFill>
                      <a:srgbClr val="353535"/>
                    </a:solidFill>
                    <a:effectLst/>
                    <a:uLnTx/>
                    <a:uFillTx/>
                    <a:latin typeface="Segoe UI Semilight"/>
                  </a:endParaRPr>
                </a:p>
              </p:txBody>
            </p:sp>
            <p:sp>
              <p:nvSpPr>
                <p:cNvPr id="78" name="Freeform 7">
                  <a:extLst>
                    <a:ext uri="{FF2B5EF4-FFF2-40B4-BE49-F238E27FC236}">
                      <a16:creationId xmlns:a16="http://schemas.microsoft.com/office/drawing/2014/main" id="{504293F1-1946-483F-84FB-13474D4327D5}"/>
                    </a:ext>
                  </a:extLst>
                </p:cNvPr>
                <p:cNvSpPr>
                  <a:spLocks/>
                </p:cNvSpPr>
                <p:nvPr/>
              </p:nvSpPr>
              <p:spPr bwMode="auto">
                <a:xfrm>
                  <a:off x="3763" y="2138"/>
                  <a:ext cx="120" cy="473"/>
                </a:xfrm>
                <a:custGeom>
                  <a:avLst/>
                  <a:gdLst>
                    <a:gd name="T0" fmla="*/ 44 w 88"/>
                    <a:gd name="T1" fmla="*/ 347 h 347"/>
                    <a:gd name="T2" fmla="*/ 0 w 88"/>
                    <a:gd name="T3" fmla="*/ 303 h 347"/>
                    <a:gd name="T4" fmla="*/ 0 w 88"/>
                    <a:gd name="T5" fmla="*/ 44 h 347"/>
                    <a:gd name="T6" fmla="*/ 44 w 88"/>
                    <a:gd name="T7" fmla="*/ 0 h 347"/>
                    <a:gd name="T8" fmla="*/ 88 w 88"/>
                    <a:gd name="T9" fmla="*/ 44 h 347"/>
                    <a:gd name="T10" fmla="*/ 88 w 88"/>
                    <a:gd name="T11" fmla="*/ 303 h 347"/>
                    <a:gd name="T12" fmla="*/ 44 w 88"/>
                    <a:gd name="T13" fmla="*/ 347 h 347"/>
                  </a:gdLst>
                  <a:ahLst/>
                  <a:cxnLst>
                    <a:cxn ang="0">
                      <a:pos x="T0" y="T1"/>
                    </a:cxn>
                    <a:cxn ang="0">
                      <a:pos x="T2" y="T3"/>
                    </a:cxn>
                    <a:cxn ang="0">
                      <a:pos x="T4" y="T5"/>
                    </a:cxn>
                    <a:cxn ang="0">
                      <a:pos x="T6" y="T7"/>
                    </a:cxn>
                    <a:cxn ang="0">
                      <a:pos x="T8" y="T9"/>
                    </a:cxn>
                    <a:cxn ang="0">
                      <a:pos x="T10" y="T11"/>
                    </a:cxn>
                    <a:cxn ang="0">
                      <a:pos x="T12" y="T13"/>
                    </a:cxn>
                  </a:cxnLst>
                  <a:rect l="0" t="0" r="r" b="b"/>
                  <a:pathLst>
                    <a:path w="88" h="347">
                      <a:moveTo>
                        <a:pt x="44" y="347"/>
                      </a:moveTo>
                      <a:cubicBezTo>
                        <a:pt x="20" y="347"/>
                        <a:pt x="0" y="327"/>
                        <a:pt x="0" y="303"/>
                      </a:cubicBezTo>
                      <a:cubicBezTo>
                        <a:pt x="0" y="44"/>
                        <a:pt x="0" y="44"/>
                        <a:pt x="0" y="44"/>
                      </a:cubicBezTo>
                      <a:cubicBezTo>
                        <a:pt x="0" y="20"/>
                        <a:pt x="20" y="0"/>
                        <a:pt x="44" y="0"/>
                      </a:cubicBezTo>
                      <a:cubicBezTo>
                        <a:pt x="68" y="0"/>
                        <a:pt x="88" y="20"/>
                        <a:pt x="88" y="44"/>
                      </a:cubicBezTo>
                      <a:cubicBezTo>
                        <a:pt x="88" y="303"/>
                        <a:pt x="88" y="303"/>
                        <a:pt x="88" y="303"/>
                      </a:cubicBezTo>
                      <a:cubicBezTo>
                        <a:pt x="88" y="327"/>
                        <a:pt x="68" y="347"/>
                        <a:pt x="44" y="347"/>
                      </a:cubicBezTo>
                    </a:path>
                  </a:pathLst>
                </a:custGeom>
                <a:noFill/>
                <a:ln w="19050">
                  <a:solidFill>
                    <a:schemeClr val="tx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372" b="0" i="0" u="none" strike="noStrike" kern="0" cap="none" spc="0" normalizeH="0" baseline="0" noProof="0" dirty="0">
                    <a:ln>
                      <a:noFill/>
                    </a:ln>
                    <a:solidFill>
                      <a:srgbClr val="353535"/>
                    </a:solidFill>
                    <a:effectLst/>
                    <a:uLnTx/>
                    <a:uFillTx/>
                    <a:latin typeface="Segoe UI Semilight"/>
                  </a:endParaRPr>
                </a:p>
              </p:txBody>
            </p:sp>
            <p:sp>
              <p:nvSpPr>
                <p:cNvPr id="79" name="Freeform 8">
                  <a:extLst>
                    <a:ext uri="{FF2B5EF4-FFF2-40B4-BE49-F238E27FC236}">
                      <a16:creationId xmlns:a16="http://schemas.microsoft.com/office/drawing/2014/main" id="{737A0554-D119-41D5-9C0E-6D3E983DEDDA}"/>
                    </a:ext>
                  </a:extLst>
                </p:cNvPr>
                <p:cNvSpPr>
                  <a:spLocks/>
                </p:cNvSpPr>
                <p:nvPr/>
              </p:nvSpPr>
              <p:spPr bwMode="auto">
                <a:xfrm>
                  <a:off x="4138" y="1990"/>
                  <a:ext cx="120" cy="620"/>
                </a:xfrm>
                <a:custGeom>
                  <a:avLst/>
                  <a:gdLst>
                    <a:gd name="T0" fmla="*/ 44 w 88"/>
                    <a:gd name="T1" fmla="*/ 455 h 455"/>
                    <a:gd name="T2" fmla="*/ 0 w 88"/>
                    <a:gd name="T3" fmla="*/ 411 h 455"/>
                    <a:gd name="T4" fmla="*/ 0 w 88"/>
                    <a:gd name="T5" fmla="*/ 44 h 455"/>
                    <a:gd name="T6" fmla="*/ 44 w 88"/>
                    <a:gd name="T7" fmla="*/ 0 h 455"/>
                    <a:gd name="T8" fmla="*/ 88 w 88"/>
                    <a:gd name="T9" fmla="*/ 44 h 455"/>
                    <a:gd name="T10" fmla="*/ 88 w 88"/>
                    <a:gd name="T11" fmla="*/ 411 h 455"/>
                    <a:gd name="T12" fmla="*/ 44 w 88"/>
                    <a:gd name="T13" fmla="*/ 455 h 455"/>
                  </a:gdLst>
                  <a:ahLst/>
                  <a:cxnLst>
                    <a:cxn ang="0">
                      <a:pos x="T0" y="T1"/>
                    </a:cxn>
                    <a:cxn ang="0">
                      <a:pos x="T2" y="T3"/>
                    </a:cxn>
                    <a:cxn ang="0">
                      <a:pos x="T4" y="T5"/>
                    </a:cxn>
                    <a:cxn ang="0">
                      <a:pos x="T6" y="T7"/>
                    </a:cxn>
                    <a:cxn ang="0">
                      <a:pos x="T8" y="T9"/>
                    </a:cxn>
                    <a:cxn ang="0">
                      <a:pos x="T10" y="T11"/>
                    </a:cxn>
                    <a:cxn ang="0">
                      <a:pos x="T12" y="T13"/>
                    </a:cxn>
                  </a:cxnLst>
                  <a:rect l="0" t="0" r="r" b="b"/>
                  <a:pathLst>
                    <a:path w="88" h="455">
                      <a:moveTo>
                        <a:pt x="44" y="455"/>
                      </a:moveTo>
                      <a:cubicBezTo>
                        <a:pt x="20" y="455"/>
                        <a:pt x="0" y="435"/>
                        <a:pt x="0" y="411"/>
                      </a:cubicBezTo>
                      <a:cubicBezTo>
                        <a:pt x="0" y="44"/>
                        <a:pt x="0" y="44"/>
                        <a:pt x="0" y="44"/>
                      </a:cubicBezTo>
                      <a:cubicBezTo>
                        <a:pt x="0" y="20"/>
                        <a:pt x="20" y="0"/>
                        <a:pt x="44" y="0"/>
                      </a:cubicBezTo>
                      <a:cubicBezTo>
                        <a:pt x="68" y="0"/>
                        <a:pt x="88" y="20"/>
                        <a:pt x="88" y="44"/>
                      </a:cubicBezTo>
                      <a:cubicBezTo>
                        <a:pt x="88" y="411"/>
                        <a:pt x="88" y="411"/>
                        <a:pt x="88" y="411"/>
                      </a:cubicBezTo>
                      <a:cubicBezTo>
                        <a:pt x="88" y="435"/>
                        <a:pt x="68" y="455"/>
                        <a:pt x="44" y="455"/>
                      </a:cubicBezTo>
                    </a:path>
                  </a:pathLst>
                </a:custGeom>
                <a:noFill/>
                <a:ln w="19050">
                  <a:solidFill>
                    <a:schemeClr val="tx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372" b="0" i="0" u="none" strike="noStrike" kern="0" cap="none" spc="0" normalizeH="0" baseline="0" noProof="0" dirty="0">
                    <a:ln>
                      <a:noFill/>
                    </a:ln>
                    <a:solidFill>
                      <a:srgbClr val="353535"/>
                    </a:solidFill>
                    <a:effectLst/>
                    <a:uLnTx/>
                    <a:uFillTx/>
                    <a:latin typeface="Segoe UI Semilight"/>
                  </a:endParaRPr>
                </a:p>
              </p:txBody>
            </p:sp>
            <p:sp>
              <p:nvSpPr>
                <p:cNvPr id="80" name="Freeform 9">
                  <a:extLst>
                    <a:ext uri="{FF2B5EF4-FFF2-40B4-BE49-F238E27FC236}">
                      <a16:creationId xmlns:a16="http://schemas.microsoft.com/office/drawing/2014/main" id="{ABBEBEAD-8170-4AE3-ACD6-4FDD9784E2BD}"/>
                    </a:ext>
                  </a:extLst>
                </p:cNvPr>
                <p:cNvSpPr>
                  <a:spLocks/>
                </p:cNvSpPr>
                <p:nvPr/>
              </p:nvSpPr>
              <p:spPr bwMode="auto">
                <a:xfrm>
                  <a:off x="3951" y="2230"/>
                  <a:ext cx="119" cy="381"/>
                </a:xfrm>
                <a:custGeom>
                  <a:avLst/>
                  <a:gdLst>
                    <a:gd name="T0" fmla="*/ 43 w 87"/>
                    <a:gd name="T1" fmla="*/ 280 h 280"/>
                    <a:gd name="T2" fmla="*/ 0 w 87"/>
                    <a:gd name="T3" fmla="*/ 236 h 280"/>
                    <a:gd name="T4" fmla="*/ 0 w 87"/>
                    <a:gd name="T5" fmla="*/ 44 h 280"/>
                    <a:gd name="T6" fmla="*/ 43 w 87"/>
                    <a:gd name="T7" fmla="*/ 0 h 280"/>
                    <a:gd name="T8" fmla="*/ 87 w 87"/>
                    <a:gd name="T9" fmla="*/ 44 h 280"/>
                    <a:gd name="T10" fmla="*/ 87 w 87"/>
                    <a:gd name="T11" fmla="*/ 236 h 280"/>
                    <a:gd name="T12" fmla="*/ 43 w 87"/>
                    <a:gd name="T13" fmla="*/ 280 h 280"/>
                  </a:gdLst>
                  <a:ahLst/>
                  <a:cxnLst>
                    <a:cxn ang="0">
                      <a:pos x="T0" y="T1"/>
                    </a:cxn>
                    <a:cxn ang="0">
                      <a:pos x="T2" y="T3"/>
                    </a:cxn>
                    <a:cxn ang="0">
                      <a:pos x="T4" y="T5"/>
                    </a:cxn>
                    <a:cxn ang="0">
                      <a:pos x="T6" y="T7"/>
                    </a:cxn>
                    <a:cxn ang="0">
                      <a:pos x="T8" y="T9"/>
                    </a:cxn>
                    <a:cxn ang="0">
                      <a:pos x="T10" y="T11"/>
                    </a:cxn>
                    <a:cxn ang="0">
                      <a:pos x="T12" y="T13"/>
                    </a:cxn>
                  </a:cxnLst>
                  <a:rect l="0" t="0" r="r" b="b"/>
                  <a:pathLst>
                    <a:path w="87" h="280">
                      <a:moveTo>
                        <a:pt x="43" y="280"/>
                      </a:moveTo>
                      <a:cubicBezTo>
                        <a:pt x="19" y="280"/>
                        <a:pt x="0" y="260"/>
                        <a:pt x="0" y="236"/>
                      </a:cubicBezTo>
                      <a:cubicBezTo>
                        <a:pt x="0" y="44"/>
                        <a:pt x="0" y="44"/>
                        <a:pt x="0" y="44"/>
                      </a:cubicBezTo>
                      <a:cubicBezTo>
                        <a:pt x="0" y="19"/>
                        <a:pt x="19" y="0"/>
                        <a:pt x="43" y="0"/>
                      </a:cubicBezTo>
                      <a:cubicBezTo>
                        <a:pt x="68" y="0"/>
                        <a:pt x="87" y="19"/>
                        <a:pt x="87" y="44"/>
                      </a:cubicBezTo>
                      <a:cubicBezTo>
                        <a:pt x="87" y="236"/>
                        <a:pt x="87" y="236"/>
                        <a:pt x="87" y="236"/>
                      </a:cubicBezTo>
                      <a:cubicBezTo>
                        <a:pt x="87" y="260"/>
                        <a:pt x="68" y="280"/>
                        <a:pt x="43" y="280"/>
                      </a:cubicBezTo>
                    </a:path>
                  </a:pathLst>
                </a:custGeom>
                <a:noFill/>
                <a:ln w="19050">
                  <a:solidFill>
                    <a:schemeClr val="tx2"/>
                  </a:solidFill>
                  <a:round/>
                  <a:headEnd/>
                  <a:tailEnd/>
                </a:ln>
                <a:extLst/>
              </p:spPr>
              <p:txBody>
                <a:bodyPr vert="horz" wrap="square" lIns="89642" tIns="44821" rIns="89642" bIns="44821"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372" b="0" i="0" u="none" strike="noStrike" kern="0" cap="none" spc="0" normalizeH="0" baseline="0" noProof="0" dirty="0">
                    <a:ln>
                      <a:noFill/>
                    </a:ln>
                    <a:solidFill>
                      <a:srgbClr val="353535"/>
                    </a:solidFill>
                    <a:effectLst/>
                    <a:uLnTx/>
                    <a:uFillTx/>
                    <a:latin typeface="Segoe UI Semilight"/>
                  </a:endParaRPr>
                </a:p>
              </p:txBody>
            </p:sp>
          </p:grpSp>
          <p:sp>
            <p:nvSpPr>
              <p:cNvPr id="75" name="Rectangle 74">
                <a:extLst>
                  <a:ext uri="{FF2B5EF4-FFF2-40B4-BE49-F238E27FC236}">
                    <a16:creationId xmlns:a16="http://schemas.microsoft.com/office/drawing/2014/main" id="{C57CE842-35FB-43EA-AA58-7F6FE24E4D53}"/>
                  </a:ext>
                </a:extLst>
              </p:cNvPr>
              <p:cNvSpPr/>
              <p:nvPr/>
            </p:nvSpPr>
            <p:spPr bwMode="auto">
              <a:xfrm>
                <a:off x="-2003354" y="264340"/>
                <a:ext cx="1579357" cy="1579357"/>
              </a:xfrm>
              <a:prstGeom prst="rect">
                <a:avLst/>
              </a:prstGeom>
              <a:noFill/>
              <a:ln w="22225" cap="flat" cmpd="sng" algn="ctr">
                <a:solidFill>
                  <a:schemeClr val="tx2"/>
                </a:solidFill>
                <a:prstDash val="dash"/>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352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spTree>
    <p:extLst>
      <p:ext uri="{BB962C8B-B14F-4D97-AF65-F5344CB8AC3E}">
        <p14:creationId xmlns:p14="http://schemas.microsoft.com/office/powerpoint/2010/main" val="3828141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 presetClass="entr" presetSubtype="0" fill="hold" nodeType="withEffect">
                                  <p:stCondLst>
                                    <p:cond delay="0"/>
                                  </p:stCondLst>
                                  <p:childTnLst>
                                    <p:set>
                                      <p:cBhvr>
                                        <p:cTn id="15" dur="1" fill="hold">
                                          <p:stCondLst>
                                            <p:cond delay="499"/>
                                          </p:stCondLst>
                                        </p:cTn>
                                        <p:tgtEl>
                                          <p:spTgt spid="23"/>
                                        </p:tgtEl>
                                        <p:attrNameLst>
                                          <p:attrName>style.visibility</p:attrName>
                                        </p:attrNameLst>
                                      </p:cBhvr>
                                      <p:to>
                                        <p:strVal val="visible"/>
                                      </p:to>
                                    </p:set>
                                  </p:childTnLst>
                                </p:cTn>
                              </p:par>
                              <p:par>
                                <p:cTn id="16" presetID="6" presetClass="emph" presetSubtype="0" decel="100000" autoRev="1" fill="hold" nodeType="withEffect">
                                  <p:stCondLst>
                                    <p:cond delay="0"/>
                                  </p:stCondLst>
                                  <p:childTnLst>
                                    <p:animScale>
                                      <p:cBhvr>
                                        <p:cTn id="17" dur="500" fill="hold"/>
                                        <p:tgtEl>
                                          <p:spTgt spid="23"/>
                                        </p:tgtEl>
                                      </p:cBhvr>
                                      <p:by x="0" y="0"/>
                                    </p:animScale>
                                  </p:childTnLst>
                                </p:cTn>
                              </p:par>
                              <p:par>
                                <p:cTn id="18" presetID="1" presetClass="entr" presetSubtype="0" fill="hold" nodeType="withEffect">
                                  <p:stCondLst>
                                    <p:cond delay="0"/>
                                  </p:stCondLst>
                                  <p:childTnLst>
                                    <p:set>
                                      <p:cBhvr>
                                        <p:cTn id="19" dur="1" fill="hold">
                                          <p:stCondLst>
                                            <p:cond delay="499"/>
                                          </p:stCondLst>
                                        </p:cTn>
                                        <p:tgtEl>
                                          <p:spTgt spid="54"/>
                                        </p:tgtEl>
                                        <p:attrNameLst>
                                          <p:attrName>style.visibility</p:attrName>
                                        </p:attrNameLst>
                                      </p:cBhvr>
                                      <p:to>
                                        <p:strVal val="visible"/>
                                      </p:to>
                                    </p:set>
                                  </p:childTnLst>
                                </p:cTn>
                              </p:par>
                              <p:par>
                                <p:cTn id="20" presetID="6" presetClass="emph" presetSubtype="0" decel="100000" autoRev="1" fill="hold" nodeType="withEffect">
                                  <p:stCondLst>
                                    <p:cond delay="0"/>
                                  </p:stCondLst>
                                  <p:childTnLst>
                                    <p:animScale>
                                      <p:cBhvr>
                                        <p:cTn id="21" dur="500" fill="hold"/>
                                        <p:tgtEl>
                                          <p:spTgt spid="54"/>
                                        </p:tgtEl>
                                      </p:cBhvr>
                                      <p:by x="0" y="0"/>
                                    </p:animScale>
                                  </p:childTnLst>
                                </p:cTn>
                              </p:par>
                              <p:par>
                                <p:cTn id="22" presetID="1" presetClass="entr" presetSubtype="0" fill="hold" nodeType="withEffect">
                                  <p:stCondLst>
                                    <p:cond delay="0"/>
                                  </p:stCondLst>
                                  <p:childTnLst>
                                    <p:set>
                                      <p:cBhvr>
                                        <p:cTn id="23" dur="1" fill="hold">
                                          <p:stCondLst>
                                            <p:cond delay="499"/>
                                          </p:stCondLst>
                                        </p:cTn>
                                        <p:tgtEl>
                                          <p:spTgt spid="66"/>
                                        </p:tgtEl>
                                        <p:attrNameLst>
                                          <p:attrName>style.visibility</p:attrName>
                                        </p:attrNameLst>
                                      </p:cBhvr>
                                      <p:to>
                                        <p:strVal val="visible"/>
                                      </p:to>
                                    </p:set>
                                  </p:childTnLst>
                                </p:cTn>
                              </p:par>
                              <p:par>
                                <p:cTn id="24" presetID="6" presetClass="emph" presetSubtype="0" decel="100000" autoRev="1" fill="hold" nodeType="withEffect">
                                  <p:stCondLst>
                                    <p:cond delay="0"/>
                                  </p:stCondLst>
                                  <p:childTnLst>
                                    <p:animScale>
                                      <p:cBhvr>
                                        <p:cTn id="25" dur="500" fill="hold"/>
                                        <p:tgtEl>
                                          <p:spTgt spid="66"/>
                                        </p:tgtEl>
                                      </p:cBhvr>
                                      <p:by x="0" y="0"/>
                                    </p:animScale>
                                  </p:childTnLst>
                                </p:cTn>
                              </p:par>
                              <p:par>
                                <p:cTn id="26" presetID="1" presetClass="entr" presetSubtype="0" fill="hold" nodeType="withEffect">
                                  <p:stCondLst>
                                    <p:cond delay="0"/>
                                  </p:stCondLst>
                                  <p:childTnLst>
                                    <p:set>
                                      <p:cBhvr>
                                        <p:cTn id="27" dur="1" fill="hold">
                                          <p:stCondLst>
                                            <p:cond delay="499"/>
                                          </p:stCondLst>
                                        </p:cTn>
                                        <p:tgtEl>
                                          <p:spTgt spid="71"/>
                                        </p:tgtEl>
                                        <p:attrNameLst>
                                          <p:attrName>style.visibility</p:attrName>
                                        </p:attrNameLst>
                                      </p:cBhvr>
                                      <p:to>
                                        <p:strVal val="visible"/>
                                      </p:to>
                                    </p:set>
                                  </p:childTnLst>
                                </p:cTn>
                              </p:par>
                              <p:par>
                                <p:cTn id="28" presetID="6" presetClass="emph" presetSubtype="0" decel="100000" autoRev="1" fill="hold" nodeType="withEffect">
                                  <p:stCondLst>
                                    <p:cond delay="0"/>
                                  </p:stCondLst>
                                  <p:childTnLst>
                                    <p:animScale>
                                      <p:cBhvr>
                                        <p:cTn id="29" dur="500" fill="hold"/>
                                        <p:tgtEl>
                                          <p:spTgt spid="71"/>
                                        </p:tgtEl>
                                      </p:cBhvr>
                                      <p:by x="0" y="0"/>
                                    </p:animScale>
                                  </p:childTnLst>
                                </p:cTn>
                              </p:par>
                              <p:par>
                                <p:cTn id="30" presetID="10" presetClass="entr" presetSubtype="0" fill="hold" grpId="0" nodeType="withEffect">
                                  <p:stCondLst>
                                    <p:cond delay="50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63" presetClass="path" presetSubtype="0" decel="100000" fill="hold" grpId="1" nodeType="withEffect">
                                  <p:stCondLst>
                                    <p:cond delay="500"/>
                                  </p:stCondLst>
                                  <p:childTnLst>
                                    <p:animMotion origin="layout" path="M -4.16667E-7 1.48148E-6 L 0.05495 1.48148E-6 " pathEditMode="relative" rAng="0" ptsTypes="AA">
                                      <p:cBhvr>
                                        <p:cTn id="34" dur="750" spd="-100000" fill="hold"/>
                                        <p:tgtEl>
                                          <p:spTgt spid="20"/>
                                        </p:tgtEl>
                                        <p:attrNameLst>
                                          <p:attrName>ppt_x</p:attrName>
                                          <p:attrName>ppt_y</p:attrName>
                                        </p:attrNameLst>
                                      </p:cBhvr>
                                      <p:rCtr x="2747" y="0"/>
                                    </p:animMotion>
                                  </p:childTnLst>
                                </p:cTn>
                              </p:par>
                              <p:par>
                                <p:cTn id="35" presetID="10" presetClass="entr" presetSubtype="0" fill="hold" grpId="0" nodeType="withEffect">
                                  <p:stCondLst>
                                    <p:cond delay="5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63" presetClass="path" presetSubtype="0" decel="100000" fill="hold" grpId="1" nodeType="withEffect">
                                  <p:stCondLst>
                                    <p:cond delay="500"/>
                                  </p:stCondLst>
                                  <p:childTnLst>
                                    <p:animMotion origin="layout" path="M -2.70833E-6 3.33333E-6 L 0.05495 3.33333E-6 " pathEditMode="relative" rAng="0" ptsTypes="AA">
                                      <p:cBhvr>
                                        <p:cTn id="39" dur="750" spd="-100000" fill="hold"/>
                                        <p:tgtEl>
                                          <p:spTgt spid="6"/>
                                        </p:tgtEl>
                                        <p:attrNameLst>
                                          <p:attrName>ppt_x</p:attrName>
                                          <p:attrName>ppt_y</p:attrName>
                                        </p:attrNameLst>
                                      </p:cBhvr>
                                      <p:rCtr x="2747" y="0"/>
                                    </p:animMotion>
                                  </p:childTnLst>
                                </p:cTn>
                              </p:par>
                              <p:par>
                                <p:cTn id="40" presetID="10" presetClass="entr" presetSubtype="0" fill="hold" grpId="0" nodeType="withEffect">
                                  <p:stCondLst>
                                    <p:cond delay="50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par>
                                <p:cTn id="43" presetID="63" presetClass="path" presetSubtype="0" decel="100000" fill="hold" grpId="1" nodeType="withEffect">
                                  <p:stCondLst>
                                    <p:cond delay="500"/>
                                  </p:stCondLst>
                                  <p:childTnLst>
                                    <p:animMotion origin="layout" path="M -1.875E-6 3.33333E-6 L 0.05508 3.33333E-6 " pathEditMode="relative" rAng="0" ptsTypes="AA">
                                      <p:cBhvr>
                                        <p:cTn id="44" dur="750" spd="-100000" fill="hold"/>
                                        <p:tgtEl>
                                          <p:spTgt spid="21"/>
                                        </p:tgtEl>
                                        <p:attrNameLst>
                                          <p:attrName>ppt_x</p:attrName>
                                          <p:attrName>ppt_y</p:attrName>
                                        </p:attrNameLst>
                                      </p:cBhvr>
                                      <p:rCtr x="2747" y="0"/>
                                    </p:animMotion>
                                  </p:childTnLst>
                                </p:cTn>
                              </p:par>
                              <p:par>
                                <p:cTn id="45" presetID="10" presetClass="entr" presetSubtype="0" fill="hold" grpId="0" nodeType="withEffect">
                                  <p:stCondLst>
                                    <p:cond delay="50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63" presetClass="path" presetSubtype="0" decel="100000" fill="hold" grpId="1" nodeType="withEffect">
                                  <p:stCondLst>
                                    <p:cond delay="500"/>
                                  </p:stCondLst>
                                  <p:childTnLst>
                                    <p:animMotion origin="layout" path="M -4.58333E-6 -2.22222E-6 L 0.05508 -2.22222E-6 " pathEditMode="relative" rAng="0" ptsTypes="AA">
                                      <p:cBhvr>
                                        <p:cTn id="49" dur="750" spd="-100000" fill="hold"/>
                                        <p:tgtEl>
                                          <p:spTgt spid="22"/>
                                        </p:tgtEl>
                                        <p:attrNameLst>
                                          <p:attrName>ppt_x</p:attrName>
                                          <p:attrName>ppt_y</p:attrName>
                                        </p:attrNameLst>
                                      </p:cBhvr>
                                      <p:rCtr x="2747" y="0"/>
                                    </p:animMotion>
                                  </p:childTnLst>
                                </p:cTn>
                              </p:par>
                              <p:par>
                                <p:cTn id="50" presetID="10" presetClass="entr" presetSubtype="0" fill="hold" grpId="0" nodeType="withEffect">
                                  <p:stCondLst>
                                    <p:cond delay="50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500"/>
                                        <p:tgtEl>
                                          <p:spTgt spid="5"/>
                                        </p:tgtEl>
                                      </p:cBhvr>
                                    </p:animEffect>
                                  </p:childTnLst>
                                </p:cTn>
                              </p:par>
                              <p:par>
                                <p:cTn id="53" presetID="35" presetClass="path" presetSubtype="0" decel="100000" fill="hold" grpId="1" nodeType="withEffect">
                                  <p:stCondLst>
                                    <p:cond delay="500"/>
                                  </p:stCondLst>
                                  <p:childTnLst>
                                    <p:animMotion origin="layout" path="M 2.08333E-7 -3.33333E-6 L -0.05508 -3.33333E-6 " pathEditMode="relative" rAng="0" ptsTypes="AA">
                                      <p:cBhvr>
                                        <p:cTn id="54" dur="750" spd="-100000" fill="hold"/>
                                        <p:tgtEl>
                                          <p:spTgt spid="5"/>
                                        </p:tgtEl>
                                        <p:attrNameLst>
                                          <p:attrName>ppt_x</p:attrName>
                                          <p:attrName>ppt_y</p:attrName>
                                        </p:attrNameLst>
                                      </p:cBhvr>
                                      <p:rCtr x="-276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8" grpId="0" animBg="1"/>
      <p:bldP spid="9" grpId="0"/>
      <p:bldP spid="20" grpId="0"/>
      <p:bldP spid="20" grpId="1"/>
      <p:bldP spid="21" grpId="0"/>
      <p:bldP spid="21" grpId="1"/>
      <p:bldP spid="22" grpId="0"/>
      <p:bldP spid="2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Rectangle 104">
            <a:extLst>
              <a:ext uri="{FF2B5EF4-FFF2-40B4-BE49-F238E27FC236}">
                <a16:creationId xmlns:a16="http://schemas.microsoft.com/office/drawing/2014/main" id="{5D404B6F-4E86-41DB-B3EF-1CAE15EB2E3C}"/>
              </a:ext>
            </a:extLst>
          </p:cNvPr>
          <p:cNvSpPr/>
          <p:nvPr/>
        </p:nvSpPr>
        <p:spPr bwMode="auto">
          <a:xfrm>
            <a:off x="3844636" y="951873"/>
            <a:ext cx="4572000" cy="4128699"/>
          </a:xfrm>
          <a:prstGeom prst="rect">
            <a:avLst/>
          </a:prstGeom>
          <a:solidFill>
            <a:srgbClr val="FFFFFF"/>
          </a:solidFill>
          <a:ln w="38100"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09" name="Group 108">
            <a:extLst>
              <a:ext uri="{FF2B5EF4-FFF2-40B4-BE49-F238E27FC236}">
                <a16:creationId xmlns:a16="http://schemas.microsoft.com/office/drawing/2014/main" id="{25773871-67E2-421D-98D3-1903557907DA}"/>
              </a:ext>
            </a:extLst>
          </p:cNvPr>
          <p:cNvGrpSpPr/>
          <p:nvPr/>
        </p:nvGrpSpPr>
        <p:grpSpPr>
          <a:xfrm>
            <a:off x="1059872" y="2122582"/>
            <a:ext cx="1692099" cy="1537854"/>
            <a:chOff x="810491" y="2895600"/>
            <a:chExt cx="1692099" cy="1537854"/>
          </a:xfrm>
          <a:solidFill>
            <a:schemeClr val="tx1"/>
          </a:solidFill>
        </p:grpSpPr>
        <p:grpSp>
          <p:nvGrpSpPr>
            <p:cNvPr id="110" name="Group 109">
              <a:extLst>
                <a:ext uri="{FF2B5EF4-FFF2-40B4-BE49-F238E27FC236}">
                  <a16:creationId xmlns:a16="http://schemas.microsoft.com/office/drawing/2014/main" id="{B1158A06-FE4D-443E-B338-764387CDF9D5}"/>
                </a:ext>
              </a:extLst>
            </p:cNvPr>
            <p:cNvGrpSpPr/>
            <p:nvPr/>
          </p:nvGrpSpPr>
          <p:grpSpPr>
            <a:xfrm>
              <a:off x="810491" y="2895600"/>
              <a:ext cx="552563" cy="1537854"/>
              <a:chOff x="5569527" y="3616036"/>
              <a:chExt cx="862446" cy="2400300"/>
            </a:xfrm>
            <a:grpFill/>
          </p:grpSpPr>
          <p:grpSp>
            <p:nvGrpSpPr>
              <p:cNvPr id="121" name="Group 120">
                <a:extLst>
                  <a:ext uri="{FF2B5EF4-FFF2-40B4-BE49-F238E27FC236}">
                    <a16:creationId xmlns:a16="http://schemas.microsoft.com/office/drawing/2014/main" id="{CE6AF983-3F51-489B-8D0A-E04B292B3EB4}"/>
                  </a:ext>
                </a:extLst>
              </p:cNvPr>
              <p:cNvGrpSpPr/>
              <p:nvPr/>
            </p:nvGrpSpPr>
            <p:grpSpPr>
              <a:xfrm>
                <a:off x="5621482" y="4291445"/>
                <a:ext cx="768927" cy="1724891"/>
                <a:chOff x="5621482" y="4291445"/>
                <a:chExt cx="768927" cy="1724891"/>
              </a:xfrm>
              <a:grpFill/>
            </p:grpSpPr>
            <p:sp>
              <p:nvSpPr>
                <p:cNvPr id="123" name="Trapezoid 122">
                  <a:extLst>
                    <a:ext uri="{FF2B5EF4-FFF2-40B4-BE49-F238E27FC236}">
                      <a16:creationId xmlns:a16="http://schemas.microsoft.com/office/drawing/2014/main" id="{B6209878-8304-447E-B604-F274CAFECC69}"/>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24" name="Rectangle: Rounded Corners 123">
                  <a:extLst>
                    <a:ext uri="{FF2B5EF4-FFF2-40B4-BE49-F238E27FC236}">
                      <a16:creationId xmlns:a16="http://schemas.microsoft.com/office/drawing/2014/main" id="{47F91963-BA1D-4C36-B802-48E453AF824B}"/>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22" name="Oval 121">
                <a:extLst>
                  <a:ext uri="{FF2B5EF4-FFF2-40B4-BE49-F238E27FC236}">
                    <a16:creationId xmlns:a16="http://schemas.microsoft.com/office/drawing/2014/main" id="{CC8B6BF4-8913-457A-AA68-F4CA452C4517}"/>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11" name="Group 110">
              <a:extLst>
                <a:ext uri="{FF2B5EF4-FFF2-40B4-BE49-F238E27FC236}">
                  <a16:creationId xmlns:a16="http://schemas.microsoft.com/office/drawing/2014/main" id="{2BBBD487-9E7F-4602-A465-FEF5A336158B}"/>
                </a:ext>
              </a:extLst>
            </p:cNvPr>
            <p:cNvGrpSpPr/>
            <p:nvPr/>
          </p:nvGrpSpPr>
          <p:grpSpPr>
            <a:xfrm>
              <a:off x="1378528" y="2895600"/>
              <a:ext cx="552563" cy="1537854"/>
              <a:chOff x="5569527" y="3616036"/>
              <a:chExt cx="862446" cy="2400300"/>
            </a:xfrm>
            <a:grpFill/>
          </p:grpSpPr>
          <p:grpSp>
            <p:nvGrpSpPr>
              <p:cNvPr id="117" name="Group 116">
                <a:extLst>
                  <a:ext uri="{FF2B5EF4-FFF2-40B4-BE49-F238E27FC236}">
                    <a16:creationId xmlns:a16="http://schemas.microsoft.com/office/drawing/2014/main" id="{3E6D7B96-5AC5-470D-B131-A86B9B4D9F41}"/>
                  </a:ext>
                </a:extLst>
              </p:cNvPr>
              <p:cNvGrpSpPr/>
              <p:nvPr/>
            </p:nvGrpSpPr>
            <p:grpSpPr>
              <a:xfrm>
                <a:off x="5621482" y="4291445"/>
                <a:ext cx="768927" cy="1724891"/>
                <a:chOff x="5621482" y="4291445"/>
                <a:chExt cx="768927" cy="1724891"/>
              </a:xfrm>
              <a:grpFill/>
            </p:grpSpPr>
            <p:sp>
              <p:nvSpPr>
                <p:cNvPr id="119" name="Trapezoid 118">
                  <a:extLst>
                    <a:ext uri="{FF2B5EF4-FFF2-40B4-BE49-F238E27FC236}">
                      <a16:creationId xmlns:a16="http://schemas.microsoft.com/office/drawing/2014/main" id="{F847447F-D1DD-4C13-AFDA-D5D13235BA9C}"/>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20" name="Rectangle: Rounded Corners 119">
                  <a:extLst>
                    <a:ext uri="{FF2B5EF4-FFF2-40B4-BE49-F238E27FC236}">
                      <a16:creationId xmlns:a16="http://schemas.microsoft.com/office/drawing/2014/main" id="{0906B4F5-ED12-4C8F-B995-61A9729ACE72}"/>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18" name="Oval 117">
                <a:extLst>
                  <a:ext uri="{FF2B5EF4-FFF2-40B4-BE49-F238E27FC236}">
                    <a16:creationId xmlns:a16="http://schemas.microsoft.com/office/drawing/2014/main" id="{987DDC12-0899-4BB8-B44C-C2A864B87C81}"/>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12" name="Group 111">
              <a:extLst>
                <a:ext uri="{FF2B5EF4-FFF2-40B4-BE49-F238E27FC236}">
                  <a16:creationId xmlns:a16="http://schemas.microsoft.com/office/drawing/2014/main" id="{6A63EA0B-0EE2-4B8B-B099-9AB4F1A49FBF}"/>
                </a:ext>
              </a:extLst>
            </p:cNvPr>
            <p:cNvGrpSpPr/>
            <p:nvPr/>
          </p:nvGrpSpPr>
          <p:grpSpPr>
            <a:xfrm>
              <a:off x="1950027" y="2895600"/>
              <a:ext cx="552563" cy="1537854"/>
              <a:chOff x="5569527" y="3616036"/>
              <a:chExt cx="862446" cy="2400300"/>
            </a:xfrm>
            <a:grpFill/>
          </p:grpSpPr>
          <p:grpSp>
            <p:nvGrpSpPr>
              <p:cNvPr id="113" name="Group 112">
                <a:extLst>
                  <a:ext uri="{FF2B5EF4-FFF2-40B4-BE49-F238E27FC236}">
                    <a16:creationId xmlns:a16="http://schemas.microsoft.com/office/drawing/2014/main" id="{23B6A56D-E979-47ED-8623-300605D51B5B}"/>
                  </a:ext>
                </a:extLst>
              </p:cNvPr>
              <p:cNvGrpSpPr/>
              <p:nvPr/>
            </p:nvGrpSpPr>
            <p:grpSpPr>
              <a:xfrm>
                <a:off x="5621482" y="4291445"/>
                <a:ext cx="768927" cy="1724891"/>
                <a:chOff x="5621482" y="4291445"/>
                <a:chExt cx="768927" cy="1724891"/>
              </a:xfrm>
              <a:grpFill/>
            </p:grpSpPr>
            <p:sp>
              <p:nvSpPr>
                <p:cNvPr id="115" name="Trapezoid 114">
                  <a:extLst>
                    <a:ext uri="{FF2B5EF4-FFF2-40B4-BE49-F238E27FC236}">
                      <a16:creationId xmlns:a16="http://schemas.microsoft.com/office/drawing/2014/main" id="{BB3062D9-7980-4111-98A7-BD1577608355}"/>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16" name="Rectangle: Rounded Corners 115">
                  <a:extLst>
                    <a:ext uri="{FF2B5EF4-FFF2-40B4-BE49-F238E27FC236}">
                      <a16:creationId xmlns:a16="http://schemas.microsoft.com/office/drawing/2014/main" id="{9EBC7541-4FE2-4A62-9309-0629E24B0B1D}"/>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
            <p:nvSpPr>
              <p:cNvPr id="114" name="Oval 113">
                <a:extLst>
                  <a:ext uri="{FF2B5EF4-FFF2-40B4-BE49-F238E27FC236}">
                    <a16:creationId xmlns:a16="http://schemas.microsoft.com/office/drawing/2014/main" id="{9B6586E5-EDCB-4661-AC7C-25DA88308F72}"/>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sp>
        <p:nvSpPr>
          <p:cNvPr id="125" name="TextBox 124">
            <a:extLst>
              <a:ext uri="{FF2B5EF4-FFF2-40B4-BE49-F238E27FC236}">
                <a16:creationId xmlns:a16="http://schemas.microsoft.com/office/drawing/2014/main" id="{78CD8D0E-2F28-4038-BF67-A417CF65CC07}"/>
              </a:ext>
            </a:extLst>
          </p:cNvPr>
          <p:cNvSpPr txBox="1"/>
          <p:nvPr/>
        </p:nvSpPr>
        <p:spPr>
          <a:xfrm>
            <a:off x="4457700" y="931091"/>
            <a:ext cx="3210791"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rgbClr val="353535"/>
                    </a:gs>
                    <a:gs pos="30000">
                      <a:srgbClr val="353535"/>
                    </a:gs>
                  </a:gsLst>
                  <a:lin ang="5400000" scaled="0"/>
                </a:gradFill>
              </a:rPr>
              <a:t>Power BI Service</a:t>
            </a:r>
          </a:p>
        </p:txBody>
      </p:sp>
      <p:graphicFrame>
        <p:nvGraphicFramePr>
          <p:cNvPr id="126" name="Diagram 125">
            <a:extLst>
              <a:ext uri="{FF2B5EF4-FFF2-40B4-BE49-F238E27FC236}">
                <a16:creationId xmlns:a16="http://schemas.microsoft.com/office/drawing/2014/main" id="{5AB08A94-CEDB-44E4-A786-91057E0DA301}"/>
              </a:ext>
            </a:extLst>
          </p:cNvPr>
          <p:cNvGraphicFramePr/>
          <p:nvPr>
            <p:extLst>
              <p:ext uri="{D42A27DB-BD31-4B8C-83A1-F6EECF244321}">
                <p14:modId xmlns:p14="http://schemas.microsoft.com/office/powerpoint/2010/main" val="3011880820"/>
              </p:ext>
            </p:extLst>
          </p:nvPr>
        </p:nvGraphicFramePr>
        <p:xfrm>
          <a:off x="4136735" y="1390985"/>
          <a:ext cx="3999345" cy="19404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7" name="TextBox 126">
            <a:extLst>
              <a:ext uri="{FF2B5EF4-FFF2-40B4-BE49-F238E27FC236}">
                <a16:creationId xmlns:a16="http://schemas.microsoft.com/office/drawing/2014/main" id="{2F4016BC-3525-4D07-9358-02D8D7D0F522}"/>
              </a:ext>
            </a:extLst>
          </p:cNvPr>
          <p:cNvSpPr txBox="1"/>
          <p:nvPr/>
        </p:nvSpPr>
        <p:spPr>
          <a:xfrm>
            <a:off x="301336" y="3629263"/>
            <a:ext cx="3210791"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t>Power BI developers</a:t>
            </a:r>
          </a:p>
        </p:txBody>
      </p:sp>
      <p:grpSp>
        <p:nvGrpSpPr>
          <p:cNvPr id="128" name="Group 127">
            <a:extLst>
              <a:ext uri="{FF2B5EF4-FFF2-40B4-BE49-F238E27FC236}">
                <a16:creationId xmlns:a16="http://schemas.microsoft.com/office/drawing/2014/main" id="{BE71327E-7DDC-4940-AFF8-0434D32BD5AB}"/>
              </a:ext>
            </a:extLst>
          </p:cNvPr>
          <p:cNvGrpSpPr/>
          <p:nvPr/>
        </p:nvGrpSpPr>
        <p:grpSpPr>
          <a:xfrm>
            <a:off x="8672945" y="760429"/>
            <a:ext cx="3210791" cy="5615388"/>
            <a:chOff x="8683336" y="876302"/>
            <a:chExt cx="3210791" cy="5615388"/>
          </a:xfrm>
        </p:grpSpPr>
        <p:grpSp>
          <p:nvGrpSpPr>
            <p:cNvPr id="129" name="Group 128">
              <a:extLst>
                <a:ext uri="{FF2B5EF4-FFF2-40B4-BE49-F238E27FC236}">
                  <a16:creationId xmlns:a16="http://schemas.microsoft.com/office/drawing/2014/main" id="{B0E317F1-CB22-45FF-9172-EC2176227A2D}"/>
                </a:ext>
              </a:extLst>
            </p:cNvPr>
            <p:cNvGrpSpPr/>
            <p:nvPr/>
          </p:nvGrpSpPr>
          <p:grpSpPr>
            <a:xfrm>
              <a:off x="9426285" y="876302"/>
              <a:ext cx="1692099" cy="1537854"/>
              <a:chOff x="810491" y="2895600"/>
              <a:chExt cx="1692099" cy="1537854"/>
            </a:xfrm>
            <a:solidFill>
              <a:srgbClr val="002050">
                <a:lumMod val="50000"/>
                <a:lumOff val="50000"/>
              </a:srgbClr>
            </a:solidFill>
          </p:grpSpPr>
          <p:grpSp>
            <p:nvGrpSpPr>
              <p:cNvPr id="163" name="Group 162">
                <a:extLst>
                  <a:ext uri="{FF2B5EF4-FFF2-40B4-BE49-F238E27FC236}">
                    <a16:creationId xmlns:a16="http://schemas.microsoft.com/office/drawing/2014/main" id="{BD5E5798-CF11-4C54-A3F9-FC24EA21D8DB}"/>
                  </a:ext>
                </a:extLst>
              </p:cNvPr>
              <p:cNvGrpSpPr/>
              <p:nvPr/>
            </p:nvGrpSpPr>
            <p:grpSpPr>
              <a:xfrm>
                <a:off x="810491" y="2895600"/>
                <a:ext cx="552563" cy="1537854"/>
                <a:chOff x="5569527" y="3616036"/>
                <a:chExt cx="862446" cy="2400300"/>
              </a:xfrm>
              <a:grpFill/>
            </p:grpSpPr>
            <p:grpSp>
              <p:nvGrpSpPr>
                <p:cNvPr id="174" name="Group 173">
                  <a:extLst>
                    <a:ext uri="{FF2B5EF4-FFF2-40B4-BE49-F238E27FC236}">
                      <a16:creationId xmlns:a16="http://schemas.microsoft.com/office/drawing/2014/main" id="{10C945C2-D1C1-44F8-8482-D0332FCBE309}"/>
                    </a:ext>
                  </a:extLst>
                </p:cNvPr>
                <p:cNvGrpSpPr/>
                <p:nvPr/>
              </p:nvGrpSpPr>
              <p:grpSpPr>
                <a:xfrm>
                  <a:off x="5621482" y="4291445"/>
                  <a:ext cx="768927" cy="1724891"/>
                  <a:chOff x="5621482" y="4291445"/>
                  <a:chExt cx="768927" cy="1724891"/>
                </a:xfrm>
                <a:grpFill/>
              </p:grpSpPr>
              <p:sp>
                <p:nvSpPr>
                  <p:cNvPr id="176" name="Trapezoid 175">
                    <a:extLst>
                      <a:ext uri="{FF2B5EF4-FFF2-40B4-BE49-F238E27FC236}">
                        <a16:creationId xmlns:a16="http://schemas.microsoft.com/office/drawing/2014/main" id="{9BCAD5E3-794D-4FAF-9AEA-D12AF514114B}"/>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77" name="Rectangle: Rounded Corners 176">
                    <a:extLst>
                      <a:ext uri="{FF2B5EF4-FFF2-40B4-BE49-F238E27FC236}">
                        <a16:creationId xmlns:a16="http://schemas.microsoft.com/office/drawing/2014/main" id="{720C36E1-9EC7-4552-B39F-D3666D227AC1}"/>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75" name="Oval 174">
                  <a:extLst>
                    <a:ext uri="{FF2B5EF4-FFF2-40B4-BE49-F238E27FC236}">
                      <a16:creationId xmlns:a16="http://schemas.microsoft.com/office/drawing/2014/main" id="{3927D1A0-74D0-4FAF-8976-90E14B82BBD6}"/>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64" name="Group 163">
                <a:extLst>
                  <a:ext uri="{FF2B5EF4-FFF2-40B4-BE49-F238E27FC236}">
                    <a16:creationId xmlns:a16="http://schemas.microsoft.com/office/drawing/2014/main" id="{71CA6777-6ED0-4F5F-942D-95C454629100}"/>
                  </a:ext>
                </a:extLst>
              </p:cNvPr>
              <p:cNvGrpSpPr/>
              <p:nvPr/>
            </p:nvGrpSpPr>
            <p:grpSpPr>
              <a:xfrm>
                <a:off x="1378528" y="2895600"/>
                <a:ext cx="552563" cy="1537854"/>
                <a:chOff x="5569527" y="3616036"/>
                <a:chExt cx="862446" cy="2400300"/>
              </a:xfrm>
              <a:grpFill/>
            </p:grpSpPr>
            <p:grpSp>
              <p:nvGrpSpPr>
                <p:cNvPr id="170" name="Group 169">
                  <a:extLst>
                    <a:ext uri="{FF2B5EF4-FFF2-40B4-BE49-F238E27FC236}">
                      <a16:creationId xmlns:a16="http://schemas.microsoft.com/office/drawing/2014/main" id="{C3DF485B-DB25-48D8-811D-FFE852C307C9}"/>
                    </a:ext>
                  </a:extLst>
                </p:cNvPr>
                <p:cNvGrpSpPr/>
                <p:nvPr/>
              </p:nvGrpSpPr>
              <p:grpSpPr>
                <a:xfrm>
                  <a:off x="5621482" y="4291445"/>
                  <a:ext cx="768927" cy="1724891"/>
                  <a:chOff x="5621482" y="4291445"/>
                  <a:chExt cx="768927" cy="1724891"/>
                </a:xfrm>
                <a:grpFill/>
              </p:grpSpPr>
              <p:sp>
                <p:nvSpPr>
                  <p:cNvPr id="172" name="Trapezoid 171">
                    <a:extLst>
                      <a:ext uri="{FF2B5EF4-FFF2-40B4-BE49-F238E27FC236}">
                        <a16:creationId xmlns:a16="http://schemas.microsoft.com/office/drawing/2014/main" id="{9182C48C-6A28-4715-A05D-38D7F66AC0ED}"/>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73" name="Rectangle: Rounded Corners 172">
                    <a:extLst>
                      <a:ext uri="{FF2B5EF4-FFF2-40B4-BE49-F238E27FC236}">
                        <a16:creationId xmlns:a16="http://schemas.microsoft.com/office/drawing/2014/main" id="{E79027F8-70C7-4809-ADE6-6CB59F028245}"/>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71" name="Oval 170">
                  <a:extLst>
                    <a:ext uri="{FF2B5EF4-FFF2-40B4-BE49-F238E27FC236}">
                      <a16:creationId xmlns:a16="http://schemas.microsoft.com/office/drawing/2014/main" id="{EA2E1372-29B5-422A-B978-FA54A5E0926B}"/>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65" name="Group 164">
                <a:extLst>
                  <a:ext uri="{FF2B5EF4-FFF2-40B4-BE49-F238E27FC236}">
                    <a16:creationId xmlns:a16="http://schemas.microsoft.com/office/drawing/2014/main" id="{774CCABC-F66C-49A3-87F7-09FA610F9EE0}"/>
                  </a:ext>
                </a:extLst>
              </p:cNvPr>
              <p:cNvGrpSpPr/>
              <p:nvPr/>
            </p:nvGrpSpPr>
            <p:grpSpPr>
              <a:xfrm>
                <a:off x="1950027" y="2895600"/>
                <a:ext cx="552563" cy="1537854"/>
                <a:chOff x="5569527" y="3616036"/>
                <a:chExt cx="862446" cy="2400300"/>
              </a:xfrm>
              <a:grpFill/>
            </p:grpSpPr>
            <p:grpSp>
              <p:nvGrpSpPr>
                <p:cNvPr id="166" name="Group 165">
                  <a:extLst>
                    <a:ext uri="{FF2B5EF4-FFF2-40B4-BE49-F238E27FC236}">
                      <a16:creationId xmlns:a16="http://schemas.microsoft.com/office/drawing/2014/main" id="{5D1730AE-AF4D-4A42-8E74-E2C5A2C14EE6}"/>
                    </a:ext>
                  </a:extLst>
                </p:cNvPr>
                <p:cNvGrpSpPr/>
                <p:nvPr/>
              </p:nvGrpSpPr>
              <p:grpSpPr>
                <a:xfrm>
                  <a:off x="5621482" y="4291445"/>
                  <a:ext cx="768927" cy="1724891"/>
                  <a:chOff x="5621482" y="4291445"/>
                  <a:chExt cx="768927" cy="1724891"/>
                </a:xfrm>
                <a:grpFill/>
              </p:grpSpPr>
              <p:sp>
                <p:nvSpPr>
                  <p:cNvPr id="168" name="Trapezoid 167">
                    <a:extLst>
                      <a:ext uri="{FF2B5EF4-FFF2-40B4-BE49-F238E27FC236}">
                        <a16:creationId xmlns:a16="http://schemas.microsoft.com/office/drawing/2014/main" id="{F202E3F0-987E-4F90-88E1-B46D59D61746}"/>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69" name="Rectangle: Rounded Corners 168">
                    <a:extLst>
                      <a:ext uri="{FF2B5EF4-FFF2-40B4-BE49-F238E27FC236}">
                        <a16:creationId xmlns:a16="http://schemas.microsoft.com/office/drawing/2014/main" id="{06E7F0C9-C7D2-42EB-B1A0-2F3B7B5A2799}"/>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67" name="Oval 166">
                  <a:extLst>
                    <a:ext uri="{FF2B5EF4-FFF2-40B4-BE49-F238E27FC236}">
                      <a16:creationId xmlns:a16="http://schemas.microsoft.com/office/drawing/2014/main" id="{B3A0A68B-540D-4F9F-9B22-67BEEDDBBD73}"/>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grpSp>
          <p:nvGrpSpPr>
            <p:cNvPr id="130" name="Group 129">
              <a:extLst>
                <a:ext uri="{FF2B5EF4-FFF2-40B4-BE49-F238E27FC236}">
                  <a16:creationId xmlns:a16="http://schemas.microsoft.com/office/drawing/2014/main" id="{38A1C8A6-07B1-49AA-8952-C2771BEC00F7}"/>
                </a:ext>
              </a:extLst>
            </p:cNvPr>
            <p:cNvGrpSpPr/>
            <p:nvPr/>
          </p:nvGrpSpPr>
          <p:grpSpPr>
            <a:xfrm>
              <a:off x="9426285" y="2450525"/>
              <a:ext cx="1692099" cy="1537854"/>
              <a:chOff x="810491" y="2895600"/>
              <a:chExt cx="1692099" cy="1537854"/>
            </a:xfrm>
            <a:solidFill>
              <a:srgbClr val="002050">
                <a:lumMod val="50000"/>
                <a:lumOff val="50000"/>
              </a:srgbClr>
            </a:solidFill>
          </p:grpSpPr>
          <p:grpSp>
            <p:nvGrpSpPr>
              <p:cNvPr id="148" name="Group 147">
                <a:extLst>
                  <a:ext uri="{FF2B5EF4-FFF2-40B4-BE49-F238E27FC236}">
                    <a16:creationId xmlns:a16="http://schemas.microsoft.com/office/drawing/2014/main" id="{65101414-3BCF-42E8-8BAF-98613E7FEBDA}"/>
                  </a:ext>
                </a:extLst>
              </p:cNvPr>
              <p:cNvGrpSpPr/>
              <p:nvPr/>
            </p:nvGrpSpPr>
            <p:grpSpPr>
              <a:xfrm>
                <a:off x="810491" y="2895600"/>
                <a:ext cx="552563" cy="1537854"/>
                <a:chOff x="5569527" y="3616036"/>
                <a:chExt cx="862446" cy="2400300"/>
              </a:xfrm>
              <a:grpFill/>
            </p:grpSpPr>
            <p:grpSp>
              <p:nvGrpSpPr>
                <p:cNvPr id="159" name="Group 158">
                  <a:extLst>
                    <a:ext uri="{FF2B5EF4-FFF2-40B4-BE49-F238E27FC236}">
                      <a16:creationId xmlns:a16="http://schemas.microsoft.com/office/drawing/2014/main" id="{DC3F5541-8150-4903-87DB-E0D35EB96068}"/>
                    </a:ext>
                  </a:extLst>
                </p:cNvPr>
                <p:cNvGrpSpPr/>
                <p:nvPr/>
              </p:nvGrpSpPr>
              <p:grpSpPr>
                <a:xfrm>
                  <a:off x="5621482" y="4291445"/>
                  <a:ext cx="768927" cy="1724891"/>
                  <a:chOff x="5621482" y="4291445"/>
                  <a:chExt cx="768927" cy="1724891"/>
                </a:xfrm>
                <a:grpFill/>
              </p:grpSpPr>
              <p:sp>
                <p:nvSpPr>
                  <p:cNvPr id="161" name="Trapezoid 160">
                    <a:extLst>
                      <a:ext uri="{FF2B5EF4-FFF2-40B4-BE49-F238E27FC236}">
                        <a16:creationId xmlns:a16="http://schemas.microsoft.com/office/drawing/2014/main" id="{9080BECD-341F-4596-AE02-CAA4213FC51C}"/>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62" name="Rectangle: Rounded Corners 161">
                    <a:extLst>
                      <a:ext uri="{FF2B5EF4-FFF2-40B4-BE49-F238E27FC236}">
                        <a16:creationId xmlns:a16="http://schemas.microsoft.com/office/drawing/2014/main" id="{30B7D130-18F1-4EF1-94AA-9CE5B6519CD7}"/>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60" name="Oval 159">
                  <a:extLst>
                    <a:ext uri="{FF2B5EF4-FFF2-40B4-BE49-F238E27FC236}">
                      <a16:creationId xmlns:a16="http://schemas.microsoft.com/office/drawing/2014/main" id="{05651891-2757-48F7-B2AE-0A5E5DC8721F}"/>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49" name="Group 148">
                <a:extLst>
                  <a:ext uri="{FF2B5EF4-FFF2-40B4-BE49-F238E27FC236}">
                    <a16:creationId xmlns:a16="http://schemas.microsoft.com/office/drawing/2014/main" id="{D9AC719E-000B-4104-85FA-7DC099AED2EF}"/>
                  </a:ext>
                </a:extLst>
              </p:cNvPr>
              <p:cNvGrpSpPr/>
              <p:nvPr/>
            </p:nvGrpSpPr>
            <p:grpSpPr>
              <a:xfrm>
                <a:off x="1378528" y="2895600"/>
                <a:ext cx="552563" cy="1537854"/>
                <a:chOff x="5569527" y="3616036"/>
                <a:chExt cx="862446" cy="2400300"/>
              </a:xfrm>
              <a:grpFill/>
            </p:grpSpPr>
            <p:grpSp>
              <p:nvGrpSpPr>
                <p:cNvPr id="155" name="Group 154">
                  <a:extLst>
                    <a:ext uri="{FF2B5EF4-FFF2-40B4-BE49-F238E27FC236}">
                      <a16:creationId xmlns:a16="http://schemas.microsoft.com/office/drawing/2014/main" id="{BBC88E86-CD63-4693-A746-6706C4A60F5E}"/>
                    </a:ext>
                  </a:extLst>
                </p:cNvPr>
                <p:cNvGrpSpPr/>
                <p:nvPr/>
              </p:nvGrpSpPr>
              <p:grpSpPr>
                <a:xfrm>
                  <a:off x="5621482" y="4291445"/>
                  <a:ext cx="768927" cy="1724891"/>
                  <a:chOff x="5621482" y="4291445"/>
                  <a:chExt cx="768927" cy="1724891"/>
                </a:xfrm>
                <a:grpFill/>
              </p:grpSpPr>
              <p:sp>
                <p:nvSpPr>
                  <p:cNvPr id="157" name="Trapezoid 156">
                    <a:extLst>
                      <a:ext uri="{FF2B5EF4-FFF2-40B4-BE49-F238E27FC236}">
                        <a16:creationId xmlns:a16="http://schemas.microsoft.com/office/drawing/2014/main" id="{632D1B12-AA26-45EB-89BE-4A56CA68A175}"/>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58" name="Rectangle: Rounded Corners 157">
                    <a:extLst>
                      <a:ext uri="{FF2B5EF4-FFF2-40B4-BE49-F238E27FC236}">
                        <a16:creationId xmlns:a16="http://schemas.microsoft.com/office/drawing/2014/main" id="{928EB36C-733B-45F7-918A-04E51AE42247}"/>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56" name="Oval 155">
                  <a:extLst>
                    <a:ext uri="{FF2B5EF4-FFF2-40B4-BE49-F238E27FC236}">
                      <a16:creationId xmlns:a16="http://schemas.microsoft.com/office/drawing/2014/main" id="{B49FFB2D-3C77-4944-B6D2-E06BFE22736F}"/>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50" name="Group 149">
                <a:extLst>
                  <a:ext uri="{FF2B5EF4-FFF2-40B4-BE49-F238E27FC236}">
                    <a16:creationId xmlns:a16="http://schemas.microsoft.com/office/drawing/2014/main" id="{B9FD6128-39C3-4AAB-9ADA-DD73C198D87F}"/>
                  </a:ext>
                </a:extLst>
              </p:cNvPr>
              <p:cNvGrpSpPr/>
              <p:nvPr/>
            </p:nvGrpSpPr>
            <p:grpSpPr>
              <a:xfrm>
                <a:off x="1950027" y="2895600"/>
                <a:ext cx="552563" cy="1537854"/>
                <a:chOff x="5569527" y="3616036"/>
                <a:chExt cx="862446" cy="2400300"/>
              </a:xfrm>
              <a:grpFill/>
            </p:grpSpPr>
            <p:grpSp>
              <p:nvGrpSpPr>
                <p:cNvPr id="151" name="Group 150">
                  <a:extLst>
                    <a:ext uri="{FF2B5EF4-FFF2-40B4-BE49-F238E27FC236}">
                      <a16:creationId xmlns:a16="http://schemas.microsoft.com/office/drawing/2014/main" id="{6E54C683-E28A-4C4E-9CE0-40FB6C600B10}"/>
                    </a:ext>
                  </a:extLst>
                </p:cNvPr>
                <p:cNvGrpSpPr/>
                <p:nvPr/>
              </p:nvGrpSpPr>
              <p:grpSpPr>
                <a:xfrm>
                  <a:off x="5621482" y="4291445"/>
                  <a:ext cx="768927" cy="1724891"/>
                  <a:chOff x="5621482" y="4291445"/>
                  <a:chExt cx="768927" cy="1724891"/>
                </a:xfrm>
                <a:grpFill/>
              </p:grpSpPr>
              <p:sp>
                <p:nvSpPr>
                  <p:cNvPr id="153" name="Trapezoid 152">
                    <a:extLst>
                      <a:ext uri="{FF2B5EF4-FFF2-40B4-BE49-F238E27FC236}">
                        <a16:creationId xmlns:a16="http://schemas.microsoft.com/office/drawing/2014/main" id="{2E66F430-34F9-4AD4-B03A-DA5248CB403A}"/>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54" name="Rectangle: Rounded Corners 153">
                    <a:extLst>
                      <a:ext uri="{FF2B5EF4-FFF2-40B4-BE49-F238E27FC236}">
                        <a16:creationId xmlns:a16="http://schemas.microsoft.com/office/drawing/2014/main" id="{EAA4AD59-138E-4429-B075-844A1E6F3853}"/>
                      </a:ext>
                    </a:extLst>
                  </p:cNvPr>
                  <p:cNvSpPr/>
                  <p:nvPr/>
                </p:nvSpPr>
                <p:spPr bwMode="auto">
                  <a:xfrm>
                    <a:off x="5621482"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52" name="Oval 151">
                  <a:extLst>
                    <a:ext uri="{FF2B5EF4-FFF2-40B4-BE49-F238E27FC236}">
                      <a16:creationId xmlns:a16="http://schemas.microsoft.com/office/drawing/2014/main" id="{27A498D3-71AA-4A39-93C9-06B7EF5F8BEF}"/>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grpSp>
          <p:nvGrpSpPr>
            <p:cNvPr id="131" name="Group 130">
              <a:extLst>
                <a:ext uri="{FF2B5EF4-FFF2-40B4-BE49-F238E27FC236}">
                  <a16:creationId xmlns:a16="http://schemas.microsoft.com/office/drawing/2014/main" id="{F0725DB3-FE1C-44A2-B228-F6C3A99C653C}"/>
                </a:ext>
              </a:extLst>
            </p:cNvPr>
            <p:cNvGrpSpPr/>
            <p:nvPr/>
          </p:nvGrpSpPr>
          <p:grpSpPr>
            <a:xfrm>
              <a:off x="9426285" y="4024747"/>
              <a:ext cx="1692099" cy="1537854"/>
              <a:chOff x="810491" y="2895600"/>
              <a:chExt cx="1692099" cy="1537854"/>
            </a:xfrm>
            <a:solidFill>
              <a:srgbClr val="002050">
                <a:lumMod val="50000"/>
                <a:lumOff val="50000"/>
              </a:srgbClr>
            </a:solidFill>
          </p:grpSpPr>
          <p:grpSp>
            <p:nvGrpSpPr>
              <p:cNvPr id="133" name="Group 132">
                <a:extLst>
                  <a:ext uri="{FF2B5EF4-FFF2-40B4-BE49-F238E27FC236}">
                    <a16:creationId xmlns:a16="http://schemas.microsoft.com/office/drawing/2014/main" id="{24223768-C8B6-4828-8CB8-30CFACDFC05D}"/>
                  </a:ext>
                </a:extLst>
              </p:cNvPr>
              <p:cNvGrpSpPr/>
              <p:nvPr/>
            </p:nvGrpSpPr>
            <p:grpSpPr>
              <a:xfrm>
                <a:off x="810491" y="2895600"/>
                <a:ext cx="552563" cy="1537854"/>
                <a:chOff x="5569527" y="3616036"/>
                <a:chExt cx="862446" cy="2400300"/>
              </a:xfrm>
              <a:grpFill/>
            </p:grpSpPr>
            <p:grpSp>
              <p:nvGrpSpPr>
                <p:cNvPr id="144" name="Group 143">
                  <a:extLst>
                    <a:ext uri="{FF2B5EF4-FFF2-40B4-BE49-F238E27FC236}">
                      <a16:creationId xmlns:a16="http://schemas.microsoft.com/office/drawing/2014/main" id="{BAC96761-2C70-49AB-8645-5659BA1D1F88}"/>
                    </a:ext>
                  </a:extLst>
                </p:cNvPr>
                <p:cNvGrpSpPr/>
                <p:nvPr/>
              </p:nvGrpSpPr>
              <p:grpSpPr>
                <a:xfrm>
                  <a:off x="5621483" y="4291445"/>
                  <a:ext cx="768927" cy="1724891"/>
                  <a:chOff x="5621483" y="4291445"/>
                  <a:chExt cx="768927" cy="1724891"/>
                </a:xfrm>
                <a:grpFill/>
              </p:grpSpPr>
              <p:sp>
                <p:nvSpPr>
                  <p:cNvPr id="146" name="Trapezoid 145">
                    <a:extLst>
                      <a:ext uri="{FF2B5EF4-FFF2-40B4-BE49-F238E27FC236}">
                        <a16:creationId xmlns:a16="http://schemas.microsoft.com/office/drawing/2014/main" id="{15642B62-FAFE-479A-8EC2-3B526746CA8C}"/>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47" name="Rectangle: Rounded Corners 146">
                    <a:extLst>
                      <a:ext uri="{FF2B5EF4-FFF2-40B4-BE49-F238E27FC236}">
                        <a16:creationId xmlns:a16="http://schemas.microsoft.com/office/drawing/2014/main" id="{1F57AB35-AC84-46C8-8CCD-E3A677542079}"/>
                      </a:ext>
                    </a:extLst>
                  </p:cNvPr>
                  <p:cNvSpPr/>
                  <p:nvPr/>
                </p:nvSpPr>
                <p:spPr bwMode="auto">
                  <a:xfrm>
                    <a:off x="5621483"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45" name="Oval 144">
                  <a:extLst>
                    <a:ext uri="{FF2B5EF4-FFF2-40B4-BE49-F238E27FC236}">
                      <a16:creationId xmlns:a16="http://schemas.microsoft.com/office/drawing/2014/main" id="{02FF4E33-EAA6-4F50-9156-3ABD0344E9E7}"/>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34" name="Group 133">
                <a:extLst>
                  <a:ext uri="{FF2B5EF4-FFF2-40B4-BE49-F238E27FC236}">
                    <a16:creationId xmlns:a16="http://schemas.microsoft.com/office/drawing/2014/main" id="{DA2250A8-D319-45DC-84DB-F7D92810001E}"/>
                  </a:ext>
                </a:extLst>
              </p:cNvPr>
              <p:cNvGrpSpPr/>
              <p:nvPr/>
            </p:nvGrpSpPr>
            <p:grpSpPr>
              <a:xfrm>
                <a:off x="1378528" y="2895600"/>
                <a:ext cx="552563" cy="1537854"/>
                <a:chOff x="5569527" y="3616036"/>
                <a:chExt cx="862446" cy="2400300"/>
              </a:xfrm>
              <a:grpFill/>
            </p:grpSpPr>
            <p:grpSp>
              <p:nvGrpSpPr>
                <p:cNvPr id="140" name="Group 139">
                  <a:extLst>
                    <a:ext uri="{FF2B5EF4-FFF2-40B4-BE49-F238E27FC236}">
                      <a16:creationId xmlns:a16="http://schemas.microsoft.com/office/drawing/2014/main" id="{B59BD8F1-2015-402F-85EA-6B166E7681B4}"/>
                    </a:ext>
                  </a:extLst>
                </p:cNvPr>
                <p:cNvGrpSpPr/>
                <p:nvPr/>
              </p:nvGrpSpPr>
              <p:grpSpPr>
                <a:xfrm>
                  <a:off x="5621483" y="4291445"/>
                  <a:ext cx="768927" cy="1724891"/>
                  <a:chOff x="5621483" y="4291445"/>
                  <a:chExt cx="768927" cy="1724891"/>
                </a:xfrm>
                <a:grpFill/>
              </p:grpSpPr>
              <p:sp>
                <p:nvSpPr>
                  <p:cNvPr id="142" name="Trapezoid 141">
                    <a:extLst>
                      <a:ext uri="{FF2B5EF4-FFF2-40B4-BE49-F238E27FC236}">
                        <a16:creationId xmlns:a16="http://schemas.microsoft.com/office/drawing/2014/main" id="{79A0F7FA-5513-40D5-A9BD-76C9248FD028}"/>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43" name="Rectangle: Rounded Corners 142">
                    <a:extLst>
                      <a:ext uri="{FF2B5EF4-FFF2-40B4-BE49-F238E27FC236}">
                        <a16:creationId xmlns:a16="http://schemas.microsoft.com/office/drawing/2014/main" id="{1DBDD7CF-91D9-4802-B1F0-84D7820ECF56}"/>
                      </a:ext>
                    </a:extLst>
                  </p:cNvPr>
                  <p:cNvSpPr/>
                  <p:nvPr/>
                </p:nvSpPr>
                <p:spPr bwMode="auto">
                  <a:xfrm>
                    <a:off x="5621483"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41" name="Oval 140">
                  <a:extLst>
                    <a:ext uri="{FF2B5EF4-FFF2-40B4-BE49-F238E27FC236}">
                      <a16:creationId xmlns:a16="http://schemas.microsoft.com/office/drawing/2014/main" id="{E160441F-1737-4CDA-B3DB-D88B21B063ED}"/>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nvGrpSpPr>
              <p:cNvPr id="135" name="Group 134">
                <a:extLst>
                  <a:ext uri="{FF2B5EF4-FFF2-40B4-BE49-F238E27FC236}">
                    <a16:creationId xmlns:a16="http://schemas.microsoft.com/office/drawing/2014/main" id="{E95D8FB9-DC05-4358-9329-77D58AB64258}"/>
                  </a:ext>
                </a:extLst>
              </p:cNvPr>
              <p:cNvGrpSpPr/>
              <p:nvPr/>
            </p:nvGrpSpPr>
            <p:grpSpPr>
              <a:xfrm>
                <a:off x="1950027" y="2895600"/>
                <a:ext cx="552563" cy="1537854"/>
                <a:chOff x="5569527" y="3616036"/>
                <a:chExt cx="862446" cy="2400300"/>
              </a:xfrm>
              <a:grpFill/>
            </p:grpSpPr>
            <p:grpSp>
              <p:nvGrpSpPr>
                <p:cNvPr id="136" name="Group 135">
                  <a:extLst>
                    <a:ext uri="{FF2B5EF4-FFF2-40B4-BE49-F238E27FC236}">
                      <a16:creationId xmlns:a16="http://schemas.microsoft.com/office/drawing/2014/main" id="{3338AB30-82DD-4775-A89D-83B1F17EE8EA}"/>
                    </a:ext>
                  </a:extLst>
                </p:cNvPr>
                <p:cNvGrpSpPr/>
                <p:nvPr/>
              </p:nvGrpSpPr>
              <p:grpSpPr>
                <a:xfrm>
                  <a:off x="5621483" y="4291445"/>
                  <a:ext cx="768927" cy="1724891"/>
                  <a:chOff x="5621483" y="4291445"/>
                  <a:chExt cx="768927" cy="1724891"/>
                </a:xfrm>
                <a:grpFill/>
              </p:grpSpPr>
              <p:sp>
                <p:nvSpPr>
                  <p:cNvPr id="138" name="Trapezoid 137">
                    <a:extLst>
                      <a:ext uri="{FF2B5EF4-FFF2-40B4-BE49-F238E27FC236}">
                        <a16:creationId xmlns:a16="http://schemas.microsoft.com/office/drawing/2014/main" id="{57BBC9BF-02B9-43F0-9B8A-296CA7D223A3}"/>
                      </a:ext>
                    </a:extLst>
                  </p:cNvPr>
                  <p:cNvSpPr/>
                  <p:nvPr/>
                </p:nvSpPr>
                <p:spPr bwMode="auto">
                  <a:xfrm rot="10800000">
                    <a:off x="5704609" y="5340928"/>
                    <a:ext cx="592281" cy="675408"/>
                  </a:xfrm>
                  <a:prstGeom prst="trapezoid">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sp>
                <p:nvSpPr>
                  <p:cNvPr id="139" name="Rectangle: Rounded Corners 138">
                    <a:extLst>
                      <a:ext uri="{FF2B5EF4-FFF2-40B4-BE49-F238E27FC236}">
                        <a16:creationId xmlns:a16="http://schemas.microsoft.com/office/drawing/2014/main" id="{E66BA822-D0AE-4ABE-A86C-838B2649A798}"/>
                      </a:ext>
                    </a:extLst>
                  </p:cNvPr>
                  <p:cNvSpPr/>
                  <p:nvPr/>
                </p:nvSpPr>
                <p:spPr bwMode="auto">
                  <a:xfrm>
                    <a:off x="5621483" y="4291445"/>
                    <a:ext cx="768927" cy="1153391"/>
                  </a:xfrm>
                  <a:prstGeom prst="roundRect">
                    <a:avLst/>
                  </a:prstGeom>
                  <a:grpFill/>
                  <a:ln w="7620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sp>
              <p:nvSpPr>
                <p:cNvPr id="137" name="Oval 136">
                  <a:extLst>
                    <a:ext uri="{FF2B5EF4-FFF2-40B4-BE49-F238E27FC236}">
                      <a16:creationId xmlns:a16="http://schemas.microsoft.com/office/drawing/2014/main" id="{6826A1B3-C4B8-4109-ACB0-44F6B6B430C8}"/>
                    </a:ext>
                  </a:extLst>
                </p:cNvPr>
                <p:cNvSpPr/>
                <p:nvPr/>
              </p:nvSpPr>
              <p:spPr bwMode="auto">
                <a:xfrm>
                  <a:off x="5569527" y="3616036"/>
                  <a:ext cx="862446" cy="862446"/>
                </a:xfrm>
                <a:prstGeom prst="ellipse">
                  <a:avLst/>
                </a:prstGeom>
                <a:grpFill/>
                <a:ln w="762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srgbClr val="FFFFFF"/>
                    </a:solidFill>
                    <a:effectLst/>
                    <a:uLnTx/>
                    <a:uFillTx/>
                    <a:ea typeface="Segoe UI" pitchFamily="34" charset="0"/>
                    <a:cs typeface="Segoe UI" pitchFamily="34" charset="0"/>
                  </a:endParaRPr>
                </a:p>
              </p:txBody>
            </p:sp>
          </p:grpSp>
        </p:grpSp>
        <p:sp>
          <p:nvSpPr>
            <p:cNvPr id="132" name="TextBox 131">
              <a:extLst>
                <a:ext uri="{FF2B5EF4-FFF2-40B4-BE49-F238E27FC236}">
                  <a16:creationId xmlns:a16="http://schemas.microsoft.com/office/drawing/2014/main" id="{43DC2ED5-2AAC-45BF-9F1C-434E12B80970}"/>
                </a:ext>
              </a:extLst>
            </p:cNvPr>
            <p:cNvSpPr txBox="1"/>
            <p:nvPr/>
          </p:nvSpPr>
          <p:spPr>
            <a:xfrm>
              <a:off x="8683336" y="5531427"/>
              <a:ext cx="3210791" cy="960263"/>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r>
                <a:rPr kumimoji="0" lang="en-US" sz="2400" b="1" i="0" u="none" strike="noStrike" kern="0" cap="none" spc="0" normalizeH="0" baseline="0" noProof="0" dirty="0">
                  <a:ln>
                    <a:noFill/>
                  </a:ln>
                  <a:solidFill>
                    <a:srgbClr val="FFFFFF"/>
                  </a:solidFill>
                  <a:effectLst/>
                  <a:uLnTx/>
                  <a:uFillTx/>
                </a:rPr>
                <a:t>Power BI consumers</a:t>
              </a:r>
            </a:p>
          </p:txBody>
        </p:sp>
      </p:grpSp>
      <p:sp>
        <p:nvSpPr>
          <p:cNvPr id="180" name="Arrow: Right 179">
            <a:extLst>
              <a:ext uri="{FF2B5EF4-FFF2-40B4-BE49-F238E27FC236}">
                <a16:creationId xmlns:a16="http://schemas.microsoft.com/office/drawing/2014/main" id="{FA407F58-B804-4F57-84B4-7E5AEF6DF1AF}"/>
              </a:ext>
            </a:extLst>
          </p:cNvPr>
          <p:cNvSpPr/>
          <p:nvPr/>
        </p:nvSpPr>
        <p:spPr bwMode="auto">
          <a:xfrm>
            <a:off x="2930236" y="2654250"/>
            <a:ext cx="768927" cy="800100"/>
          </a:xfrm>
          <a:prstGeom prst="rightArrow">
            <a:avLst/>
          </a:prstGeom>
          <a:solidFill>
            <a:schemeClr val="tx1"/>
          </a:solidFill>
          <a:ln>
            <a:noFill/>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81" name="Arrow: Right 180">
            <a:extLst>
              <a:ext uri="{FF2B5EF4-FFF2-40B4-BE49-F238E27FC236}">
                <a16:creationId xmlns:a16="http://schemas.microsoft.com/office/drawing/2014/main" id="{E9C07753-6302-481D-AD3F-221C4ACE1C21}"/>
              </a:ext>
            </a:extLst>
          </p:cNvPr>
          <p:cNvSpPr/>
          <p:nvPr/>
        </p:nvSpPr>
        <p:spPr bwMode="auto">
          <a:xfrm rot="10800000">
            <a:off x="8579426" y="2654250"/>
            <a:ext cx="768927" cy="800100"/>
          </a:xfrm>
          <a:prstGeom prst="rightArrow">
            <a:avLst/>
          </a:prstGeom>
          <a:solidFill>
            <a:schemeClr val="tx1"/>
          </a:solidFill>
          <a:ln>
            <a:noFill/>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nvGrpSpPr>
          <p:cNvPr id="182" name="Group 181">
            <a:extLst>
              <a:ext uri="{FF2B5EF4-FFF2-40B4-BE49-F238E27FC236}">
                <a16:creationId xmlns:a16="http://schemas.microsoft.com/office/drawing/2014/main" id="{D5F0425D-15A6-4B48-8070-5E6DAFE16CCB}"/>
              </a:ext>
            </a:extLst>
          </p:cNvPr>
          <p:cNvGrpSpPr/>
          <p:nvPr/>
        </p:nvGrpSpPr>
        <p:grpSpPr>
          <a:xfrm>
            <a:off x="1188152" y="2727717"/>
            <a:ext cx="1458065" cy="523220"/>
            <a:chOff x="1188152" y="3542299"/>
            <a:chExt cx="1458065" cy="523220"/>
          </a:xfrm>
        </p:grpSpPr>
        <p:sp>
          <p:nvSpPr>
            <p:cNvPr id="183" name="Rectangle 182">
              <a:extLst>
                <a:ext uri="{FF2B5EF4-FFF2-40B4-BE49-F238E27FC236}">
                  <a16:creationId xmlns:a16="http://schemas.microsoft.com/office/drawing/2014/main" id="{5E695456-90CD-4471-AF32-C608BC598E91}"/>
                </a:ext>
              </a:extLst>
            </p:cNvPr>
            <p:cNvSpPr/>
            <p:nvPr/>
          </p:nvSpPr>
          <p:spPr>
            <a:xfrm>
              <a:off x="1188152"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84" name="Rectangle 183">
              <a:extLst>
                <a:ext uri="{FF2B5EF4-FFF2-40B4-BE49-F238E27FC236}">
                  <a16:creationId xmlns:a16="http://schemas.microsoft.com/office/drawing/2014/main" id="{778C50FA-9318-4795-A82B-AADAD6E017D1}"/>
                </a:ext>
              </a:extLst>
            </p:cNvPr>
            <p:cNvSpPr/>
            <p:nvPr/>
          </p:nvSpPr>
          <p:spPr>
            <a:xfrm>
              <a:off x="1756188"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85" name="Rectangle 184">
              <a:extLst>
                <a:ext uri="{FF2B5EF4-FFF2-40B4-BE49-F238E27FC236}">
                  <a16:creationId xmlns:a16="http://schemas.microsoft.com/office/drawing/2014/main" id="{4F32BD92-B86D-4335-9234-1B236FBDA381}"/>
                </a:ext>
              </a:extLst>
            </p:cNvPr>
            <p:cNvSpPr/>
            <p:nvPr/>
          </p:nvSpPr>
          <p:spPr>
            <a:xfrm>
              <a:off x="2338079"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grpSp>
      <p:grpSp>
        <p:nvGrpSpPr>
          <p:cNvPr id="186" name="Group 185">
            <a:extLst>
              <a:ext uri="{FF2B5EF4-FFF2-40B4-BE49-F238E27FC236}">
                <a16:creationId xmlns:a16="http://schemas.microsoft.com/office/drawing/2014/main" id="{9F871CC7-450A-45BE-ABF0-7B444F0B80A7}"/>
              </a:ext>
            </a:extLst>
          </p:cNvPr>
          <p:cNvGrpSpPr/>
          <p:nvPr/>
        </p:nvGrpSpPr>
        <p:grpSpPr>
          <a:xfrm>
            <a:off x="9549370" y="4501099"/>
            <a:ext cx="1458065" cy="523220"/>
            <a:chOff x="1188152" y="3542299"/>
            <a:chExt cx="1458065" cy="523220"/>
          </a:xfrm>
        </p:grpSpPr>
        <p:sp>
          <p:nvSpPr>
            <p:cNvPr id="187" name="Rectangle 186">
              <a:extLst>
                <a:ext uri="{FF2B5EF4-FFF2-40B4-BE49-F238E27FC236}">
                  <a16:creationId xmlns:a16="http://schemas.microsoft.com/office/drawing/2014/main" id="{10A67ED2-7AEA-4941-A725-C45CE09277D7}"/>
                </a:ext>
              </a:extLst>
            </p:cNvPr>
            <p:cNvSpPr/>
            <p:nvPr/>
          </p:nvSpPr>
          <p:spPr>
            <a:xfrm>
              <a:off x="1188152"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88" name="Rectangle 187">
              <a:extLst>
                <a:ext uri="{FF2B5EF4-FFF2-40B4-BE49-F238E27FC236}">
                  <a16:creationId xmlns:a16="http://schemas.microsoft.com/office/drawing/2014/main" id="{E55BE75C-859C-4DAE-A59D-833BAF4B4E93}"/>
                </a:ext>
              </a:extLst>
            </p:cNvPr>
            <p:cNvSpPr/>
            <p:nvPr/>
          </p:nvSpPr>
          <p:spPr>
            <a:xfrm>
              <a:off x="1756188"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89" name="Rectangle 188">
              <a:extLst>
                <a:ext uri="{FF2B5EF4-FFF2-40B4-BE49-F238E27FC236}">
                  <a16:creationId xmlns:a16="http://schemas.microsoft.com/office/drawing/2014/main" id="{4D55D90B-0AFE-4943-8FC8-D1D7428BA406}"/>
                </a:ext>
              </a:extLst>
            </p:cNvPr>
            <p:cNvSpPr/>
            <p:nvPr/>
          </p:nvSpPr>
          <p:spPr>
            <a:xfrm>
              <a:off x="2338079"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grpSp>
      <p:grpSp>
        <p:nvGrpSpPr>
          <p:cNvPr id="190" name="Group 189">
            <a:extLst>
              <a:ext uri="{FF2B5EF4-FFF2-40B4-BE49-F238E27FC236}">
                <a16:creationId xmlns:a16="http://schemas.microsoft.com/office/drawing/2014/main" id="{4112BD6C-45CB-4EA5-B20B-0D1D14B74CFC}"/>
              </a:ext>
            </a:extLst>
          </p:cNvPr>
          <p:cNvGrpSpPr/>
          <p:nvPr/>
        </p:nvGrpSpPr>
        <p:grpSpPr>
          <a:xfrm>
            <a:off x="9549370" y="2942463"/>
            <a:ext cx="1458065" cy="523220"/>
            <a:chOff x="1188152" y="3542299"/>
            <a:chExt cx="1458065" cy="523220"/>
          </a:xfrm>
        </p:grpSpPr>
        <p:sp>
          <p:nvSpPr>
            <p:cNvPr id="191" name="Rectangle 190">
              <a:extLst>
                <a:ext uri="{FF2B5EF4-FFF2-40B4-BE49-F238E27FC236}">
                  <a16:creationId xmlns:a16="http://schemas.microsoft.com/office/drawing/2014/main" id="{77AFA202-A251-463A-B7D9-81273C7D4859}"/>
                </a:ext>
              </a:extLst>
            </p:cNvPr>
            <p:cNvSpPr/>
            <p:nvPr/>
          </p:nvSpPr>
          <p:spPr>
            <a:xfrm>
              <a:off x="1188152"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92" name="Rectangle 191">
              <a:extLst>
                <a:ext uri="{FF2B5EF4-FFF2-40B4-BE49-F238E27FC236}">
                  <a16:creationId xmlns:a16="http://schemas.microsoft.com/office/drawing/2014/main" id="{6BD06DE0-0E07-4E51-B2EE-22A794EF7031}"/>
                </a:ext>
              </a:extLst>
            </p:cNvPr>
            <p:cNvSpPr/>
            <p:nvPr/>
          </p:nvSpPr>
          <p:spPr>
            <a:xfrm>
              <a:off x="1756188"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93" name="Rectangle 192">
              <a:extLst>
                <a:ext uri="{FF2B5EF4-FFF2-40B4-BE49-F238E27FC236}">
                  <a16:creationId xmlns:a16="http://schemas.microsoft.com/office/drawing/2014/main" id="{89A201A1-AE7D-4A02-9120-64F3946AB797}"/>
                </a:ext>
              </a:extLst>
            </p:cNvPr>
            <p:cNvSpPr/>
            <p:nvPr/>
          </p:nvSpPr>
          <p:spPr>
            <a:xfrm>
              <a:off x="2338079"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grpSp>
      <p:grpSp>
        <p:nvGrpSpPr>
          <p:cNvPr id="194" name="Group 193">
            <a:extLst>
              <a:ext uri="{FF2B5EF4-FFF2-40B4-BE49-F238E27FC236}">
                <a16:creationId xmlns:a16="http://schemas.microsoft.com/office/drawing/2014/main" id="{F3D515EC-6EDF-455C-B98F-0E68CFD417D0}"/>
              </a:ext>
            </a:extLst>
          </p:cNvPr>
          <p:cNvGrpSpPr/>
          <p:nvPr/>
        </p:nvGrpSpPr>
        <p:grpSpPr>
          <a:xfrm>
            <a:off x="9549370" y="1373436"/>
            <a:ext cx="1458065" cy="523220"/>
            <a:chOff x="1188152" y="3542299"/>
            <a:chExt cx="1458065" cy="523220"/>
          </a:xfrm>
        </p:grpSpPr>
        <p:sp>
          <p:nvSpPr>
            <p:cNvPr id="195" name="Rectangle 194">
              <a:extLst>
                <a:ext uri="{FF2B5EF4-FFF2-40B4-BE49-F238E27FC236}">
                  <a16:creationId xmlns:a16="http://schemas.microsoft.com/office/drawing/2014/main" id="{D31820CC-2D40-4767-A8FB-05253CEA2352}"/>
                </a:ext>
              </a:extLst>
            </p:cNvPr>
            <p:cNvSpPr/>
            <p:nvPr/>
          </p:nvSpPr>
          <p:spPr>
            <a:xfrm>
              <a:off x="1188152"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96" name="Rectangle 195">
              <a:extLst>
                <a:ext uri="{FF2B5EF4-FFF2-40B4-BE49-F238E27FC236}">
                  <a16:creationId xmlns:a16="http://schemas.microsoft.com/office/drawing/2014/main" id="{C4A3ABE1-FB96-4E40-872C-B94981D8DB3B}"/>
                </a:ext>
              </a:extLst>
            </p:cNvPr>
            <p:cNvSpPr/>
            <p:nvPr/>
          </p:nvSpPr>
          <p:spPr>
            <a:xfrm>
              <a:off x="1756188"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sp>
          <p:nvSpPr>
            <p:cNvPr id="197" name="Rectangle 196">
              <a:extLst>
                <a:ext uri="{FF2B5EF4-FFF2-40B4-BE49-F238E27FC236}">
                  <a16:creationId xmlns:a16="http://schemas.microsoft.com/office/drawing/2014/main" id="{302C3CAD-A50B-4936-9299-D8A968C98DB3}"/>
                </a:ext>
              </a:extLst>
            </p:cNvPr>
            <p:cNvSpPr/>
            <p:nvPr/>
          </p:nvSpPr>
          <p:spPr>
            <a:xfrm>
              <a:off x="2338079" y="3542299"/>
              <a:ext cx="308138" cy="523220"/>
            </a:xfrm>
            <a:prstGeom prst="rect">
              <a:avLst/>
            </a:prstGeom>
            <a:noFill/>
          </p:spPr>
          <p:txBody>
            <a:bodyPr wrap="square" lIns="91440" tIns="45720" rIns="91440" bIns="45720">
              <a:spAutoFit/>
            </a:bodyPr>
            <a:lstStyle/>
            <a:p>
              <a:pPr algn="ctr"/>
              <a:r>
                <a:rPr lang="en-US" sz="2800" dirty="0">
                  <a:ln w="0"/>
                  <a:solidFill>
                    <a:srgbClr val="FFFFFF"/>
                  </a:solidFill>
                  <a:effectLst>
                    <a:outerShdw blurRad="38100" dist="19050" dir="2700000" algn="tl" rotWithShape="0">
                      <a:srgbClr val="353535">
                        <a:alpha val="40000"/>
                      </a:srgbClr>
                    </a:outerShdw>
                  </a:effectLst>
                </a:rPr>
                <a:t>P</a:t>
              </a:r>
            </a:p>
          </p:txBody>
        </p:sp>
      </p:grpSp>
      <p:sp>
        <p:nvSpPr>
          <p:cNvPr id="206" name="Rectangle 205">
            <a:extLst>
              <a:ext uri="{FF2B5EF4-FFF2-40B4-BE49-F238E27FC236}">
                <a16:creationId xmlns:a16="http://schemas.microsoft.com/office/drawing/2014/main" id="{EC4712DE-027F-439B-9834-874D72C0CBB3}"/>
              </a:ext>
            </a:extLst>
          </p:cNvPr>
          <p:cNvSpPr/>
          <p:nvPr/>
        </p:nvSpPr>
        <p:spPr>
          <a:xfrm>
            <a:off x="297968" y="360352"/>
            <a:ext cx="2916439" cy="400110"/>
          </a:xfrm>
          <a:prstGeom prst="rect">
            <a:avLst/>
          </a:prstGeom>
        </p:spPr>
        <p:txBody>
          <a:bodyPr wrap="none">
            <a:spAutoFit/>
          </a:bodyPr>
          <a:lstStyle/>
          <a:p>
            <a:r>
              <a:rPr lang="en-US" sz="2000" dirty="0">
                <a:ln w="0"/>
                <a:solidFill>
                  <a:srgbClr val="FFFFFF"/>
                </a:solidFill>
                <a:effectLst>
                  <a:outerShdw blurRad="38100" dist="19050" dir="2700000" algn="tl" rotWithShape="0">
                    <a:srgbClr val="353535">
                      <a:alpha val="40000"/>
                    </a:srgbClr>
                  </a:outerShdw>
                </a:effectLst>
              </a:rPr>
              <a:t>P = Power BI Pro license</a:t>
            </a:r>
            <a:endParaRPr lang="nl-NL" sz="2000" dirty="0"/>
          </a:p>
        </p:txBody>
      </p:sp>
      <p:sp>
        <p:nvSpPr>
          <p:cNvPr id="207" name="TextBox 206">
            <a:extLst>
              <a:ext uri="{FF2B5EF4-FFF2-40B4-BE49-F238E27FC236}">
                <a16:creationId xmlns:a16="http://schemas.microsoft.com/office/drawing/2014/main" id="{2291431F-A1C3-4A8B-9291-A1ADBC4DF92C}"/>
              </a:ext>
            </a:extLst>
          </p:cNvPr>
          <p:cNvSpPr txBox="1"/>
          <p:nvPr/>
        </p:nvSpPr>
        <p:spPr>
          <a:xfrm>
            <a:off x="4044337" y="1550118"/>
            <a:ext cx="4156363" cy="572464"/>
          </a:xfrm>
          <a:prstGeom prst="rect">
            <a:avLst/>
          </a:prstGeom>
          <a:noFill/>
        </p:spPr>
        <p:txBody>
          <a:bodyPr wrap="square" lIns="182880" tIns="146304" rIns="182880" bIns="146304" rtlCol="0">
            <a:spAutoFit/>
          </a:bodyPr>
          <a:lstStyle/>
          <a:p>
            <a:pPr algn="ctr">
              <a:lnSpc>
                <a:spcPct val="90000"/>
              </a:lnSpc>
              <a:spcAft>
                <a:spcPts val="600"/>
              </a:spcAft>
            </a:pPr>
            <a:r>
              <a:rPr lang="en-US" sz="2000" b="1" dirty="0">
                <a:solidFill>
                  <a:srgbClr val="3F454F"/>
                </a:solidFill>
                <a:cs typeface="Segoe UI" panose="020B0502040204020203" pitchFamily="34" charset="0"/>
              </a:rPr>
              <a:t>💎</a:t>
            </a:r>
            <a:r>
              <a:rPr lang="en-US" sz="2000" dirty="0">
                <a:solidFill>
                  <a:srgbClr val="3F454F"/>
                </a:solidFill>
                <a:cs typeface="Segoe UI" panose="020B0502040204020203" pitchFamily="34" charset="0"/>
              </a:rPr>
              <a:t> </a:t>
            </a:r>
            <a:r>
              <a:rPr lang="en-US" sz="2000" b="1" dirty="0">
                <a:gradFill>
                  <a:gsLst>
                    <a:gs pos="2917">
                      <a:srgbClr val="353535"/>
                    </a:gs>
                    <a:gs pos="30000">
                      <a:srgbClr val="353535"/>
                    </a:gs>
                  </a:gsLst>
                  <a:lin ang="5400000" scaled="0"/>
                </a:gradFill>
              </a:rPr>
              <a:t>Premium App Workspace</a:t>
            </a:r>
          </a:p>
        </p:txBody>
      </p:sp>
      <p:graphicFrame>
        <p:nvGraphicFramePr>
          <p:cNvPr id="212" name="Diagram 211">
            <a:extLst>
              <a:ext uri="{FF2B5EF4-FFF2-40B4-BE49-F238E27FC236}">
                <a16:creationId xmlns:a16="http://schemas.microsoft.com/office/drawing/2014/main" id="{030F69AE-4C95-49CF-A509-6E2C9FFAD6A0}"/>
              </a:ext>
            </a:extLst>
          </p:cNvPr>
          <p:cNvGraphicFramePr/>
          <p:nvPr>
            <p:extLst>
              <p:ext uri="{D42A27DB-BD31-4B8C-83A1-F6EECF244321}">
                <p14:modId xmlns:p14="http://schemas.microsoft.com/office/powerpoint/2010/main" val="3563750248"/>
              </p:ext>
            </p:extLst>
          </p:nvPr>
        </p:nvGraphicFramePr>
        <p:xfrm>
          <a:off x="4136735" y="3109856"/>
          <a:ext cx="3999345" cy="194040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13" name="TextBox 212">
            <a:extLst>
              <a:ext uri="{FF2B5EF4-FFF2-40B4-BE49-F238E27FC236}">
                <a16:creationId xmlns:a16="http://schemas.microsoft.com/office/drawing/2014/main" id="{F64DCB54-5734-4933-A29D-53AFF76EF52D}"/>
              </a:ext>
            </a:extLst>
          </p:cNvPr>
          <p:cNvSpPr txBox="1"/>
          <p:nvPr/>
        </p:nvSpPr>
        <p:spPr>
          <a:xfrm>
            <a:off x="4044337" y="3268989"/>
            <a:ext cx="4156363" cy="572464"/>
          </a:xfrm>
          <a:prstGeom prst="rect">
            <a:avLst/>
          </a:prstGeom>
          <a:noFill/>
        </p:spPr>
        <p:txBody>
          <a:bodyPr wrap="square" lIns="182880" tIns="146304" rIns="182880" bIns="146304" rtlCol="0">
            <a:spAutoFit/>
          </a:bodyPr>
          <a:lstStyle/>
          <a:p>
            <a:pPr algn="ctr">
              <a:lnSpc>
                <a:spcPct val="90000"/>
              </a:lnSpc>
              <a:spcAft>
                <a:spcPts val="600"/>
              </a:spcAft>
            </a:pPr>
            <a:r>
              <a:rPr lang="en-US" sz="2000" b="1" dirty="0">
                <a:solidFill>
                  <a:srgbClr val="3F454F"/>
                </a:solidFill>
                <a:cs typeface="Segoe UI" panose="020B0502040204020203" pitchFamily="34" charset="0"/>
              </a:rPr>
              <a:t>💎</a:t>
            </a:r>
            <a:r>
              <a:rPr lang="en-US" sz="2000" dirty="0">
                <a:solidFill>
                  <a:srgbClr val="3F454F"/>
                </a:solidFill>
                <a:cs typeface="Segoe UI" panose="020B0502040204020203" pitchFamily="34" charset="0"/>
              </a:rPr>
              <a:t> </a:t>
            </a:r>
            <a:r>
              <a:rPr lang="en-US" sz="2000" b="1" dirty="0">
                <a:gradFill>
                  <a:gsLst>
                    <a:gs pos="2917">
                      <a:srgbClr val="353535"/>
                    </a:gs>
                    <a:gs pos="30000">
                      <a:srgbClr val="353535"/>
                    </a:gs>
                  </a:gsLst>
                  <a:lin ang="5400000" scaled="0"/>
                </a:gradFill>
              </a:rPr>
              <a:t>Premium App Workspace</a:t>
            </a:r>
          </a:p>
        </p:txBody>
      </p:sp>
    </p:spTree>
    <p:extLst>
      <p:ext uri="{BB962C8B-B14F-4D97-AF65-F5344CB8AC3E}">
        <p14:creationId xmlns:p14="http://schemas.microsoft.com/office/powerpoint/2010/main" val="19057509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2"/>
                                        </p:tgtEl>
                                        <p:attrNameLst>
                                          <p:attrName>style.visibility</p:attrName>
                                        </p:attrNameLst>
                                      </p:cBhvr>
                                      <p:to>
                                        <p:strVal val="visible"/>
                                      </p:to>
                                    </p:set>
                                    <p:animEffect transition="in" filter="fade">
                                      <p:cBhvr>
                                        <p:cTn id="7" dur="500"/>
                                        <p:tgtEl>
                                          <p:spTgt spid="182"/>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06"/>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186"/>
                                        </p:tgtEl>
                                        <p:attrNameLst>
                                          <p:attrName>style.visibility</p:attrName>
                                        </p:attrNameLst>
                                      </p:cBhvr>
                                      <p:to>
                                        <p:strVal val="visible"/>
                                      </p:to>
                                    </p:set>
                                    <p:animEffect transition="in" filter="fade">
                                      <p:cBhvr>
                                        <p:cTn id="12" dur="500"/>
                                        <p:tgtEl>
                                          <p:spTgt spid="186"/>
                                        </p:tgtEl>
                                      </p:cBhvr>
                                    </p:animEffect>
                                  </p:childTnLst>
                                </p:cTn>
                              </p:par>
                              <p:par>
                                <p:cTn id="13" presetID="10" presetClass="entr" presetSubtype="0" fill="hold" nodeType="withEffect">
                                  <p:stCondLst>
                                    <p:cond delay="0"/>
                                  </p:stCondLst>
                                  <p:childTnLst>
                                    <p:set>
                                      <p:cBhvr>
                                        <p:cTn id="14" dur="1" fill="hold">
                                          <p:stCondLst>
                                            <p:cond delay="0"/>
                                          </p:stCondLst>
                                        </p:cTn>
                                        <p:tgtEl>
                                          <p:spTgt spid="190"/>
                                        </p:tgtEl>
                                        <p:attrNameLst>
                                          <p:attrName>style.visibility</p:attrName>
                                        </p:attrNameLst>
                                      </p:cBhvr>
                                      <p:to>
                                        <p:strVal val="visible"/>
                                      </p:to>
                                    </p:set>
                                    <p:animEffect transition="in" filter="fade">
                                      <p:cBhvr>
                                        <p:cTn id="15" dur="500"/>
                                        <p:tgtEl>
                                          <p:spTgt spid="190"/>
                                        </p:tgtEl>
                                      </p:cBhvr>
                                    </p:animEffect>
                                  </p:childTnLst>
                                </p:cTn>
                              </p:par>
                              <p:par>
                                <p:cTn id="16" presetID="10" presetClass="entr" presetSubtype="0" fill="hold" nodeType="withEffect">
                                  <p:stCondLst>
                                    <p:cond delay="0"/>
                                  </p:stCondLst>
                                  <p:childTnLst>
                                    <p:set>
                                      <p:cBhvr>
                                        <p:cTn id="17" dur="1" fill="hold">
                                          <p:stCondLst>
                                            <p:cond delay="0"/>
                                          </p:stCondLst>
                                        </p:cTn>
                                        <p:tgtEl>
                                          <p:spTgt spid="194"/>
                                        </p:tgtEl>
                                        <p:attrNameLst>
                                          <p:attrName>style.visibility</p:attrName>
                                        </p:attrNameLst>
                                      </p:cBhvr>
                                      <p:to>
                                        <p:strVal val="visible"/>
                                      </p:to>
                                    </p:set>
                                    <p:animEffect transition="in" filter="fade">
                                      <p:cBhvr>
                                        <p:cTn id="18" dur="500"/>
                                        <p:tgtEl>
                                          <p:spTgt spid="19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80"/>
                                        </p:tgtEl>
                                        <p:attrNameLst>
                                          <p:attrName>style.visibility</p:attrName>
                                        </p:attrNameLst>
                                      </p:cBhvr>
                                      <p:to>
                                        <p:strVal val="visible"/>
                                      </p:to>
                                    </p:set>
                                    <p:animEffect transition="in" filter="fade">
                                      <p:cBhvr>
                                        <p:cTn id="23" dur="500"/>
                                        <p:tgtEl>
                                          <p:spTgt spid="18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81"/>
                                        </p:tgtEl>
                                        <p:attrNameLst>
                                          <p:attrName>style.visibility</p:attrName>
                                        </p:attrNameLst>
                                      </p:cBhvr>
                                      <p:to>
                                        <p:strVal val="visible"/>
                                      </p:to>
                                    </p:set>
                                    <p:animEffect transition="in" filter="fade">
                                      <p:cBhvr>
                                        <p:cTn id="26" dur="500"/>
                                        <p:tgtEl>
                                          <p:spTgt spid="18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3"/>
                                        </p:tgtEl>
                                        <p:attrNameLst>
                                          <p:attrName>style.visibility</p:attrName>
                                        </p:attrNameLst>
                                      </p:cBhvr>
                                      <p:to>
                                        <p:strVal val="visible"/>
                                      </p:to>
                                    </p:set>
                                    <p:animEffect transition="in" filter="fade">
                                      <p:cBhvr>
                                        <p:cTn id="34" dur="500"/>
                                        <p:tgtEl>
                                          <p:spTgt spid="2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500"/>
                                        <p:tgtEl>
                                          <p:spTgt spid="186"/>
                                        </p:tgtEl>
                                      </p:cBhvr>
                                    </p:animEffect>
                                    <p:set>
                                      <p:cBhvr>
                                        <p:cTn id="39" dur="1" fill="hold">
                                          <p:stCondLst>
                                            <p:cond delay="499"/>
                                          </p:stCondLst>
                                        </p:cTn>
                                        <p:tgtEl>
                                          <p:spTgt spid="186"/>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190"/>
                                        </p:tgtEl>
                                      </p:cBhvr>
                                    </p:animEffect>
                                    <p:set>
                                      <p:cBhvr>
                                        <p:cTn id="42" dur="1" fill="hold">
                                          <p:stCondLst>
                                            <p:cond delay="499"/>
                                          </p:stCondLst>
                                        </p:cTn>
                                        <p:tgtEl>
                                          <p:spTgt spid="190"/>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194"/>
                                        </p:tgtEl>
                                      </p:cBhvr>
                                    </p:animEffect>
                                    <p:set>
                                      <p:cBhvr>
                                        <p:cTn id="45" dur="1" fill="hold">
                                          <p:stCondLst>
                                            <p:cond delay="499"/>
                                          </p:stCondLst>
                                        </p:cTn>
                                        <p:tgtEl>
                                          <p:spTgt spid="1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P spid="206" grpId="0"/>
      <p:bldP spid="207" grpId="0"/>
      <p:bldP spid="2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704548" cy="2819233"/>
          </a:xfrm>
        </p:spPr>
        <p:txBody>
          <a:bodyPr/>
          <a:lstStyle/>
          <a:p>
            <a:pPr>
              <a:lnSpc>
                <a:spcPct val="100000"/>
              </a:lnSpc>
            </a:pPr>
            <a:r>
              <a:rPr lang="en-US" sz="3200" b="1" dirty="0"/>
              <a:t>Power BI Desktop </a:t>
            </a:r>
            <a:r>
              <a:rPr lang="en-US" sz="3200" dirty="0"/>
              <a:t>for report authoring &amp; data exploration</a:t>
            </a:r>
          </a:p>
          <a:p>
            <a:pPr>
              <a:lnSpc>
                <a:spcPct val="100000"/>
              </a:lnSpc>
            </a:pPr>
            <a:r>
              <a:rPr lang="en-US" sz="3200" b="1" dirty="0"/>
              <a:t>Power BI Free </a:t>
            </a:r>
            <a:r>
              <a:rPr lang="en-US" sz="3200" dirty="0"/>
              <a:t>for personal self-service BI</a:t>
            </a:r>
          </a:p>
          <a:p>
            <a:pPr>
              <a:lnSpc>
                <a:spcPct val="100000"/>
              </a:lnSpc>
            </a:pPr>
            <a:r>
              <a:rPr lang="en-US" sz="3200" b="1" dirty="0"/>
              <a:t>Power BI Pro </a:t>
            </a:r>
            <a:r>
              <a:rPr lang="en-US" sz="3200" dirty="0"/>
              <a:t>for sharing and collaboration</a:t>
            </a:r>
          </a:p>
          <a:p>
            <a:pPr>
              <a:lnSpc>
                <a:spcPct val="100000"/>
              </a:lnSpc>
            </a:pPr>
            <a:r>
              <a:rPr lang="en-US" sz="3200" b="1" dirty="0"/>
              <a:t>Power BI Premium </a:t>
            </a:r>
            <a:r>
              <a:rPr lang="en-US" sz="3200" dirty="0"/>
              <a:t>for large scale deployments</a:t>
            </a:r>
          </a:p>
          <a:p>
            <a:pPr marL="0" indent="0">
              <a:lnSpc>
                <a:spcPct val="100000"/>
              </a:lnSpc>
              <a:buNone/>
            </a:pPr>
            <a:endParaRPr lang="en-US" sz="20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Four Power BI Service licenses</a:t>
            </a:r>
          </a:p>
        </p:txBody>
      </p:sp>
    </p:spTree>
    <p:extLst>
      <p:ext uri="{BB962C8B-B14F-4D97-AF65-F5344CB8AC3E}">
        <p14:creationId xmlns:p14="http://schemas.microsoft.com/office/powerpoint/2010/main" val="451648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4875181"/>
          </a:xfrm>
        </p:spPr>
        <p:txBody>
          <a:bodyPr/>
          <a:lstStyle/>
          <a:p>
            <a:pPr>
              <a:lnSpc>
                <a:spcPct val="100000"/>
              </a:lnSpc>
            </a:pPr>
            <a:r>
              <a:rPr lang="en-US" sz="2400" dirty="0"/>
              <a:t>Share with free users (P1+)</a:t>
            </a:r>
          </a:p>
          <a:p>
            <a:pPr>
              <a:lnSpc>
                <a:spcPct val="100000"/>
              </a:lnSpc>
            </a:pPr>
            <a:r>
              <a:rPr lang="en-US" sz="2400" dirty="0"/>
              <a:t>Incremental refresh</a:t>
            </a:r>
          </a:p>
          <a:p>
            <a:pPr>
              <a:lnSpc>
                <a:spcPct val="100000"/>
              </a:lnSpc>
            </a:pPr>
            <a:r>
              <a:rPr lang="en-US" sz="2400" dirty="0"/>
              <a:t>48x refresh</a:t>
            </a:r>
          </a:p>
          <a:p>
            <a:pPr>
              <a:lnSpc>
                <a:spcPct val="100000"/>
              </a:lnSpc>
            </a:pPr>
            <a:r>
              <a:rPr lang="nb-NO" sz="2400" dirty="0"/>
              <a:t>Support for larger dataset sizes</a:t>
            </a:r>
          </a:p>
          <a:p>
            <a:pPr>
              <a:lnSpc>
                <a:spcPct val="100000"/>
              </a:lnSpc>
            </a:pPr>
            <a:r>
              <a:rPr lang="nb-NO" sz="2400" dirty="0"/>
              <a:t>XMLA endpoints</a:t>
            </a:r>
            <a:endParaRPr lang="nb-NO" sz="2400" b="1" dirty="0"/>
          </a:p>
          <a:p>
            <a:pPr>
              <a:lnSpc>
                <a:spcPct val="100000"/>
              </a:lnSpc>
            </a:pPr>
            <a:r>
              <a:rPr lang="nb-NO" sz="2400" dirty="0"/>
              <a:t>Multi-geo</a:t>
            </a:r>
          </a:p>
          <a:p>
            <a:pPr>
              <a:lnSpc>
                <a:spcPct val="100000"/>
              </a:lnSpc>
            </a:pPr>
            <a:r>
              <a:rPr lang="en-US" sz="2400" dirty="0"/>
              <a:t>Extra dataflows features </a:t>
            </a:r>
            <a:r>
              <a:rPr lang="en-US" sz="1800" dirty="0"/>
              <a:t>(linked entities, parallel execution of transforms, external CDM Folders)</a:t>
            </a:r>
          </a:p>
          <a:p>
            <a:pPr>
              <a:lnSpc>
                <a:spcPct val="100000"/>
              </a:lnSpc>
            </a:pPr>
            <a:r>
              <a:rPr lang="en-US" sz="2400" dirty="0"/>
              <a:t>Paginated Reports (SSRS reports)</a:t>
            </a:r>
          </a:p>
          <a:p>
            <a:pPr>
              <a:lnSpc>
                <a:spcPct val="100000"/>
              </a:lnSpc>
            </a:pPr>
            <a:r>
              <a:rPr lang="en-US" sz="2400" dirty="0"/>
              <a:t>Ability to embed content in apps on behalf of app users (PaaS)</a:t>
            </a:r>
          </a:p>
          <a:p>
            <a:pPr>
              <a:lnSpc>
                <a:spcPct val="100000"/>
              </a:lnSpc>
            </a:pPr>
            <a:endParaRPr lang="en-US" sz="2400" dirty="0"/>
          </a:p>
          <a:p>
            <a:pPr>
              <a:lnSpc>
                <a:spcPct val="100000"/>
              </a:lnSpc>
            </a:pPr>
            <a:endParaRPr lang="en-US" sz="18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What do you get extra?</a:t>
            </a:r>
          </a:p>
        </p:txBody>
      </p:sp>
      <p:sp>
        <p:nvSpPr>
          <p:cNvPr id="2" name="Rectangle 1">
            <a:extLst>
              <a:ext uri="{FF2B5EF4-FFF2-40B4-BE49-F238E27FC236}">
                <a16:creationId xmlns:a16="http://schemas.microsoft.com/office/drawing/2014/main" id="{544569DD-5B4C-46B0-BE51-51CA48FAE96A}"/>
              </a:ext>
            </a:extLst>
          </p:cNvPr>
          <p:cNvSpPr/>
          <p:nvPr/>
        </p:nvSpPr>
        <p:spPr>
          <a:xfrm>
            <a:off x="3511606" y="3620787"/>
            <a:ext cx="3697231" cy="461665"/>
          </a:xfrm>
          <a:prstGeom prst="rect">
            <a:avLst/>
          </a:prstGeom>
        </p:spPr>
        <p:txBody>
          <a:bodyPr wrap="none">
            <a:spAutoFit/>
          </a:bodyPr>
          <a:lstStyle/>
          <a:p>
            <a:r>
              <a:rPr lang="nb-NO" sz="2400" b="1" dirty="0"/>
              <a:t>(now in public preview!)</a:t>
            </a:r>
            <a:endParaRPr lang="nl-NL" sz="2400" dirty="0"/>
          </a:p>
        </p:txBody>
      </p:sp>
    </p:spTree>
    <p:extLst>
      <p:ext uri="{BB962C8B-B14F-4D97-AF65-F5344CB8AC3E}">
        <p14:creationId xmlns:p14="http://schemas.microsoft.com/office/powerpoint/2010/main" val="880595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mph" presetSubtype="0" repeatCount="indefinite" fill="hold" grpId="0" nodeType="afterEffect">
                                  <p:stCondLst>
                                    <p:cond delay="1000"/>
                                  </p:stCondLst>
                                  <p:childTnLst>
                                    <p:anim calcmode="discrete" valueType="str">
                                      <p:cBhvr override="childStyle">
                                        <p:cTn id="9" dur="1000" fill="hold"/>
                                        <p:tgtEl>
                                          <p:spTgt spid="2"/>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60B40A96-B039-4D86-AADC-1AC031DC6A02}"/>
              </a:ext>
            </a:extLst>
          </p:cNvPr>
          <p:cNvSpPr>
            <a:spLocks noGrp="1"/>
          </p:cNvSpPr>
          <p:nvPr>
            <p:ph type="title"/>
          </p:nvPr>
        </p:nvSpPr>
        <p:spPr/>
        <p:txBody>
          <a:bodyPr/>
          <a:lstStyle/>
          <a:p>
            <a:r>
              <a:rPr lang="en-US" dirty="0"/>
              <a:t>Demo!</a:t>
            </a:r>
          </a:p>
        </p:txBody>
      </p:sp>
      <p:sp>
        <p:nvSpPr>
          <p:cNvPr id="2" name="Text Placeholder 1">
            <a:extLst>
              <a:ext uri="{FF2B5EF4-FFF2-40B4-BE49-F238E27FC236}">
                <a16:creationId xmlns:a16="http://schemas.microsoft.com/office/drawing/2014/main" id="{9EAB3CF9-085A-4BF4-8119-5612EC9A7FB1}"/>
              </a:ext>
            </a:extLst>
          </p:cNvPr>
          <p:cNvSpPr>
            <a:spLocks noGrp="1"/>
          </p:cNvSpPr>
          <p:nvPr>
            <p:ph type="body" sz="quarter" idx="12"/>
          </p:nvPr>
        </p:nvSpPr>
        <p:spPr>
          <a:xfrm>
            <a:off x="4922837" y="1668462"/>
            <a:ext cx="6858000" cy="1791260"/>
          </a:xfrm>
        </p:spPr>
        <p:txBody>
          <a:bodyPr/>
          <a:lstStyle/>
          <a:p>
            <a:r>
              <a:rPr lang="nl-NL" sz="5400" dirty="0"/>
              <a:t>Intro:</a:t>
            </a:r>
          </a:p>
          <a:p>
            <a:r>
              <a:rPr lang="nl-NL" sz="5400" dirty="0"/>
              <a:t>Power BI Premium</a:t>
            </a:r>
          </a:p>
        </p:txBody>
      </p:sp>
    </p:spTree>
    <p:extLst>
      <p:ext uri="{BB962C8B-B14F-4D97-AF65-F5344CB8AC3E}">
        <p14:creationId xmlns:p14="http://schemas.microsoft.com/office/powerpoint/2010/main" val="30791087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Specs</a:t>
            </a:r>
          </a:p>
        </p:txBody>
      </p:sp>
      <p:graphicFrame>
        <p:nvGraphicFramePr>
          <p:cNvPr id="5" name="Table 4">
            <a:extLst>
              <a:ext uri="{FF2B5EF4-FFF2-40B4-BE49-F238E27FC236}">
                <a16:creationId xmlns:a16="http://schemas.microsoft.com/office/drawing/2014/main" id="{EAD07E34-9F17-4162-9DE2-D1A8E2ACAA5D}"/>
              </a:ext>
            </a:extLst>
          </p:cNvPr>
          <p:cNvGraphicFramePr>
            <a:graphicFrameLocks noGrp="1"/>
          </p:cNvGraphicFramePr>
          <p:nvPr>
            <p:extLst>
              <p:ext uri="{D42A27DB-BD31-4B8C-83A1-F6EECF244321}">
                <p14:modId xmlns:p14="http://schemas.microsoft.com/office/powerpoint/2010/main" val="3871476446"/>
              </p:ext>
            </p:extLst>
          </p:nvPr>
        </p:nvGraphicFramePr>
        <p:xfrm>
          <a:off x="731927" y="2066772"/>
          <a:ext cx="10464393" cy="2860980"/>
        </p:xfrm>
        <a:graphic>
          <a:graphicData uri="http://schemas.openxmlformats.org/drawingml/2006/table">
            <a:tbl>
              <a:tblPr firstRow="1" bandRow="1">
                <a:tableStyleId>{073A0DAA-6AF3-43AB-8588-CEC1D06C72B9}</a:tableStyleId>
              </a:tblPr>
              <a:tblGrid>
                <a:gridCol w="1974047">
                  <a:extLst>
                    <a:ext uri="{9D8B030D-6E8A-4147-A177-3AD203B41FA5}">
                      <a16:colId xmlns:a16="http://schemas.microsoft.com/office/drawing/2014/main" val="4254507612"/>
                    </a:ext>
                  </a:extLst>
                </a:gridCol>
                <a:gridCol w="1086994">
                  <a:extLst>
                    <a:ext uri="{9D8B030D-6E8A-4147-A177-3AD203B41FA5}">
                      <a16:colId xmlns:a16="http://schemas.microsoft.com/office/drawing/2014/main" val="393146690"/>
                    </a:ext>
                  </a:extLst>
                </a:gridCol>
                <a:gridCol w="1850838">
                  <a:extLst>
                    <a:ext uri="{9D8B030D-6E8A-4147-A177-3AD203B41FA5}">
                      <a16:colId xmlns:a16="http://schemas.microsoft.com/office/drawing/2014/main" val="3317381104"/>
                    </a:ext>
                  </a:extLst>
                </a:gridCol>
                <a:gridCol w="1850838">
                  <a:extLst>
                    <a:ext uri="{9D8B030D-6E8A-4147-A177-3AD203B41FA5}">
                      <a16:colId xmlns:a16="http://schemas.microsoft.com/office/drawing/2014/main" val="551955915"/>
                    </a:ext>
                  </a:extLst>
                </a:gridCol>
                <a:gridCol w="1850838">
                  <a:extLst>
                    <a:ext uri="{9D8B030D-6E8A-4147-A177-3AD203B41FA5}">
                      <a16:colId xmlns:a16="http://schemas.microsoft.com/office/drawing/2014/main" val="4010714098"/>
                    </a:ext>
                  </a:extLst>
                </a:gridCol>
                <a:gridCol w="1850838">
                  <a:extLst>
                    <a:ext uri="{9D8B030D-6E8A-4147-A177-3AD203B41FA5}">
                      <a16:colId xmlns:a16="http://schemas.microsoft.com/office/drawing/2014/main" val="2136328193"/>
                    </a:ext>
                  </a:extLst>
                </a:gridCol>
              </a:tblGrid>
              <a:tr h="294502">
                <a:tc>
                  <a:txBody>
                    <a:bodyPr/>
                    <a:lstStyle/>
                    <a:p>
                      <a:pPr algn="ctr"/>
                      <a:r>
                        <a:rPr lang="en-US" b="0" dirty="0">
                          <a:solidFill>
                            <a:schemeClr val="tx2"/>
                          </a:solidFill>
                          <a:latin typeface="+mj-lt"/>
                        </a:rPr>
                        <a:t>Capacity Node</a:t>
                      </a:r>
                      <a:endParaRPr lang="en-US" b="0" dirty="0">
                        <a:solidFill>
                          <a:schemeClr val="tx2"/>
                        </a:solidFill>
                        <a:latin typeface="+mj-lt"/>
                        <a:ea typeface="Segoe UI Black" panose="020B0A02040204020203" pitchFamily="34" charset="0"/>
                        <a:cs typeface="Segoe UI Black" panose="020B0A02040204020203" pitchFamily="34" charset="0"/>
                      </a:endParaRPr>
                    </a:p>
                  </a:txBody>
                  <a:tcPr marL="45720" marR="45720"/>
                </a:tc>
                <a:tc>
                  <a:txBody>
                    <a:bodyPr/>
                    <a:lstStyle/>
                    <a:p>
                      <a:pPr algn="ctr"/>
                      <a:r>
                        <a:rPr lang="en-US" b="0" dirty="0">
                          <a:solidFill>
                            <a:schemeClr val="tx2"/>
                          </a:solidFill>
                          <a:latin typeface="+mj-lt"/>
                        </a:rPr>
                        <a:t>Total </a:t>
                      </a:r>
                    </a:p>
                    <a:p>
                      <a:pPr algn="ctr"/>
                      <a:r>
                        <a:rPr lang="en-US" b="0" dirty="0">
                          <a:solidFill>
                            <a:schemeClr val="tx2"/>
                          </a:solidFill>
                          <a:latin typeface="+mj-lt"/>
                        </a:rPr>
                        <a:t>v-cores</a:t>
                      </a:r>
                      <a:endParaRPr lang="en-US" b="0" dirty="0">
                        <a:solidFill>
                          <a:schemeClr val="tx2"/>
                        </a:solidFill>
                        <a:latin typeface="+mj-lt"/>
                        <a:ea typeface="Segoe UI Black" panose="020B0A02040204020203" pitchFamily="34" charset="0"/>
                        <a:cs typeface="Segoe UI Black" panose="020B0A02040204020203" pitchFamily="34" charset="0"/>
                      </a:endParaRPr>
                    </a:p>
                  </a:txBody>
                  <a:tcPr marL="45720" marR="45720"/>
                </a:tc>
                <a:tc>
                  <a:txBody>
                    <a:bodyPr/>
                    <a:lstStyle/>
                    <a:p>
                      <a:pPr algn="ctr"/>
                      <a:r>
                        <a:rPr lang="en-US" b="0" dirty="0">
                          <a:solidFill>
                            <a:schemeClr val="tx2"/>
                          </a:solidFill>
                          <a:latin typeface="+mj-lt"/>
                          <a:ea typeface="Segoe UI Black" panose="020B0A02040204020203" pitchFamily="34" charset="0"/>
                          <a:cs typeface="Segoe UI Black" panose="020B0A02040204020203" pitchFamily="34" charset="0"/>
                        </a:rPr>
                        <a:t>RAM</a:t>
                      </a:r>
                    </a:p>
                  </a:txBody>
                  <a:tcPr marL="45720" marR="45720"/>
                </a:tc>
                <a:tc>
                  <a:txBody>
                    <a:bodyPr/>
                    <a:lstStyle/>
                    <a:p>
                      <a:pPr algn="ctr"/>
                      <a:r>
                        <a:rPr lang="en-US" b="0" dirty="0">
                          <a:solidFill>
                            <a:schemeClr val="tx2"/>
                          </a:solidFill>
                          <a:latin typeface="+mj-lt"/>
                          <a:ea typeface="Segoe UI Black" panose="020B0A02040204020203" pitchFamily="34" charset="0"/>
                          <a:cs typeface="Segoe UI Black" panose="020B0A02040204020203" pitchFamily="34" charset="0"/>
                        </a:rPr>
                        <a:t>DQ/LC (per sec)</a:t>
                      </a:r>
                    </a:p>
                  </a:txBody>
                  <a:tcPr marL="45720" marR="45720"/>
                </a:tc>
                <a:tc>
                  <a:txBody>
                    <a:bodyPr/>
                    <a:lstStyle/>
                    <a:p>
                      <a:pPr algn="ctr"/>
                      <a:r>
                        <a:rPr lang="en-US" b="0" dirty="0">
                          <a:solidFill>
                            <a:schemeClr val="tx2"/>
                          </a:solidFill>
                          <a:latin typeface="+mj-lt"/>
                          <a:ea typeface="Segoe UI Black" panose="020B0A02040204020203" pitchFamily="34" charset="0"/>
                          <a:cs typeface="Segoe UI Black" panose="020B0A02040204020203" pitchFamily="34" charset="0"/>
                        </a:rPr>
                        <a:t>Model Refresh Parallelism</a:t>
                      </a:r>
                    </a:p>
                  </a:txBody>
                  <a:tcPr marL="45720" marR="45720"/>
                </a:tc>
                <a:tc>
                  <a:txBody>
                    <a:bodyPr/>
                    <a:lstStyle/>
                    <a:p>
                      <a:pPr algn="ctr"/>
                      <a:r>
                        <a:rPr lang="en-US" b="0" dirty="0">
                          <a:solidFill>
                            <a:schemeClr val="tx2"/>
                          </a:solidFill>
                          <a:latin typeface="+mj-lt"/>
                          <a:ea typeface="Segoe UI Black" panose="020B0A02040204020203" pitchFamily="34" charset="0"/>
                          <a:cs typeface="Segoe UI Black" panose="020B0A02040204020203" pitchFamily="34" charset="0"/>
                        </a:rPr>
                        <a:t>Model Size Limit (GB)</a:t>
                      </a:r>
                    </a:p>
                  </a:txBody>
                  <a:tcPr marL="45720" marR="45720"/>
                </a:tc>
                <a:extLst>
                  <a:ext uri="{0D108BD9-81ED-4DB2-BD59-A6C34878D82A}">
                    <a16:rowId xmlns:a16="http://schemas.microsoft.com/office/drawing/2014/main" val="1938258790"/>
                  </a:ext>
                </a:extLst>
              </a:tr>
              <a:tr h="370150">
                <a:tc>
                  <a:txBody>
                    <a:bodyPr/>
                    <a:lstStyle/>
                    <a:p>
                      <a:pPr algn="ctr"/>
                      <a:r>
                        <a:rPr lang="en-US" dirty="0">
                          <a:solidFill>
                            <a:schemeClr val="tx2"/>
                          </a:solidFill>
                        </a:rPr>
                        <a:t>EM1 / A1</a:t>
                      </a:r>
                    </a:p>
                  </a:txBody>
                  <a:tcPr marL="45720" marR="45720"/>
                </a:tc>
                <a:tc>
                  <a:txBody>
                    <a:bodyPr/>
                    <a:lstStyle/>
                    <a:p>
                      <a:pPr algn="ctr"/>
                      <a:r>
                        <a:rPr lang="en-US" dirty="0">
                          <a:solidFill>
                            <a:schemeClr val="tx2"/>
                          </a:solidFill>
                        </a:rPr>
                        <a:t>1</a:t>
                      </a:r>
                    </a:p>
                  </a:txBody>
                  <a:tcPr marL="45720" marR="45720"/>
                </a:tc>
                <a:tc>
                  <a:txBody>
                    <a:bodyPr/>
                    <a:lstStyle/>
                    <a:p>
                      <a:pPr algn="ctr"/>
                      <a:r>
                        <a:rPr lang="en-US" dirty="0">
                          <a:solidFill>
                            <a:schemeClr val="tx2"/>
                          </a:solidFill>
                        </a:rPr>
                        <a:t>2,5</a:t>
                      </a:r>
                    </a:p>
                  </a:txBody>
                  <a:tcPr marL="45720" marR="45720"/>
                </a:tc>
                <a:tc>
                  <a:txBody>
                    <a:bodyPr/>
                    <a:lstStyle/>
                    <a:p>
                      <a:pPr algn="ctr"/>
                      <a:r>
                        <a:rPr lang="en-US" dirty="0">
                          <a:solidFill>
                            <a:schemeClr val="tx2"/>
                          </a:solidFill>
                        </a:rPr>
                        <a:t>3,75</a:t>
                      </a:r>
                    </a:p>
                  </a:txBody>
                  <a:tcPr marL="45720" marR="45720"/>
                </a:tc>
                <a:tc>
                  <a:txBody>
                    <a:bodyPr/>
                    <a:lstStyle/>
                    <a:p>
                      <a:pPr algn="ctr"/>
                      <a:r>
                        <a:rPr lang="en-US" dirty="0">
                          <a:solidFill>
                            <a:schemeClr val="tx2"/>
                          </a:solidFill>
                        </a:rPr>
                        <a:t>1</a:t>
                      </a:r>
                    </a:p>
                  </a:txBody>
                  <a:tcPr marL="45720" marR="45720"/>
                </a:tc>
                <a:tc>
                  <a:txBody>
                    <a:bodyPr/>
                    <a:lstStyle/>
                    <a:p>
                      <a:pPr algn="ctr"/>
                      <a:r>
                        <a:rPr lang="en-US" dirty="0">
                          <a:solidFill>
                            <a:schemeClr val="tx2"/>
                          </a:solidFill>
                        </a:rPr>
                        <a:t>1</a:t>
                      </a:r>
                    </a:p>
                  </a:txBody>
                  <a:tcPr marL="45720" marR="45720"/>
                </a:tc>
                <a:extLst>
                  <a:ext uri="{0D108BD9-81ED-4DB2-BD59-A6C34878D82A}">
                    <a16:rowId xmlns:a16="http://schemas.microsoft.com/office/drawing/2014/main" val="488354024"/>
                  </a:ext>
                </a:extLst>
              </a:tr>
              <a:tr h="370150">
                <a:tc>
                  <a:txBody>
                    <a:bodyPr/>
                    <a:lstStyle/>
                    <a:p>
                      <a:pPr algn="ctr"/>
                      <a:r>
                        <a:rPr lang="en-US" dirty="0">
                          <a:solidFill>
                            <a:schemeClr val="tx2"/>
                          </a:solidFill>
                        </a:rPr>
                        <a:t>EM2 / A2</a:t>
                      </a:r>
                    </a:p>
                  </a:txBody>
                  <a:tcPr marL="45720" marR="45720"/>
                </a:tc>
                <a:tc>
                  <a:txBody>
                    <a:bodyPr/>
                    <a:lstStyle/>
                    <a:p>
                      <a:pPr algn="ctr"/>
                      <a:r>
                        <a:rPr lang="en-US" dirty="0">
                          <a:solidFill>
                            <a:schemeClr val="tx2"/>
                          </a:solidFill>
                        </a:rPr>
                        <a:t>2</a:t>
                      </a:r>
                    </a:p>
                  </a:txBody>
                  <a:tcPr marL="45720" marR="45720"/>
                </a:tc>
                <a:tc>
                  <a:txBody>
                    <a:bodyPr/>
                    <a:lstStyle/>
                    <a:p>
                      <a:pPr algn="ctr"/>
                      <a:r>
                        <a:rPr lang="en-US" dirty="0">
                          <a:solidFill>
                            <a:schemeClr val="tx2"/>
                          </a:solidFill>
                        </a:rPr>
                        <a:t>5</a:t>
                      </a:r>
                    </a:p>
                  </a:txBody>
                  <a:tcPr marL="45720" marR="45720"/>
                </a:tc>
                <a:tc>
                  <a:txBody>
                    <a:bodyPr/>
                    <a:lstStyle/>
                    <a:p>
                      <a:pPr algn="ctr"/>
                      <a:r>
                        <a:rPr lang="en-US" dirty="0">
                          <a:solidFill>
                            <a:schemeClr val="tx2"/>
                          </a:solidFill>
                        </a:rPr>
                        <a:t>7,5</a:t>
                      </a:r>
                    </a:p>
                  </a:txBody>
                  <a:tcPr marL="45720" marR="45720"/>
                </a:tc>
                <a:tc>
                  <a:txBody>
                    <a:bodyPr/>
                    <a:lstStyle/>
                    <a:p>
                      <a:pPr algn="ctr"/>
                      <a:r>
                        <a:rPr lang="en-US" dirty="0">
                          <a:solidFill>
                            <a:schemeClr val="tx2"/>
                          </a:solidFill>
                        </a:rPr>
                        <a:t>2</a:t>
                      </a:r>
                    </a:p>
                  </a:txBody>
                  <a:tcPr marL="45720" marR="45720"/>
                </a:tc>
                <a:tc>
                  <a:txBody>
                    <a:bodyPr/>
                    <a:lstStyle/>
                    <a:p>
                      <a:pPr algn="ctr"/>
                      <a:r>
                        <a:rPr lang="en-US" dirty="0">
                          <a:solidFill>
                            <a:schemeClr val="tx2"/>
                          </a:solidFill>
                        </a:rPr>
                        <a:t>1</a:t>
                      </a:r>
                    </a:p>
                  </a:txBody>
                  <a:tcPr marL="45720" marR="45720"/>
                </a:tc>
                <a:extLst>
                  <a:ext uri="{0D108BD9-81ED-4DB2-BD59-A6C34878D82A}">
                    <a16:rowId xmlns:a16="http://schemas.microsoft.com/office/drawing/2014/main" val="324093837"/>
                  </a:ext>
                </a:extLst>
              </a:tr>
              <a:tr h="370150">
                <a:tc>
                  <a:txBody>
                    <a:bodyPr/>
                    <a:lstStyle/>
                    <a:p>
                      <a:pPr algn="ctr"/>
                      <a:r>
                        <a:rPr lang="en-US" dirty="0">
                          <a:solidFill>
                            <a:schemeClr val="tx2"/>
                          </a:solidFill>
                        </a:rPr>
                        <a:t>EM3 / A3</a:t>
                      </a:r>
                    </a:p>
                  </a:txBody>
                  <a:tcPr marL="45720" marR="45720"/>
                </a:tc>
                <a:tc>
                  <a:txBody>
                    <a:bodyPr/>
                    <a:lstStyle/>
                    <a:p>
                      <a:pPr algn="ctr"/>
                      <a:r>
                        <a:rPr lang="en-US" dirty="0">
                          <a:solidFill>
                            <a:schemeClr val="tx2"/>
                          </a:solidFill>
                        </a:rPr>
                        <a:t>4</a:t>
                      </a:r>
                    </a:p>
                  </a:txBody>
                  <a:tcPr marL="45720" marR="45720"/>
                </a:tc>
                <a:tc>
                  <a:txBody>
                    <a:bodyPr/>
                    <a:lstStyle/>
                    <a:p>
                      <a:pPr algn="ctr"/>
                      <a:r>
                        <a:rPr lang="en-US" dirty="0">
                          <a:solidFill>
                            <a:schemeClr val="tx2"/>
                          </a:solidFill>
                        </a:rPr>
                        <a:t>10</a:t>
                      </a:r>
                    </a:p>
                  </a:txBody>
                  <a:tcPr marL="45720" marR="45720"/>
                </a:tc>
                <a:tc>
                  <a:txBody>
                    <a:bodyPr/>
                    <a:lstStyle/>
                    <a:p>
                      <a:pPr algn="ctr"/>
                      <a:r>
                        <a:rPr lang="en-US" dirty="0">
                          <a:solidFill>
                            <a:schemeClr val="tx2"/>
                          </a:solidFill>
                        </a:rPr>
                        <a:t>15</a:t>
                      </a:r>
                    </a:p>
                  </a:txBody>
                  <a:tcPr marL="45720" marR="45720"/>
                </a:tc>
                <a:tc>
                  <a:txBody>
                    <a:bodyPr/>
                    <a:lstStyle/>
                    <a:p>
                      <a:pPr algn="ctr"/>
                      <a:r>
                        <a:rPr lang="en-US" dirty="0">
                          <a:solidFill>
                            <a:schemeClr val="tx2"/>
                          </a:solidFill>
                        </a:rPr>
                        <a:t>3</a:t>
                      </a:r>
                    </a:p>
                  </a:txBody>
                  <a:tcPr marL="45720" marR="45720"/>
                </a:tc>
                <a:tc>
                  <a:txBody>
                    <a:bodyPr/>
                    <a:lstStyle/>
                    <a:p>
                      <a:pPr algn="ctr"/>
                      <a:r>
                        <a:rPr lang="en-US" dirty="0">
                          <a:solidFill>
                            <a:schemeClr val="tx2"/>
                          </a:solidFill>
                        </a:rPr>
                        <a:t>1</a:t>
                      </a:r>
                    </a:p>
                  </a:txBody>
                  <a:tcPr marL="45720" marR="45720"/>
                </a:tc>
                <a:extLst>
                  <a:ext uri="{0D108BD9-81ED-4DB2-BD59-A6C34878D82A}">
                    <a16:rowId xmlns:a16="http://schemas.microsoft.com/office/drawing/2014/main" val="1541305365"/>
                  </a:ext>
                </a:extLst>
              </a:tr>
              <a:tr h="370150">
                <a:tc>
                  <a:txBody>
                    <a:bodyPr/>
                    <a:lstStyle/>
                    <a:p>
                      <a:pPr algn="ctr"/>
                      <a:r>
                        <a:rPr lang="en-US" dirty="0">
                          <a:solidFill>
                            <a:schemeClr val="tx2"/>
                          </a:solidFill>
                        </a:rPr>
                        <a:t>P1 / A4</a:t>
                      </a:r>
                    </a:p>
                  </a:txBody>
                  <a:tcPr marL="45720" marR="45720"/>
                </a:tc>
                <a:tc>
                  <a:txBody>
                    <a:bodyPr/>
                    <a:lstStyle/>
                    <a:p>
                      <a:pPr algn="ctr"/>
                      <a:r>
                        <a:rPr lang="en-US" dirty="0">
                          <a:solidFill>
                            <a:schemeClr val="tx2"/>
                          </a:solidFill>
                        </a:rPr>
                        <a:t>8</a:t>
                      </a:r>
                    </a:p>
                  </a:txBody>
                  <a:tcPr marL="45720" marR="45720"/>
                </a:tc>
                <a:tc>
                  <a:txBody>
                    <a:bodyPr/>
                    <a:lstStyle/>
                    <a:p>
                      <a:pPr algn="ctr"/>
                      <a:r>
                        <a:rPr lang="en-US" dirty="0">
                          <a:solidFill>
                            <a:schemeClr val="tx2"/>
                          </a:solidFill>
                        </a:rPr>
                        <a:t>25</a:t>
                      </a:r>
                    </a:p>
                  </a:txBody>
                  <a:tcPr marL="45720" marR="45720"/>
                </a:tc>
                <a:tc>
                  <a:txBody>
                    <a:bodyPr/>
                    <a:lstStyle/>
                    <a:p>
                      <a:pPr algn="ctr"/>
                      <a:r>
                        <a:rPr lang="en-US" dirty="0">
                          <a:solidFill>
                            <a:schemeClr val="tx2"/>
                          </a:solidFill>
                        </a:rPr>
                        <a:t>30</a:t>
                      </a:r>
                    </a:p>
                  </a:txBody>
                  <a:tcPr marL="45720" marR="45720"/>
                </a:tc>
                <a:tc>
                  <a:txBody>
                    <a:bodyPr/>
                    <a:lstStyle/>
                    <a:p>
                      <a:pPr algn="ctr"/>
                      <a:r>
                        <a:rPr lang="en-US" dirty="0">
                          <a:solidFill>
                            <a:schemeClr val="tx2"/>
                          </a:solidFill>
                        </a:rPr>
                        <a:t>6</a:t>
                      </a:r>
                    </a:p>
                  </a:txBody>
                  <a:tcPr marL="45720" marR="45720"/>
                </a:tc>
                <a:tc>
                  <a:txBody>
                    <a:bodyPr/>
                    <a:lstStyle/>
                    <a:p>
                      <a:pPr algn="ctr"/>
                      <a:r>
                        <a:rPr lang="en-US" dirty="0">
                          <a:solidFill>
                            <a:schemeClr val="tx2"/>
                          </a:solidFill>
                        </a:rPr>
                        <a:t>3</a:t>
                      </a:r>
                    </a:p>
                  </a:txBody>
                  <a:tcPr marL="45720" marR="45720"/>
                </a:tc>
                <a:extLst>
                  <a:ext uri="{0D108BD9-81ED-4DB2-BD59-A6C34878D82A}">
                    <a16:rowId xmlns:a16="http://schemas.microsoft.com/office/drawing/2014/main" val="4206112683"/>
                  </a:ext>
                </a:extLst>
              </a:tr>
              <a:tr h="370150">
                <a:tc>
                  <a:txBody>
                    <a:bodyPr/>
                    <a:lstStyle/>
                    <a:p>
                      <a:pPr algn="ctr"/>
                      <a:r>
                        <a:rPr lang="en-US" dirty="0">
                          <a:solidFill>
                            <a:schemeClr val="tx2"/>
                          </a:solidFill>
                        </a:rPr>
                        <a:t>P2 / A5</a:t>
                      </a:r>
                    </a:p>
                  </a:txBody>
                  <a:tcPr marL="45720" marR="45720"/>
                </a:tc>
                <a:tc>
                  <a:txBody>
                    <a:bodyPr/>
                    <a:lstStyle/>
                    <a:p>
                      <a:pPr algn="ctr"/>
                      <a:r>
                        <a:rPr lang="en-US" dirty="0">
                          <a:solidFill>
                            <a:schemeClr val="tx2"/>
                          </a:solidFill>
                        </a:rPr>
                        <a:t>16</a:t>
                      </a:r>
                    </a:p>
                  </a:txBody>
                  <a:tcPr marL="45720" marR="45720"/>
                </a:tc>
                <a:tc>
                  <a:txBody>
                    <a:bodyPr/>
                    <a:lstStyle/>
                    <a:p>
                      <a:pPr algn="ctr"/>
                      <a:r>
                        <a:rPr lang="en-US" dirty="0">
                          <a:solidFill>
                            <a:schemeClr val="tx2"/>
                          </a:solidFill>
                        </a:rPr>
                        <a:t>50</a:t>
                      </a:r>
                    </a:p>
                  </a:txBody>
                  <a:tcPr marL="45720" marR="45720"/>
                </a:tc>
                <a:tc>
                  <a:txBody>
                    <a:bodyPr/>
                    <a:lstStyle/>
                    <a:p>
                      <a:pPr algn="ctr"/>
                      <a:r>
                        <a:rPr lang="en-US" dirty="0">
                          <a:solidFill>
                            <a:schemeClr val="tx2"/>
                          </a:solidFill>
                        </a:rPr>
                        <a:t>60</a:t>
                      </a:r>
                    </a:p>
                  </a:txBody>
                  <a:tcPr marL="45720" marR="45720"/>
                </a:tc>
                <a:tc>
                  <a:txBody>
                    <a:bodyPr/>
                    <a:lstStyle/>
                    <a:p>
                      <a:pPr algn="ctr"/>
                      <a:r>
                        <a:rPr lang="en-US" dirty="0">
                          <a:solidFill>
                            <a:schemeClr val="tx2"/>
                          </a:solidFill>
                        </a:rPr>
                        <a:t>12</a:t>
                      </a:r>
                    </a:p>
                  </a:txBody>
                  <a:tcPr marL="45720" marR="45720"/>
                </a:tc>
                <a:tc>
                  <a:txBody>
                    <a:bodyPr/>
                    <a:lstStyle/>
                    <a:p>
                      <a:pPr algn="ctr"/>
                      <a:r>
                        <a:rPr lang="en-US" dirty="0">
                          <a:solidFill>
                            <a:schemeClr val="tx2"/>
                          </a:solidFill>
                        </a:rPr>
                        <a:t>6</a:t>
                      </a:r>
                    </a:p>
                  </a:txBody>
                  <a:tcPr marL="45720" marR="45720"/>
                </a:tc>
                <a:extLst>
                  <a:ext uri="{0D108BD9-81ED-4DB2-BD59-A6C34878D82A}">
                    <a16:rowId xmlns:a16="http://schemas.microsoft.com/office/drawing/2014/main" val="4108419657"/>
                  </a:ext>
                </a:extLst>
              </a:tr>
              <a:tr h="370150">
                <a:tc>
                  <a:txBody>
                    <a:bodyPr/>
                    <a:lstStyle/>
                    <a:p>
                      <a:pPr algn="ctr"/>
                      <a:r>
                        <a:rPr lang="en-US" dirty="0">
                          <a:solidFill>
                            <a:schemeClr val="tx2"/>
                          </a:solidFill>
                        </a:rPr>
                        <a:t>P3 / A6</a:t>
                      </a:r>
                    </a:p>
                  </a:txBody>
                  <a:tcPr marL="45720" marR="45720"/>
                </a:tc>
                <a:tc>
                  <a:txBody>
                    <a:bodyPr/>
                    <a:lstStyle/>
                    <a:p>
                      <a:pPr algn="ctr"/>
                      <a:r>
                        <a:rPr lang="en-US" dirty="0">
                          <a:solidFill>
                            <a:schemeClr val="tx2"/>
                          </a:solidFill>
                        </a:rPr>
                        <a:t>32</a:t>
                      </a:r>
                    </a:p>
                  </a:txBody>
                  <a:tcPr marL="45720" marR="45720"/>
                </a:tc>
                <a:tc>
                  <a:txBody>
                    <a:bodyPr/>
                    <a:lstStyle/>
                    <a:p>
                      <a:pPr algn="ctr"/>
                      <a:r>
                        <a:rPr lang="en-US" dirty="0">
                          <a:solidFill>
                            <a:schemeClr val="tx2"/>
                          </a:solidFill>
                        </a:rPr>
                        <a:t>100</a:t>
                      </a:r>
                    </a:p>
                  </a:txBody>
                  <a:tcPr marL="45720" marR="45720"/>
                </a:tc>
                <a:tc>
                  <a:txBody>
                    <a:bodyPr/>
                    <a:lstStyle/>
                    <a:p>
                      <a:pPr algn="ctr"/>
                      <a:r>
                        <a:rPr lang="en-US" dirty="0">
                          <a:solidFill>
                            <a:schemeClr val="tx2"/>
                          </a:solidFill>
                        </a:rPr>
                        <a:t>120</a:t>
                      </a:r>
                    </a:p>
                  </a:txBody>
                  <a:tcPr marL="45720" marR="45720"/>
                </a:tc>
                <a:tc>
                  <a:txBody>
                    <a:bodyPr/>
                    <a:lstStyle/>
                    <a:p>
                      <a:pPr algn="ctr"/>
                      <a:r>
                        <a:rPr lang="en-US" dirty="0">
                          <a:solidFill>
                            <a:schemeClr val="tx2"/>
                          </a:solidFill>
                        </a:rPr>
                        <a:t>24</a:t>
                      </a:r>
                    </a:p>
                  </a:txBody>
                  <a:tcPr marL="45720" marR="45720"/>
                </a:tc>
                <a:tc>
                  <a:txBody>
                    <a:bodyPr/>
                    <a:lstStyle/>
                    <a:p>
                      <a:pPr algn="ctr"/>
                      <a:r>
                        <a:rPr lang="en-US" dirty="0">
                          <a:solidFill>
                            <a:schemeClr val="tx2"/>
                          </a:solidFill>
                        </a:rPr>
                        <a:t>10</a:t>
                      </a:r>
                    </a:p>
                  </a:txBody>
                  <a:tcPr marL="45720" marR="45720"/>
                </a:tc>
                <a:extLst>
                  <a:ext uri="{0D108BD9-81ED-4DB2-BD59-A6C34878D82A}">
                    <a16:rowId xmlns:a16="http://schemas.microsoft.com/office/drawing/2014/main" val="2768453786"/>
                  </a:ext>
                </a:extLst>
              </a:tr>
            </a:tbl>
          </a:graphicData>
        </a:graphic>
      </p:graphicFrame>
    </p:spTree>
    <p:extLst>
      <p:ext uri="{BB962C8B-B14F-4D97-AF65-F5344CB8AC3E}">
        <p14:creationId xmlns:p14="http://schemas.microsoft.com/office/powerpoint/2010/main" val="3049926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2622256"/>
          </a:xfrm>
        </p:spPr>
        <p:txBody>
          <a:bodyPr/>
          <a:lstStyle/>
          <a:p>
            <a:pPr>
              <a:lnSpc>
                <a:spcPct val="100000"/>
              </a:lnSpc>
            </a:pPr>
            <a:r>
              <a:rPr lang="en-US" sz="3600" dirty="0"/>
              <a:t>To leverage distribution to ‘Free’ users, use Apps</a:t>
            </a:r>
          </a:p>
          <a:p>
            <a:pPr>
              <a:lnSpc>
                <a:spcPct val="100000"/>
              </a:lnSpc>
            </a:pPr>
            <a:r>
              <a:rPr lang="en-US" sz="3600" dirty="0"/>
              <a:t>Access to App Workspaces always require Pro license</a:t>
            </a:r>
          </a:p>
          <a:p>
            <a:pPr>
              <a:lnSpc>
                <a:spcPct val="100000"/>
              </a:lnSpc>
            </a:pPr>
            <a:r>
              <a:rPr lang="en-US" sz="3600" dirty="0"/>
              <a:t>You can use Azure Power BI Embedded Capacity, but there is no sharing to ‘Free’ users!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Power BI Premium notes</a:t>
            </a:r>
          </a:p>
        </p:txBody>
      </p:sp>
    </p:spTree>
    <p:extLst>
      <p:ext uri="{BB962C8B-B14F-4D97-AF65-F5344CB8AC3E}">
        <p14:creationId xmlns:p14="http://schemas.microsoft.com/office/powerpoint/2010/main" val="7561786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2179058"/>
          </a:xfrm>
        </p:spPr>
        <p:txBody>
          <a:bodyPr/>
          <a:lstStyle/>
          <a:p>
            <a:pPr algn="ctr"/>
            <a:r>
              <a:rPr lang="en-US" dirty="0"/>
              <a:t>Power BI Premium</a:t>
            </a:r>
            <a:br>
              <a:rPr lang="en-US" dirty="0"/>
            </a:br>
            <a:r>
              <a:rPr lang="en-US" dirty="0"/>
              <a:t>Incremental refresh</a:t>
            </a:r>
          </a:p>
        </p:txBody>
      </p:sp>
    </p:spTree>
    <p:extLst>
      <p:ext uri="{BB962C8B-B14F-4D97-AF65-F5344CB8AC3E}">
        <p14:creationId xmlns:p14="http://schemas.microsoft.com/office/powerpoint/2010/main" val="683706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810910" cy="3471720"/>
          </a:xfrm>
        </p:spPr>
        <p:txBody>
          <a:bodyPr/>
          <a:lstStyle/>
          <a:p>
            <a:pPr>
              <a:lnSpc>
                <a:spcPct val="100000"/>
              </a:lnSpc>
            </a:pPr>
            <a:r>
              <a:rPr lang="en-US" sz="3200" dirty="0"/>
              <a:t>Enable large models in Power BI</a:t>
            </a:r>
          </a:p>
          <a:p>
            <a:pPr marL="722313" lvl="1" indent="-379413">
              <a:lnSpc>
                <a:spcPct val="100000"/>
              </a:lnSpc>
            </a:pPr>
            <a:r>
              <a:rPr lang="en-US" sz="2800" dirty="0"/>
              <a:t>Faster refresh</a:t>
            </a:r>
          </a:p>
          <a:p>
            <a:pPr marL="722313" lvl="1" indent="-379413">
              <a:lnSpc>
                <a:spcPct val="100000"/>
              </a:lnSpc>
            </a:pPr>
            <a:r>
              <a:rPr lang="en-US" sz="2800" dirty="0"/>
              <a:t>More reliable</a:t>
            </a:r>
          </a:p>
          <a:p>
            <a:pPr marL="722313" lvl="1" indent="-379413">
              <a:lnSpc>
                <a:spcPct val="100000"/>
              </a:lnSpc>
            </a:pPr>
            <a:r>
              <a:rPr lang="en-US" sz="2800" dirty="0"/>
              <a:t>Lower CPU and Memory usage</a:t>
            </a:r>
          </a:p>
          <a:p>
            <a:pPr>
              <a:lnSpc>
                <a:spcPct val="100000"/>
              </a:lnSpc>
            </a:pPr>
            <a:r>
              <a:rPr lang="en-US" sz="3200" dirty="0"/>
              <a:t>Define policy in Power BI Desktop; apply it in the service</a:t>
            </a:r>
          </a:p>
          <a:p>
            <a:pPr>
              <a:lnSpc>
                <a:spcPct val="100000"/>
              </a:lnSpc>
            </a:pPr>
            <a:r>
              <a:rPr lang="en-US" sz="3200" dirty="0"/>
              <a:t>Policy doesn’t affect data in Power BI Desktop</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Incremental refresh</a:t>
            </a:r>
          </a:p>
        </p:txBody>
      </p:sp>
    </p:spTree>
    <p:extLst>
      <p:ext uri="{BB962C8B-B14F-4D97-AF65-F5344CB8AC3E}">
        <p14:creationId xmlns:p14="http://schemas.microsoft.com/office/powerpoint/2010/main" val="24452246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1181862"/>
          </a:xfrm>
        </p:spPr>
        <p:txBody>
          <a:bodyPr/>
          <a:lstStyle/>
          <a:p>
            <a:pPr algn="ctr"/>
            <a:r>
              <a:rPr lang="en-US" dirty="0"/>
              <a:t>XMLA endpoints</a:t>
            </a:r>
          </a:p>
        </p:txBody>
      </p:sp>
    </p:spTree>
    <p:extLst>
      <p:ext uri="{BB962C8B-B14F-4D97-AF65-F5344CB8AC3E}">
        <p14:creationId xmlns:p14="http://schemas.microsoft.com/office/powerpoint/2010/main" val="970315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B7CA38F-FD80-4407-A7C8-92DE69523EB4}"/>
              </a:ext>
            </a:extLst>
          </p:cNvPr>
          <p:cNvSpPr>
            <a:spLocks noGrp="1"/>
          </p:cNvSpPr>
          <p:nvPr>
            <p:ph type="pic" sz="quarter" idx="10"/>
          </p:nvPr>
        </p:nvSpPr>
        <p:spPr>
          <a:xfrm>
            <a:off x="6214184" y="1938"/>
            <a:ext cx="6216650" cy="6992587"/>
          </a:xfrm>
          <a:solidFill>
            <a:schemeClr val="tx2"/>
          </a:solidFill>
        </p:spPr>
      </p:sp>
      <p:sp>
        <p:nvSpPr>
          <p:cNvPr id="6" name="Title 5">
            <a:extLst>
              <a:ext uri="{FF2B5EF4-FFF2-40B4-BE49-F238E27FC236}">
                <a16:creationId xmlns:a16="http://schemas.microsoft.com/office/drawing/2014/main" id="{038F8674-97BA-4127-9B34-56AF22FDFA78}"/>
              </a:ext>
            </a:extLst>
          </p:cNvPr>
          <p:cNvSpPr>
            <a:spLocks noGrp="1"/>
          </p:cNvSpPr>
          <p:nvPr>
            <p:ph type="title"/>
          </p:nvPr>
        </p:nvSpPr>
        <p:spPr>
          <a:xfrm>
            <a:off x="731837" y="1439862"/>
            <a:ext cx="5029201" cy="4339650"/>
          </a:xfrm>
        </p:spPr>
        <p:txBody>
          <a:bodyPr/>
          <a:lstStyle/>
          <a:p>
            <a:pPr algn="ctr"/>
            <a:r>
              <a:rPr lang="en-US" sz="6000" dirty="0"/>
              <a:t>Which </a:t>
            </a:r>
            <a:br>
              <a:rPr lang="en-US" sz="6000" dirty="0"/>
            </a:br>
            <a:r>
              <a:rPr lang="en-US" sz="6000" dirty="0"/>
              <a:t>‘data flow’ are you talking about..?</a:t>
            </a:r>
            <a:endParaRPr lang="nl-NL" sz="6000" dirty="0"/>
          </a:p>
        </p:txBody>
      </p:sp>
      <p:pic>
        <p:nvPicPr>
          <p:cNvPr id="1026" name="Picture 2">
            <a:extLst>
              <a:ext uri="{FF2B5EF4-FFF2-40B4-BE49-F238E27FC236}">
                <a16:creationId xmlns:a16="http://schemas.microsoft.com/office/drawing/2014/main" id="{22D00EBA-8F81-423F-9620-040EC1FD1D57}"/>
              </a:ext>
            </a:extLst>
          </p:cNvPr>
          <p:cNvPicPr>
            <a:picLocks noChangeAspect="1" noChangeArrowheads="1"/>
          </p:cNvPicPr>
          <p:nvPr/>
        </p:nvPicPr>
        <p:blipFill>
          <a:blip r:embed="rId3"/>
          <a:stretch>
            <a:fillRect/>
          </a:stretch>
        </p:blipFill>
        <p:spPr bwMode="auto">
          <a:xfrm>
            <a:off x="6374406" y="1983028"/>
            <a:ext cx="5896206" cy="3301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1343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a:xfrm>
            <a:off x="731927" y="449262"/>
            <a:ext cx="11432276" cy="917575"/>
          </a:xfrm>
        </p:spPr>
        <p:txBody>
          <a:bodyPr/>
          <a:lstStyle/>
          <a:p>
            <a:r>
              <a:rPr lang="en-US" dirty="0"/>
              <a:t>XMLA endpoints</a:t>
            </a:r>
          </a:p>
        </p:txBody>
      </p:sp>
      <p:sp>
        <p:nvSpPr>
          <p:cNvPr id="66" name="Rectangle 65">
            <a:extLst>
              <a:ext uri="{FF2B5EF4-FFF2-40B4-BE49-F238E27FC236}">
                <a16:creationId xmlns:a16="http://schemas.microsoft.com/office/drawing/2014/main" id="{64D2C3A4-96A7-4695-9C2E-BBAE832503DB}"/>
              </a:ext>
            </a:extLst>
          </p:cNvPr>
          <p:cNvSpPr/>
          <p:nvPr/>
        </p:nvSpPr>
        <p:spPr bwMode="auto">
          <a:xfrm>
            <a:off x="4128495" y="4269895"/>
            <a:ext cx="1610608" cy="1198879"/>
          </a:xfrm>
          <a:prstGeom prst="rect">
            <a:avLst/>
          </a:prstGeom>
          <a:solidFill>
            <a:schemeClr val="bg1"/>
          </a:solidFill>
          <a:ln w="6350" cap="flat" cmpd="sng" algn="ctr">
            <a:solidFill>
              <a:srgbClr val="5B9BD5"/>
            </a:solidFill>
            <a:prstDash val="solid"/>
            <a:miter lim="800000"/>
            <a:headEnd type="none" w="med" len="med"/>
            <a:tailEnd type="none" w="med" len="med"/>
          </a:ln>
          <a:effectLst/>
        </p:spPr>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marL="0" marR="0" lvl="0" indent="0" algn="ctr" defTabSz="913844"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Rectangle 66">
            <a:extLst>
              <a:ext uri="{FF2B5EF4-FFF2-40B4-BE49-F238E27FC236}">
                <a16:creationId xmlns:a16="http://schemas.microsoft.com/office/drawing/2014/main" id="{1F3802E6-EEE7-4CCC-937A-A0A8969B1B2B}"/>
              </a:ext>
            </a:extLst>
          </p:cNvPr>
          <p:cNvSpPr/>
          <p:nvPr/>
        </p:nvSpPr>
        <p:spPr bwMode="auto">
          <a:xfrm>
            <a:off x="6621451" y="4277595"/>
            <a:ext cx="1610608" cy="1198879"/>
          </a:xfrm>
          <a:prstGeom prst="rect">
            <a:avLst/>
          </a:prstGeom>
          <a:solidFill>
            <a:schemeClr val="bg1"/>
          </a:solidFill>
          <a:ln w="6350" cap="flat" cmpd="sng" algn="ctr">
            <a:solidFill>
              <a:srgbClr val="5B9BD5"/>
            </a:solidFill>
            <a:prstDash val="solid"/>
            <a:miter lim="800000"/>
            <a:headEnd type="none" w="med" len="med"/>
            <a:tailEnd type="none" w="med" len="med"/>
          </a:ln>
          <a:effectLst/>
        </p:spPr>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marL="0" marR="0" lvl="0" indent="0" algn="ctr" defTabSz="913844"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Rectangle 67">
            <a:extLst>
              <a:ext uri="{FF2B5EF4-FFF2-40B4-BE49-F238E27FC236}">
                <a16:creationId xmlns:a16="http://schemas.microsoft.com/office/drawing/2014/main" id="{04465CA5-73A5-4774-9668-42CA5E626300}"/>
              </a:ext>
            </a:extLst>
          </p:cNvPr>
          <p:cNvSpPr/>
          <p:nvPr/>
        </p:nvSpPr>
        <p:spPr bwMode="auto">
          <a:xfrm>
            <a:off x="6897077" y="2409801"/>
            <a:ext cx="1377403" cy="1071028"/>
          </a:xfrm>
          <a:prstGeom prst="rect">
            <a:avLst/>
          </a:prstGeom>
          <a:solidFill>
            <a:schemeClr val="bg1"/>
          </a:solidFill>
          <a:ln w="6350" cap="flat" cmpd="sng" algn="ctr">
            <a:solidFill>
              <a:srgbClr val="5B9BD5"/>
            </a:solidFill>
            <a:prstDash val="solid"/>
            <a:miter lim="800000"/>
            <a:headEnd type="none" w="med" len="med"/>
            <a:tailEnd type="none" w="med" len="med"/>
          </a:ln>
          <a:effectLst/>
        </p:spPr>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marL="0" marR="0" lvl="0" indent="0" algn="ctr" defTabSz="913844"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Rectangle 68">
            <a:extLst>
              <a:ext uri="{FF2B5EF4-FFF2-40B4-BE49-F238E27FC236}">
                <a16:creationId xmlns:a16="http://schemas.microsoft.com/office/drawing/2014/main" id="{F968249C-CC95-4EAE-8AFD-D7A6E47C29F1}"/>
              </a:ext>
            </a:extLst>
          </p:cNvPr>
          <p:cNvSpPr/>
          <p:nvPr/>
        </p:nvSpPr>
        <p:spPr bwMode="auto">
          <a:xfrm>
            <a:off x="5324932" y="2109998"/>
            <a:ext cx="1042443" cy="1221469"/>
          </a:xfrm>
          <a:prstGeom prst="rect">
            <a:avLst/>
          </a:prstGeom>
          <a:solidFill>
            <a:schemeClr val="bg1"/>
          </a:solidFill>
          <a:ln w="6350" cap="flat" cmpd="sng" algn="ctr">
            <a:solidFill>
              <a:srgbClr val="5B9BD5"/>
            </a:solidFill>
            <a:prstDash val="solid"/>
            <a:miter lim="800000"/>
            <a:headEnd type="none" w="med" len="med"/>
            <a:tailEnd type="none" w="med" len="med"/>
          </a:ln>
          <a:effectLst/>
        </p:spPr>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marL="0" marR="0" lvl="0" indent="0" algn="ctr" defTabSz="913844"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0" name="Rectangle 69">
            <a:extLst>
              <a:ext uri="{FF2B5EF4-FFF2-40B4-BE49-F238E27FC236}">
                <a16:creationId xmlns:a16="http://schemas.microsoft.com/office/drawing/2014/main" id="{FBCEBC7B-E618-4A8F-8991-0E19E65F3D9E}"/>
              </a:ext>
            </a:extLst>
          </p:cNvPr>
          <p:cNvSpPr/>
          <p:nvPr/>
        </p:nvSpPr>
        <p:spPr bwMode="auto">
          <a:xfrm>
            <a:off x="3823205" y="2938601"/>
            <a:ext cx="991481" cy="909395"/>
          </a:xfrm>
          <a:prstGeom prst="rect">
            <a:avLst/>
          </a:prstGeom>
          <a:solidFill>
            <a:schemeClr val="bg1"/>
          </a:solidFill>
          <a:ln w="6350" cap="flat" cmpd="sng" algn="ctr">
            <a:solidFill>
              <a:srgbClr val="5B9BD5"/>
            </a:solidFill>
            <a:prstDash val="solid"/>
            <a:miter lim="800000"/>
            <a:headEnd type="none" w="med" len="med"/>
            <a:tailEnd type="none" w="med" len="med"/>
          </a:ln>
          <a:effectLst/>
        </p:spPr>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marL="0" marR="0" lvl="0" indent="0" algn="ctr" defTabSz="913844"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71" name="Freeform 266">
            <a:extLst>
              <a:ext uri="{FF2B5EF4-FFF2-40B4-BE49-F238E27FC236}">
                <a16:creationId xmlns:a16="http://schemas.microsoft.com/office/drawing/2014/main" id="{CAD367F6-FD57-441E-8DB7-E7CD5237B2A4}"/>
              </a:ext>
            </a:extLst>
          </p:cNvPr>
          <p:cNvSpPr>
            <a:spLocks noChangeAspect="1"/>
          </p:cNvSpPr>
          <p:nvPr/>
        </p:nvSpPr>
        <p:spPr bwMode="black">
          <a:xfrm>
            <a:off x="4470815" y="2830655"/>
            <a:ext cx="3138524" cy="1856123"/>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rgbClr val="4472C4"/>
          </a:solidFill>
          <a:ln>
            <a:solidFill>
              <a:srgbClr val="4472C4"/>
            </a:solidFill>
          </a:ln>
        </p:spPr>
        <p:txBody>
          <a:bodyPr vert="horz" wrap="square" lIns="87832" tIns="43916" rIns="87832" bIns="43916" numCol="1" anchor="t" anchorCtr="0" compatLnSpc="1">
            <a:prstTxWarp prst="textNoShape">
              <a:avLst/>
            </a:prstTxWarp>
          </a:bodyPr>
          <a:lstStyle/>
          <a:p>
            <a:pPr marL="0" marR="0" lvl="0" indent="0" defTabSz="896135"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2C2C2C"/>
              </a:solidFill>
              <a:effectLst/>
              <a:uLnTx/>
              <a:uFillTx/>
            </a:endParaRPr>
          </a:p>
        </p:txBody>
      </p:sp>
      <p:sp>
        <p:nvSpPr>
          <p:cNvPr id="72" name="TextBox 71">
            <a:extLst>
              <a:ext uri="{FF2B5EF4-FFF2-40B4-BE49-F238E27FC236}">
                <a16:creationId xmlns:a16="http://schemas.microsoft.com/office/drawing/2014/main" id="{AE7D9ADD-98AF-4792-A0F8-5D20D9DD1216}"/>
              </a:ext>
            </a:extLst>
          </p:cNvPr>
          <p:cNvSpPr txBox="1"/>
          <p:nvPr/>
        </p:nvSpPr>
        <p:spPr>
          <a:xfrm>
            <a:off x="6489586" y="5113977"/>
            <a:ext cx="1874337" cy="279327"/>
          </a:xfrm>
          <a:prstGeom prst="rect">
            <a:avLst/>
          </a:prstGeom>
          <a:noFill/>
        </p:spPr>
        <p:txBody>
          <a:bodyPr wrap="square" lIns="87855" tIns="87855" rIns="87855" bIns="43927" rtlCol="0" anchor="ctr">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056" b="1" i="0" u="none" strike="noStrike" kern="0" cap="none" spc="0" normalizeH="0" baseline="0" noProof="0" dirty="0">
                <a:ln>
                  <a:noFill/>
                </a:ln>
                <a:solidFill>
                  <a:srgbClr val="0078D7"/>
                </a:solidFill>
                <a:effectLst/>
                <a:uLnTx/>
                <a:uFillTx/>
              </a:rPr>
              <a:t>Business logic &amp; metrics</a:t>
            </a:r>
          </a:p>
        </p:txBody>
      </p:sp>
      <p:sp>
        <p:nvSpPr>
          <p:cNvPr id="73" name="Freeform 9">
            <a:extLst>
              <a:ext uri="{FF2B5EF4-FFF2-40B4-BE49-F238E27FC236}">
                <a16:creationId xmlns:a16="http://schemas.microsoft.com/office/drawing/2014/main" id="{5D18F33D-818B-44F7-8C68-D417D0EC3B56}"/>
              </a:ext>
            </a:extLst>
          </p:cNvPr>
          <p:cNvSpPr>
            <a:spLocks noChangeAspect="1" noEditPoints="1"/>
          </p:cNvSpPr>
          <p:nvPr/>
        </p:nvSpPr>
        <p:spPr bwMode="black">
          <a:xfrm>
            <a:off x="7299085" y="4628659"/>
            <a:ext cx="567961" cy="460520"/>
          </a:xfrm>
          <a:custGeom>
            <a:avLst/>
            <a:gdLst>
              <a:gd name="T0" fmla="*/ 600 w 1107"/>
              <a:gd name="T1" fmla="*/ 625 h 897"/>
              <a:gd name="T2" fmla="*/ 649 w 1107"/>
              <a:gd name="T3" fmla="*/ 567 h 897"/>
              <a:gd name="T4" fmla="*/ 727 w 1107"/>
              <a:gd name="T5" fmla="*/ 482 h 897"/>
              <a:gd name="T6" fmla="*/ 601 w 1107"/>
              <a:gd name="T7" fmla="*/ 434 h 897"/>
              <a:gd name="T8" fmla="*/ 628 w 1107"/>
              <a:gd name="T9" fmla="*/ 305 h 897"/>
              <a:gd name="T10" fmla="*/ 547 w 1107"/>
              <a:gd name="T11" fmla="*/ 240 h 897"/>
              <a:gd name="T12" fmla="*/ 427 w 1107"/>
              <a:gd name="T13" fmla="*/ 287 h 897"/>
              <a:gd name="T14" fmla="*/ 368 w 1107"/>
              <a:gd name="T15" fmla="*/ 170 h 897"/>
              <a:gd name="T16" fmla="*/ 285 w 1107"/>
              <a:gd name="T17" fmla="*/ 263 h 897"/>
              <a:gd name="T18" fmla="*/ 241 w 1107"/>
              <a:gd name="T19" fmla="*/ 313 h 897"/>
              <a:gd name="T20" fmla="*/ 139 w 1107"/>
              <a:gd name="T21" fmla="*/ 281 h 897"/>
              <a:gd name="T22" fmla="*/ 79 w 1107"/>
              <a:gd name="T23" fmla="*/ 355 h 897"/>
              <a:gd name="T24" fmla="*/ 132 w 1107"/>
              <a:gd name="T25" fmla="*/ 446 h 897"/>
              <a:gd name="T26" fmla="*/ 83 w 1107"/>
              <a:gd name="T27" fmla="*/ 505 h 897"/>
              <a:gd name="T28" fmla="*/ 5 w 1107"/>
              <a:gd name="T29" fmla="*/ 590 h 897"/>
              <a:gd name="T30" fmla="*/ 132 w 1107"/>
              <a:gd name="T31" fmla="*/ 638 h 897"/>
              <a:gd name="T32" fmla="*/ 145 w 1107"/>
              <a:gd name="T33" fmla="*/ 669 h 897"/>
              <a:gd name="T34" fmla="*/ 110 w 1107"/>
              <a:gd name="T35" fmla="*/ 793 h 897"/>
              <a:gd name="T36" fmla="*/ 230 w 1107"/>
              <a:gd name="T37" fmla="*/ 781 h 897"/>
              <a:gd name="T38" fmla="*/ 306 w 1107"/>
              <a:gd name="T39" fmla="*/ 785 h 897"/>
              <a:gd name="T40" fmla="*/ 346 w 1107"/>
              <a:gd name="T41" fmla="*/ 878 h 897"/>
              <a:gd name="T42" fmla="*/ 440 w 1107"/>
              <a:gd name="T43" fmla="*/ 872 h 897"/>
              <a:gd name="T44" fmla="*/ 466 w 1107"/>
              <a:gd name="T45" fmla="*/ 764 h 897"/>
              <a:gd name="T46" fmla="*/ 539 w 1107"/>
              <a:gd name="T47" fmla="*/ 755 h 897"/>
              <a:gd name="T48" fmla="*/ 659 w 1107"/>
              <a:gd name="T49" fmla="*/ 743 h 897"/>
              <a:gd name="T50" fmla="*/ 263 w 1107"/>
              <a:gd name="T51" fmla="*/ 452 h 897"/>
              <a:gd name="T52" fmla="*/ 281 w 1107"/>
              <a:gd name="T53" fmla="*/ 633 h 897"/>
              <a:gd name="T54" fmla="*/ 1002 w 1107"/>
              <a:gd name="T55" fmla="*/ 332 h 897"/>
              <a:gd name="T56" fmla="*/ 1043 w 1107"/>
              <a:gd name="T57" fmla="*/ 304 h 897"/>
              <a:gd name="T58" fmla="*/ 1107 w 1107"/>
              <a:gd name="T59" fmla="*/ 266 h 897"/>
              <a:gd name="T60" fmla="*/ 1037 w 1107"/>
              <a:gd name="T61" fmla="*/ 213 h 897"/>
              <a:gd name="T62" fmla="*/ 1077 w 1107"/>
              <a:gd name="T63" fmla="*/ 138 h 897"/>
              <a:gd name="T64" fmla="*/ 1038 w 1107"/>
              <a:gd name="T65" fmla="*/ 83 h 897"/>
              <a:gd name="T66" fmla="*/ 956 w 1107"/>
              <a:gd name="T67" fmla="*/ 91 h 897"/>
              <a:gd name="T68" fmla="*/ 940 w 1107"/>
              <a:gd name="T69" fmla="*/ 7 h 897"/>
              <a:gd name="T70" fmla="*/ 872 w 1107"/>
              <a:gd name="T71" fmla="*/ 50 h 897"/>
              <a:gd name="T72" fmla="*/ 836 w 1107"/>
              <a:gd name="T73" fmla="*/ 74 h 897"/>
              <a:gd name="T74" fmla="*/ 778 w 1107"/>
              <a:gd name="T75" fmla="*/ 35 h 897"/>
              <a:gd name="T76" fmla="*/ 728 w 1107"/>
              <a:gd name="T77" fmla="*/ 70 h 897"/>
              <a:gd name="T78" fmla="*/ 744 w 1107"/>
              <a:gd name="T79" fmla="*/ 136 h 897"/>
              <a:gd name="T80" fmla="*/ 703 w 1107"/>
              <a:gd name="T81" fmla="*/ 164 h 897"/>
              <a:gd name="T82" fmla="*/ 640 w 1107"/>
              <a:gd name="T83" fmla="*/ 203 h 897"/>
              <a:gd name="T84" fmla="*/ 710 w 1107"/>
              <a:gd name="T85" fmla="*/ 255 h 897"/>
              <a:gd name="T86" fmla="*/ 712 w 1107"/>
              <a:gd name="T87" fmla="*/ 277 h 897"/>
              <a:gd name="T88" fmla="*/ 668 w 1107"/>
              <a:gd name="T89" fmla="*/ 347 h 897"/>
              <a:gd name="T90" fmla="*/ 745 w 1107"/>
              <a:gd name="T91" fmla="*/ 361 h 897"/>
              <a:gd name="T92" fmla="*/ 791 w 1107"/>
              <a:gd name="T93" fmla="*/ 377 h 897"/>
              <a:gd name="T94" fmla="*/ 799 w 1107"/>
              <a:gd name="T95" fmla="*/ 443 h 897"/>
              <a:gd name="T96" fmla="*/ 859 w 1107"/>
              <a:gd name="T97" fmla="*/ 456 h 897"/>
              <a:gd name="T98" fmla="*/ 894 w 1107"/>
              <a:gd name="T99" fmla="*/ 393 h 897"/>
              <a:gd name="T100" fmla="*/ 941 w 1107"/>
              <a:gd name="T101" fmla="*/ 401 h 897"/>
              <a:gd name="T102" fmla="*/ 1018 w 1107"/>
              <a:gd name="T103" fmla="*/ 415 h 897"/>
              <a:gd name="T104" fmla="*/ 825 w 1107"/>
              <a:gd name="T105" fmla="*/ 164 h 897"/>
              <a:gd name="T106" fmla="*/ 803 w 1107"/>
              <a:gd name="T107" fmla="*/ 279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7" h="897">
                <a:moveTo>
                  <a:pt x="654" y="716"/>
                </a:moveTo>
                <a:cubicBezTo>
                  <a:pt x="616" y="670"/>
                  <a:pt x="616" y="670"/>
                  <a:pt x="616" y="670"/>
                </a:cubicBezTo>
                <a:cubicBezTo>
                  <a:pt x="593" y="654"/>
                  <a:pt x="603" y="638"/>
                  <a:pt x="600" y="625"/>
                </a:cubicBezTo>
                <a:cubicBezTo>
                  <a:pt x="600" y="625"/>
                  <a:pt x="600" y="625"/>
                  <a:pt x="600" y="625"/>
                </a:cubicBezTo>
                <a:cubicBezTo>
                  <a:pt x="605" y="617"/>
                  <a:pt x="611" y="609"/>
                  <a:pt x="608" y="596"/>
                </a:cubicBezTo>
                <a:cubicBezTo>
                  <a:pt x="618" y="580"/>
                  <a:pt x="623" y="572"/>
                  <a:pt x="649" y="567"/>
                </a:cubicBezTo>
                <a:cubicBezTo>
                  <a:pt x="715" y="553"/>
                  <a:pt x="715" y="553"/>
                  <a:pt x="715" y="553"/>
                </a:cubicBezTo>
                <a:cubicBezTo>
                  <a:pt x="728" y="550"/>
                  <a:pt x="733" y="542"/>
                  <a:pt x="730" y="529"/>
                </a:cubicBezTo>
                <a:cubicBezTo>
                  <a:pt x="727" y="482"/>
                  <a:pt x="727" y="482"/>
                  <a:pt x="727" y="482"/>
                </a:cubicBezTo>
                <a:cubicBezTo>
                  <a:pt x="724" y="469"/>
                  <a:pt x="717" y="463"/>
                  <a:pt x="701" y="453"/>
                </a:cubicBezTo>
                <a:cubicBezTo>
                  <a:pt x="641" y="459"/>
                  <a:pt x="641" y="459"/>
                  <a:pt x="641" y="459"/>
                </a:cubicBezTo>
                <a:cubicBezTo>
                  <a:pt x="620" y="457"/>
                  <a:pt x="604" y="447"/>
                  <a:pt x="601" y="434"/>
                </a:cubicBezTo>
                <a:cubicBezTo>
                  <a:pt x="598" y="421"/>
                  <a:pt x="590" y="416"/>
                  <a:pt x="580" y="397"/>
                </a:cubicBezTo>
                <a:cubicBezTo>
                  <a:pt x="577" y="384"/>
                  <a:pt x="574" y="371"/>
                  <a:pt x="584" y="355"/>
                </a:cubicBezTo>
                <a:cubicBezTo>
                  <a:pt x="628" y="305"/>
                  <a:pt x="628" y="305"/>
                  <a:pt x="628" y="305"/>
                </a:cubicBezTo>
                <a:cubicBezTo>
                  <a:pt x="634" y="297"/>
                  <a:pt x="631" y="284"/>
                  <a:pt x="623" y="279"/>
                </a:cubicBezTo>
                <a:cubicBezTo>
                  <a:pt x="581" y="240"/>
                  <a:pt x="581" y="240"/>
                  <a:pt x="581" y="240"/>
                </a:cubicBezTo>
                <a:cubicBezTo>
                  <a:pt x="573" y="235"/>
                  <a:pt x="560" y="238"/>
                  <a:pt x="547" y="240"/>
                </a:cubicBezTo>
                <a:cubicBezTo>
                  <a:pt x="503" y="291"/>
                  <a:pt x="503" y="291"/>
                  <a:pt x="503" y="291"/>
                </a:cubicBezTo>
                <a:cubicBezTo>
                  <a:pt x="484" y="302"/>
                  <a:pt x="471" y="304"/>
                  <a:pt x="463" y="299"/>
                </a:cubicBezTo>
                <a:cubicBezTo>
                  <a:pt x="456" y="294"/>
                  <a:pt x="435" y="292"/>
                  <a:pt x="427" y="287"/>
                </a:cubicBezTo>
                <a:cubicBezTo>
                  <a:pt x="419" y="282"/>
                  <a:pt x="403" y="271"/>
                  <a:pt x="400" y="258"/>
                </a:cubicBezTo>
                <a:cubicBezTo>
                  <a:pt x="386" y="193"/>
                  <a:pt x="386" y="193"/>
                  <a:pt x="386" y="193"/>
                </a:cubicBezTo>
                <a:cubicBezTo>
                  <a:pt x="384" y="180"/>
                  <a:pt x="368" y="170"/>
                  <a:pt x="368" y="170"/>
                </a:cubicBezTo>
                <a:cubicBezTo>
                  <a:pt x="308" y="176"/>
                  <a:pt x="308" y="176"/>
                  <a:pt x="308" y="176"/>
                </a:cubicBezTo>
                <a:cubicBezTo>
                  <a:pt x="308" y="176"/>
                  <a:pt x="289" y="187"/>
                  <a:pt x="292" y="200"/>
                </a:cubicBezTo>
                <a:cubicBezTo>
                  <a:pt x="285" y="263"/>
                  <a:pt x="285" y="263"/>
                  <a:pt x="285" y="263"/>
                </a:cubicBezTo>
                <a:cubicBezTo>
                  <a:pt x="291" y="289"/>
                  <a:pt x="277" y="292"/>
                  <a:pt x="272" y="300"/>
                </a:cubicBezTo>
                <a:cubicBezTo>
                  <a:pt x="272" y="300"/>
                  <a:pt x="272" y="300"/>
                  <a:pt x="267" y="308"/>
                </a:cubicBezTo>
                <a:cubicBezTo>
                  <a:pt x="259" y="302"/>
                  <a:pt x="246" y="305"/>
                  <a:pt x="241" y="313"/>
                </a:cubicBezTo>
                <a:cubicBezTo>
                  <a:pt x="236" y="321"/>
                  <a:pt x="236" y="321"/>
                  <a:pt x="236" y="321"/>
                </a:cubicBezTo>
                <a:cubicBezTo>
                  <a:pt x="223" y="324"/>
                  <a:pt x="210" y="327"/>
                  <a:pt x="194" y="317"/>
                </a:cubicBezTo>
                <a:cubicBezTo>
                  <a:pt x="139" y="281"/>
                  <a:pt x="139" y="281"/>
                  <a:pt x="139" y="281"/>
                </a:cubicBezTo>
                <a:cubicBezTo>
                  <a:pt x="131" y="276"/>
                  <a:pt x="110" y="273"/>
                  <a:pt x="104" y="281"/>
                </a:cubicBezTo>
                <a:cubicBezTo>
                  <a:pt x="79" y="321"/>
                  <a:pt x="79" y="321"/>
                  <a:pt x="79" y="321"/>
                </a:cubicBezTo>
                <a:cubicBezTo>
                  <a:pt x="66" y="324"/>
                  <a:pt x="68" y="337"/>
                  <a:pt x="79" y="355"/>
                </a:cubicBezTo>
                <a:cubicBezTo>
                  <a:pt x="121" y="394"/>
                  <a:pt x="121" y="394"/>
                  <a:pt x="121" y="394"/>
                </a:cubicBezTo>
                <a:cubicBezTo>
                  <a:pt x="140" y="417"/>
                  <a:pt x="135" y="425"/>
                  <a:pt x="132" y="446"/>
                </a:cubicBezTo>
                <a:cubicBezTo>
                  <a:pt x="132" y="446"/>
                  <a:pt x="132" y="446"/>
                  <a:pt x="132" y="446"/>
                </a:cubicBezTo>
                <a:cubicBezTo>
                  <a:pt x="127" y="454"/>
                  <a:pt x="122" y="462"/>
                  <a:pt x="117" y="470"/>
                </a:cubicBezTo>
                <a:cubicBezTo>
                  <a:pt x="117" y="470"/>
                  <a:pt x="117" y="470"/>
                  <a:pt x="117" y="470"/>
                </a:cubicBezTo>
                <a:cubicBezTo>
                  <a:pt x="120" y="483"/>
                  <a:pt x="109" y="499"/>
                  <a:pt x="83" y="505"/>
                </a:cubicBezTo>
                <a:cubicBezTo>
                  <a:pt x="23" y="511"/>
                  <a:pt x="23" y="511"/>
                  <a:pt x="23" y="511"/>
                </a:cubicBezTo>
                <a:cubicBezTo>
                  <a:pt x="10" y="514"/>
                  <a:pt x="0" y="529"/>
                  <a:pt x="2" y="543"/>
                </a:cubicBezTo>
                <a:cubicBezTo>
                  <a:pt x="5" y="590"/>
                  <a:pt x="5" y="590"/>
                  <a:pt x="5" y="590"/>
                </a:cubicBezTo>
                <a:cubicBezTo>
                  <a:pt x="8" y="603"/>
                  <a:pt x="16" y="608"/>
                  <a:pt x="37" y="610"/>
                </a:cubicBezTo>
                <a:cubicBezTo>
                  <a:pt x="92" y="612"/>
                  <a:pt x="92" y="612"/>
                  <a:pt x="92" y="612"/>
                </a:cubicBezTo>
                <a:cubicBezTo>
                  <a:pt x="113" y="614"/>
                  <a:pt x="129" y="625"/>
                  <a:pt x="132" y="638"/>
                </a:cubicBezTo>
                <a:cubicBezTo>
                  <a:pt x="132" y="638"/>
                  <a:pt x="132" y="638"/>
                  <a:pt x="132" y="638"/>
                </a:cubicBezTo>
                <a:cubicBezTo>
                  <a:pt x="140" y="643"/>
                  <a:pt x="142" y="656"/>
                  <a:pt x="150" y="661"/>
                </a:cubicBezTo>
                <a:cubicBezTo>
                  <a:pt x="145" y="669"/>
                  <a:pt x="145" y="669"/>
                  <a:pt x="145" y="669"/>
                </a:cubicBezTo>
                <a:cubicBezTo>
                  <a:pt x="153" y="674"/>
                  <a:pt x="156" y="687"/>
                  <a:pt x="140" y="711"/>
                </a:cubicBezTo>
                <a:cubicBezTo>
                  <a:pt x="109" y="759"/>
                  <a:pt x="109" y="759"/>
                  <a:pt x="109" y="759"/>
                </a:cubicBezTo>
                <a:cubicBezTo>
                  <a:pt x="99" y="775"/>
                  <a:pt x="102" y="788"/>
                  <a:pt x="110" y="793"/>
                </a:cubicBezTo>
                <a:cubicBezTo>
                  <a:pt x="152" y="832"/>
                  <a:pt x="152" y="832"/>
                  <a:pt x="152" y="832"/>
                </a:cubicBezTo>
                <a:cubicBezTo>
                  <a:pt x="160" y="837"/>
                  <a:pt x="173" y="834"/>
                  <a:pt x="178" y="826"/>
                </a:cubicBezTo>
                <a:cubicBezTo>
                  <a:pt x="230" y="781"/>
                  <a:pt x="230" y="781"/>
                  <a:pt x="230" y="781"/>
                </a:cubicBezTo>
                <a:cubicBezTo>
                  <a:pt x="248" y="770"/>
                  <a:pt x="261" y="767"/>
                  <a:pt x="269" y="772"/>
                </a:cubicBezTo>
                <a:cubicBezTo>
                  <a:pt x="269" y="772"/>
                  <a:pt x="269" y="772"/>
                  <a:pt x="269" y="772"/>
                </a:cubicBezTo>
                <a:cubicBezTo>
                  <a:pt x="282" y="769"/>
                  <a:pt x="298" y="779"/>
                  <a:pt x="306" y="785"/>
                </a:cubicBezTo>
                <a:cubicBezTo>
                  <a:pt x="306" y="785"/>
                  <a:pt x="306" y="785"/>
                  <a:pt x="306" y="785"/>
                </a:cubicBezTo>
                <a:cubicBezTo>
                  <a:pt x="319" y="782"/>
                  <a:pt x="327" y="787"/>
                  <a:pt x="332" y="813"/>
                </a:cubicBezTo>
                <a:cubicBezTo>
                  <a:pt x="346" y="878"/>
                  <a:pt x="346" y="878"/>
                  <a:pt x="346" y="878"/>
                </a:cubicBezTo>
                <a:cubicBezTo>
                  <a:pt x="349" y="892"/>
                  <a:pt x="357" y="897"/>
                  <a:pt x="370" y="894"/>
                </a:cubicBezTo>
                <a:cubicBezTo>
                  <a:pt x="425" y="896"/>
                  <a:pt x="425" y="896"/>
                  <a:pt x="425" y="896"/>
                </a:cubicBezTo>
                <a:cubicBezTo>
                  <a:pt x="430" y="888"/>
                  <a:pt x="443" y="885"/>
                  <a:pt x="440" y="872"/>
                </a:cubicBezTo>
                <a:cubicBezTo>
                  <a:pt x="440" y="804"/>
                  <a:pt x="440" y="804"/>
                  <a:pt x="440" y="804"/>
                </a:cubicBezTo>
                <a:cubicBezTo>
                  <a:pt x="442" y="783"/>
                  <a:pt x="460" y="772"/>
                  <a:pt x="466" y="764"/>
                </a:cubicBezTo>
                <a:cubicBezTo>
                  <a:pt x="466" y="764"/>
                  <a:pt x="466" y="764"/>
                  <a:pt x="466" y="764"/>
                </a:cubicBezTo>
                <a:cubicBezTo>
                  <a:pt x="479" y="761"/>
                  <a:pt x="492" y="758"/>
                  <a:pt x="497" y="750"/>
                </a:cubicBezTo>
                <a:cubicBezTo>
                  <a:pt x="497" y="750"/>
                  <a:pt x="497" y="750"/>
                  <a:pt x="497" y="750"/>
                </a:cubicBezTo>
                <a:cubicBezTo>
                  <a:pt x="510" y="747"/>
                  <a:pt x="523" y="745"/>
                  <a:pt x="539" y="755"/>
                </a:cubicBezTo>
                <a:cubicBezTo>
                  <a:pt x="594" y="791"/>
                  <a:pt x="594" y="791"/>
                  <a:pt x="594" y="791"/>
                </a:cubicBezTo>
                <a:cubicBezTo>
                  <a:pt x="602" y="796"/>
                  <a:pt x="623" y="798"/>
                  <a:pt x="628" y="790"/>
                </a:cubicBezTo>
                <a:cubicBezTo>
                  <a:pt x="659" y="743"/>
                  <a:pt x="659" y="743"/>
                  <a:pt x="659" y="743"/>
                </a:cubicBezTo>
                <a:cubicBezTo>
                  <a:pt x="659" y="743"/>
                  <a:pt x="669" y="727"/>
                  <a:pt x="654" y="716"/>
                </a:cubicBezTo>
                <a:close/>
                <a:moveTo>
                  <a:pt x="281" y="633"/>
                </a:moveTo>
                <a:cubicBezTo>
                  <a:pt x="223" y="584"/>
                  <a:pt x="219" y="502"/>
                  <a:pt x="263" y="452"/>
                </a:cubicBezTo>
                <a:cubicBezTo>
                  <a:pt x="313" y="393"/>
                  <a:pt x="399" y="382"/>
                  <a:pt x="457" y="431"/>
                </a:cubicBezTo>
                <a:cubicBezTo>
                  <a:pt x="507" y="475"/>
                  <a:pt x="518" y="561"/>
                  <a:pt x="469" y="619"/>
                </a:cubicBezTo>
                <a:cubicBezTo>
                  <a:pt x="420" y="678"/>
                  <a:pt x="339" y="682"/>
                  <a:pt x="281" y="633"/>
                </a:cubicBezTo>
                <a:close/>
                <a:moveTo>
                  <a:pt x="1019" y="398"/>
                </a:moveTo>
                <a:cubicBezTo>
                  <a:pt x="1004" y="362"/>
                  <a:pt x="1004" y="362"/>
                  <a:pt x="1004" y="362"/>
                </a:cubicBezTo>
                <a:cubicBezTo>
                  <a:pt x="992" y="348"/>
                  <a:pt x="1002" y="340"/>
                  <a:pt x="1002" y="332"/>
                </a:cubicBezTo>
                <a:cubicBezTo>
                  <a:pt x="1002" y="332"/>
                  <a:pt x="1002" y="332"/>
                  <a:pt x="1002" y="332"/>
                </a:cubicBezTo>
                <a:cubicBezTo>
                  <a:pt x="1007" y="328"/>
                  <a:pt x="1011" y="324"/>
                  <a:pt x="1012" y="315"/>
                </a:cubicBezTo>
                <a:cubicBezTo>
                  <a:pt x="1021" y="307"/>
                  <a:pt x="1026" y="303"/>
                  <a:pt x="1043" y="304"/>
                </a:cubicBezTo>
                <a:cubicBezTo>
                  <a:pt x="1086" y="307"/>
                  <a:pt x="1086" y="307"/>
                  <a:pt x="1086" y="307"/>
                </a:cubicBezTo>
                <a:cubicBezTo>
                  <a:pt x="1095" y="308"/>
                  <a:pt x="1099" y="304"/>
                  <a:pt x="1100" y="295"/>
                </a:cubicBezTo>
                <a:cubicBezTo>
                  <a:pt x="1107" y="266"/>
                  <a:pt x="1107" y="266"/>
                  <a:pt x="1107" y="266"/>
                </a:cubicBezTo>
                <a:cubicBezTo>
                  <a:pt x="1107" y="257"/>
                  <a:pt x="1103" y="252"/>
                  <a:pt x="1095" y="243"/>
                </a:cubicBezTo>
                <a:cubicBezTo>
                  <a:pt x="1057" y="236"/>
                  <a:pt x="1057" y="236"/>
                  <a:pt x="1057" y="236"/>
                </a:cubicBezTo>
                <a:cubicBezTo>
                  <a:pt x="1044" y="231"/>
                  <a:pt x="1036" y="222"/>
                  <a:pt x="1037" y="213"/>
                </a:cubicBezTo>
                <a:cubicBezTo>
                  <a:pt x="1038" y="205"/>
                  <a:pt x="1034" y="200"/>
                  <a:pt x="1030" y="187"/>
                </a:cubicBezTo>
                <a:cubicBezTo>
                  <a:pt x="1031" y="178"/>
                  <a:pt x="1032" y="170"/>
                  <a:pt x="1041" y="162"/>
                </a:cubicBezTo>
                <a:cubicBezTo>
                  <a:pt x="1077" y="138"/>
                  <a:pt x="1077" y="138"/>
                  <a:pt x="1077" y="138"/>
                </a:cubicBezTo>
                <a:cubicBezTo>
                  <a:pt x="1082" y="134"/>
                  <a:pt x="1083" y="126"/>
                  <a:pt x="1079" y="121"/>
                </a:cubicBezTo>
                <a:cubicBezTo>
                  <a:pt x="1059" y="89"/>
                  <a:pt x="1059" y="89"/>
                  <a:pt x="1059" y="89"/>
                </a:cubicBezTo>
                <a:cubicBezTo>
                  <a:pt x="1055" y="85"/>
                  <a:pt x="1047" y="84"/>
                  <a:pt x="1038" y="83"/>
                </a:cubicBezTo>
                <a:cubicBezTo>
                  <a:pt x="1002" y="107"/>
                  <a:pt x="1002" y="107"/>
                  <a:pt x="1002" y="107"/>
                </a:cubicBezTo>
                <a:cubicBezTo>
                  <a:pt x="989" y="110"/>
                  <a:pt x="980" y="110"/>
                  <a:pt x="976" y="105"/>
                </a:cubicBezTo>
                <a:cubicBezTo>
                  <a:pt x="972" y="100"/>
                  <a:pt x="960" y="95"/>
                  <a:pt x="956" y="91"/>
                </a:cubicBezTo>
                <a:cubicBezTo>
                  <a:pt x="952" y="86"/>
                  <a:pt x="944" y="77"/>
                  <a:pt x="944" y="68"/>
                </a:cubicBezTo>
                <a:cubicBezTo>
                  <a:pt x="948" y="25"/>
                  <a:pt x="948" y="25"/>
                  <a:pt x="948" y="25"/>
                </a:cubicBezTo>
                <a:cubicBezTo>
                  <a:pt x="948" y="17"/>
                  <a:pt x="940" y="7"/>
                  <a:pt x="940" y="7"/>
                </a:cubicBezTo>
                <a:cubicBezTo>
                  <a:pt x="902" y="0"/>
                  <a:pt x="902" y="0"/>
                  <a:pt x="902" y="0"/>
                </a:cubicBezTo>
                <a:cubicBezTo>
                  <a:pt x="902" y="0"/>
                  <a:pt x="889" y="4"/>
                  <a:pt x="888" y="12"/>
                </a:cubicBezTo>
                <a:cubicBezTo>
                  <a:pt x="872" y="50"/>
                  <a:pt x="872" y="50"/>
                  <a:pt x="872" y="50"/>
                </a:cubicBezTo>
                <a:cubicBezTo>
                  <a:pt x="871" y="67"/>
                  <a:pt x="862" y="67"/>
                  <a:pt x="858" y="71"/>
                </a:cubicBezTo>
                <a:cubicBezTo>
                  <a:pt x="858" y="71"/>
                  <a:pt x="858" y="71"/>
                  <a:pt x="853" y="75"/>
                </a:cubicBezTo>
                <a:cubicBezTo>
                  <a:pt x="849" y="70"/>
                  <a:pt x="840" y="70"/>
                  <a:pt x="836" y="74"/>
                </a:cubicBezTo>
                <a:cubicBezTo>
                  <a:pt x="831" y="78"/>
                  <a:pt x="831" y="78"/>
                  <a:pt x="831" y="78"/>
                </a:cubicBezTo>
                <a:cubicBezTo>
                  <a:pt x="822" y="77"/>
                  <a:pt x="814" y="76"/>
                  <a:pt x="806" y="67"/>
                </a:cubicBezTo>
                <a:cubicBezTo>
                  <a:pt x="778" y="35"/>
                  <a:pt x="778" y="35"/>
                  <a:pt x="778" y="35"/>
                </a:cubicBezTo>
                <a:cubicBezTo>
                  <a:pt x="774" y="30"/>
                  <a:pt x="762" y="25"/>
                  <a:pt x="757" y="29"/>
                </a:cubicBezTo>
                <a:cubicBezTo>
                  <a:pt x="734" y="49"/>
                  <a:pt x="734" y="49"/>
                  <a:pt x="734" y="49"/>
                </a:cubicBezTo>
                <a:cubicBezTo>
                  <a:pt x="725" y="49"/>
                  <a:pt x="725" y="57"/>
                  <a:pt x="728" y="70"/>
                </a:cubicBezTo>
                <a:cubicBezTo>
                  <a:pt x="747" y="102"/>
                  <a:pt x="747" y="102"/>
                  <a:pt x="747" y="102"/>
                </a:cubicBezTo>
                <a:cubicBezTo>
                  <a:pt x="754" y="120"/>
                  <a:pt x="750" y="124"/>
                  <a:pt x="744" y="136"/>
                </a:cubicBezTo>
                <a:cubicBezTo>
                  <a:pt x="744" y="136"/>
                  <a:pt x="744" y="136"/>
                  <a:pt x="744" y="136"/>
                </a:cubicBezTo>
                <a:cubicBezTo>
                  <a:pt x="740" y="140"/>
                  <a:pt x="735" y="144"/>
                  <a:pt x="731" y="148"/>
                </a:cubicBezTo>
                <a:cubicBezTo>
                  <a:pt x="731" y="148"/>
                  <a:pt x="731" y="148"/>
                  <a:pt x="731" y="148"/>
                </a:cubicBezTo>
                <a:cubicBezTo>
                  <a:pt x="730" y="157"/>
                  <a:pt x="721" y="165"/>
                  <a:pt x="703" y="164"/>
                </a:cubicBezTo>
                <a:cubicBezTo>
                  <a:pt x="665" y="157"/>
                  <a:pt x="665" y="157"/>
                  <a:pt x="665" y="157"/>
                </a:cubicBezTo>
                <a:cubicBezTo>
                  <a:pt x="656" y="156"/>
                  <a:pt x="647" y="164"/>
                  <a:pt x="647" y="173"/>
                </a:cubicBezTo>
                <a:cubicBezTo>
                  <a:pt x="640" y="203"/>
                  <a:pt x="640" y="203"/>
                  <a:pt x="640" y="203"/>
                </a:cubicBezTo>
                <a:cubicBezTo>
                  <a:pt x="639" y="211"/>
                  <a:pt x="643" y="216"/>
                  <a:pt x="656" y="221"/>
                </a:cubicBezTo>
                <a:cubicBezTo>
                  <a:pt x="690" y="232"/>
                  <a:pt x="690" y="232"/>
                  <a:pt x="690" y="232"/>
                </a:cubicBezTo>
                <a:cubicBezTo>
                  <a:pt x="702" y="237"/>
                  <a:pt x="710" y="246"/>
                  <a:pt x="710" y="255"/>
                </a:cubicBezTo>
                <a:cubicBezTo>
                  <a:pt x="710" y="255"/>
                  <a:pt x="710" y="255"/>
                  <a:pt x="710" y="255"/>
                </a:cubicBezTo>
                <a:cubicBezTo>
                  <a:pt x="714" y="260"/>
                  <a:pt x="713" y="268"/>
                  <a:pt x="717" y="273"/>
                </a:cubicBezTo>
                <a:cubicBezTo>
                  <a:pt x="712" y="277"/>
                  <a:pt x="712" y="277"/>
                  <a:pt x="712" y="277"/>
                </a:cubicBezTo>
                <a:cubicBezTo>
                  <a:pt x="716" y="281"/>
                  <a:pt x="716" y="290"/>
                  <a:pt x="702" y="302"/>
                </a:cubicBezTo>
                <a:cubicBezTo>
                  <a:pt x="674" y="326"/>
                  <a:pt x="674" y="326"/>
                  <a:pt x="674" y="326"/>
                </a:cubicBezTo>
                <a:cubicBezTo>
                  <a:pt x="665" y="334"/>
                  <a:pt x="664" y="343"/>
                  <a:pt x="668" y="347"/>
                </a:cubicBezTo>
                <a:cubicBezTo>
                  <a:pt x="687" y="379"/>
                  <a:pt x="687" y="379"/>
                  <a:pt x="687" y="379"/>
                </a:cubicBezTo>
                <a:cubicBezTo>
                  <a:pt x="691" y="383"/>
                  <a:pt x="700" y="384"/>
                  <a:pt x="704" y="380"/>
                </a:cubicBezTo>
                <a:cubicBezTo>
                  <a:pt x="745" y="361"/>
                  <a:pt x="745" y="361"/>
                  <a:pt x="745" y="361"/>
                </a:cubicBezTo>
                <a:cubicBezTo>
                  <a:pt x="758" y="358"/>
                  <a:pt x="767" y="358"/>
                  <a:pt x="771" y="363"/>
                </a:cubicBezTo>
                <a:cubicBezTo>
                  <a:pt x="771" y="363"/>
                  <a:pt x="771" y="363"/>
                  <a:pt x="771" y="363"/>
                </a:cubicBezTo>
                <a:cubicBezTo>
                  <a:pt x="779" y="364"/>
                  <a:pt x="787" y="373"/>
                  <a:pt x="791" y="377"/>
                </a:cubicBezTo>
                <a:cubicBezTo>
                  <a:pt x="791" y="377"/>
                  <a:pt x="791" y="377"/>
                  <a:pt x="791" y="377"/>
                </a:cubicBezTo>
                <a:cubicBezTo>
                  <a:pt x="800" y="378"/>
                  <a:pt x="804" y="383"/>
                  <a:pt x="802" y="400"/>
                </a:cubicBezTo>
                <a:cubicBezTo>
                  <a:pt x="799" y="443"/>
                  <a:pt x="799" y="443"/>
                  <a:pt x="799" y="443"/>
                </a:cubicBezTo>
                <a:cubicBezTo>
                  <a:pt x="798" y="451"/>
                  <a:pt x="802" y="456"/>
                  <a:pt x="811" y="457"/>
                </a:cubicBezTo>
                <a:cubicBezTo>
                  <a:pt x="845" y="468"/>
                  <a:pt x="845" y="468"/>
                  <a:pt x="845" y="468"/>
                </a:cubicBezTo>
                <a:cubicBezTo>
                  <a:pt x="849" y="464"/>
                  <a:pt x="858" y="464"/>
                  <a:pt x="859" y="456"/>
                </a:cubicBezTo>
                <a:cubicBezTo>
                  <a:pt x="871" y="413"/>
                  <a:pt x="871" y="413"/>
                  <a:pt x="871" y="413"/>
                </a:cubicBezTo>
                <a:cubicBezTo>
                  <a:pt x="876" y="401"/>
                  <a:pt x="889" y="397"/>
                  <a:pt x="894" y="393"/>
                </a:cubicBezTo>
                <a:cubicBezTo>
                  <a:pt x="894" y="393"/>
                  <a:pt x="894" y="393"/>
                  <a:pt x="894" y="393"/>
                </a:cubicBezTo>
                <a:cubicBezTo>
                  <a:pt x="902" y="394"/>
                  <a:pt x="911" y="395"/>
                  <a:pt x="916" y="391"/>
                </a:cubicBezTo>
                <a:cubicBezTo>
                  <a:pt x="916" y="391"/>
                  <a:pt x="916" y="391"/>
                  <a:pt x="916" y="391"/>
                </a:cubicBezTo>
                <a:cubicBezTo>
                  <a:pt x="924" y="391"/>
                  <a:pt x="933" y="392"/>
                  <a:pt x="941" y="401"/>
                </a:cubicBezTo>
                <a:cubicBezTo>
                  <a:pt x="969" y="433"/>
                  <a:pt x="969" y="433"/>
                  <a:pt x="969" y="433"/>
                </a:cubicBezTo>
                <a:cubicBezTo>
                  <a:pt x="973" y="438"/>
                  <a:pt x="985" y="443"/>
                  <a:pt x="990" y="439"/>
                </a:cubicBezTo>
                <a:cubicBezTo>
                  <a:pt x="1018" y="415"/>
                  <a:pt x="1018" y="415"/>
                  <a:pt x="1018" y="415"/>
                </a:cubicBezTo>
                <a:cubicBezTo>
                  <a:pt x="1018" y="415"/>
                  <a:pt x="1027" y="407"/>
                  <a:pt x="1019" y="398"/>
                </a:cubicBezTo>
                <a:close/>
                <a:moveTo>
                  <a:pt x="803" y="279"/>
                </a:moveTo>
                <a:cubicBezTo>
                  <a:pt x="776" y="238"/>
                  <a:pt x="788" y="187"/>
                  <a:pt x="825" y="164"/>
                </a:cubicBezTo>
                <a:cubicBezTo>
                  <a:pt x="866" y="136"/>
                  <a:pt x="921" y="144"/>
                  <a:pt x="948" y="185"/>
                </a:cubicBezTo>
                <a:cubicBezTo>
                  <a:pt x="972" y="221"/>
                  <a:pt x="963" y="277"/>
                  <a:pt x="922" y="304"/>
                </a:cubicBezTo>
                <a:cubicBezTo>
                  <a:pt x="881" y="332"/>
                  <a:pt x="830" y="320"/>
                  <a:pt x="803" y="279"/>
                </a:cubicBezTo>
                <a:close/>
              </a:path>
            </a:pathLst>
          </a:custGeom>
          <a:noFill/>
          <a:ln>
            <a:solidFill>
              <a:srgbClr val="0070C0"/>
            </a:solidFill>
          </a:ln>
        </p:spPr>
        <p:txBody>
          <a:bodyPr vert="horz" wrap="square" lIns="86128" tIns="43064" rIns="86128" bIns="43064" numCol="1" anchor="t" anchorCtr="0" compatLnSpc="1">
            <a:prstTxWarp prst="textNoShape">
              <a:avLst/>
            </a:prstTxWarp>
          </a:bodyPr>
          <a:lstStyle/>
          <a:p>
            <a:pPr marL="0" marR="0" lvl="0" indent="0" defTabSz="878479" eaLnBrk="1" fontAlgn="auto" latinLnBrk="0" hangingPunct="1">
              <a:lnSpc>
                <a:spcPct val="100000"/>
              </a:lnSpc>
              <a:spcBef>
                <a:spcPts val="0"/>
              </a:spcBef>
              <a:spcAft>
                <a:spcPts val="0"/>
              </a:spcAft>
              <a:buClrTx/>
              <a:buSzTx/>
              <a:buFontTx/>
              <a:buNone/>
              <a:tabLst/>
              <a:defRPr/>
            </a:pPr>
            <a:endParaRPr kumimoji="0" lang="en-US" sz="1695" b="0" i="0" u="none" strike="noStrike" kern="0" cap="none" spc="0" normalizeH="0" baseline="0" noProof="0">
              <a:ln>
                <a:noFill/>
              </a:ln>
              <a:solidFill>
                <a:srgbClr val="2C2C2C"/>
              </a:solidFill>
              <a:effectLst/>
              <a:uLnTx/>
              <a:uFillTx/>
            </a:endParaRPr>
          </a:p>
        </p:txBody>
      </p:sp>
      <p:sp>
        <p:nvSpPr>
          <p:cNvPr id="74" name="TextBox 73">
            <a:extLst>
              <a:ext uri="{FF2B5EF4-FFF2-40B4-BE49-F238E27FC236}">
                <a16:creationId xmlns:a16="http://schemas.microsoft.com/office/drawing/2014/main" id="{BC7DBF50-AE60-4167-AB3D-A4AF99BF58A1}"/>
              </a:ext>
            </a:extLst>
          </p:cNvPr>
          <p:cNvSpPr txBox="1"/>
          <p:nvPr/>
        </p:nvSpPr>
        <p:spPr>
          <a:xfrm>
            <a:off x="7014315" y="3030411"/>
            <a:ext cx="1418888" cy="279327"/>
          </a:xfrm>
          <a:prstGeom prst="rect">
            <a:avLst/>
          </a:prstGeom>
          <a:noFill/>
          <a:ln>
            <a:noFill/>
          </a:ln>
        </p:spPr>
        <p:txBody>
          <a:bodyPr wrap="square" lIns="87855" tIns="87855" rIns="87855" bIns="43927" rtlCol="0" anchor="ctr">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056" b="1" i="0" u="none" strike="noStrike" kern="0" cap="none" spc="0" normalizeH="0" baseline="0" noProof="0" dirty="0">
                <a:ln>
                  <a:noFill/>
                </a:ln>
                <a:solidFill>
                  <a:srgbClr val="0078D7"/>
                </a:solidFill>
                <a:effectLst/>
                <a:uLnTx/>
                <a:uFillTx/>
              </a:rPr>
              <a:t>Data modeling</a:t>
            </a:r>
          </a:p>
        </p:txBody>
      </p:sp>
      <p:sp>
        <p:nvSpPr>
          <p:cNvPr id="75" name="Freeform 21">
            <a:extLst>
              <a:ext uri="{FF2B5EF4-FFF2-40B4-BE49-F238E27FC236}">
                <a16:creationId xmlns:a16="http://schemas.microsoft.com/office/drawing/2014/main" id="{A5C31EDD-1E87-4EC7-9419-7D340CB1C800}"/>
              </a:ext>
            </a:extLst>
          </p:cNvPr>
          <p:cNvSpPr>
            <a:spLocks noChangeAspect="1" noEditPoints="1"/>
          </p:cNvSpPr>
          <p:nvPr/>
        </p:nvSpPr>
        <p:spPr bwMode="black">
          <a:xfrm>
            <a:off x="7262611" y="2569505"/>
            <a:ext cx="516771" cy="450408"/>
          </a:xfrm>
          <a:custGeom>
            <a:avLst/>
            <a:gdLst>
              <a:gd name="T0" fmla="*/ 1220 w 1220"/>
              <a:gd name="T1" fmla="*/ 204 h 1063"/>
              <a:gd name="T2" fmla="*/ 1096 w 1220"/>
              <a:gd name="T3" fmla="*/ 79 h 1063"/>
              <a:gd name="T4" fmla="*/ 978 w 1220"/>
              <a:gd name="T5" fmla="*/ 164 h 1063"/>
              <a:gd name="T6" fmla="*/ 589 w 1220"/>
              <a:gd name="T7" fmla="*/ 115 h 1063"/>
              <a:gd name="T8" fmla="*/ 465 w 1220"/>
              <a:gd name="T9" fmla="*/ 0 h 1063"/>
              <a:gd name="T10" fmla="*/ 340 w 1220"/>
              <a:gd name="T11" fmla="*/ 124 h 1063"/>
              <a:gd name="T12" fmla="*/ 370 w 1220"/>
              <a:gd name="T13" fmla="*/ 205 h 1063"/>
              <a:gd name="T14" fmla="*/ 180 w 1220"/>
              <a:gd name="T15" fmla="*/ 453 h 1063"/>
              <a:gd name="T16" fmla="*/ 125 w 1220"/>
              <a:gd name="T17" fmla="*/ 440 h 1063"/>
              <a:gd name="T18" fmla="*/ 0 w 1220"/>
              <a:gd name="T19" fmla="*/ 564 h 1063"/>
              <a:gd name="T20" fmla="*/ 125 w 1220"/>
              <a:gd name="T21" fmla="*/ 689 h 1063"/>
              <a:gd name="T22" fmla="*/ 197 w 1220"/>
              <a:gd name="T23" fmla="*/ 666 h 1063"/>
              <a:gd name="T24" fmla="*/ 416 w 1220"/>
              <a:gd name="T25" fmla="*/ 872 h 1063"/>
              <a:gd name="T26" fmla="*/ 397 w 1220"/>
              <a:gd name="T27" fmla="*/ 938 h 1063"/>
              <a:gd name="T28" fmla="*/ 521 w 1220"/>
              <a:gd name="T29" fmla="*/ 1063 h 1063"/>
              <a:gd name="T30" fmla="*/ 646 w 1220"/>
              <a:gd name="T31" fmla="*/ 938 h 1063"/>
              <a:gd name="T32" fmla="*/ 642 w 1220"/>
              <a:gd name="T33" fmla="*/ 908 h 1063"/>
              <a:gd name="T34" fmla="*/ 948 w 1220"/>
              <a:gd name="T35" fmla="*/ 763 h 1063"/>
              <a:gd name="T36" fmla="*/ 1048 w 1220"/>
              <a:gd name="T37" fmla="*/ 814 h 1063"/>
              <a:gd name="T38" fmla="*/ 1173 w 1220"/>
              <a:gd name="T39" fmla="*/ 689 h 1063"/>
              <a:gd name="T40" fmla="*/ 1084 w 1220"/>
              <a:gd name="T41" fmla="*/ 570 h 1063"/>
              <a:gd name="T42" fmla="*/ 1108 w 1220"/>
              <a:gd name="T43" fmla="*/ 327 h 1063"/>
              <a:gd name="T44" fmla="*/ 1220 w 1220"/>
              <a:gd name="T45" fmla="*/ 204 h 1063"/>
              <a:gd name="T46" fmla="*/ 521 w 1220"/>
              <a:gd name="T47" fmla="*/ 594 h 1063"/>
              <a:gd name="T48" fmla="*/ 493 w 1220"/>
              <a:gd name="T49" fmla="*/ 245 h 1063"/>
              <a:gd name="T50" fmla="*/ 535 w 1220"/>
              <a:gd name="T51" fmla="*/ 226 h 1063"/>
              <a:gd name="T52" fmla="*/ 944 w 1220"/>
              <a:gd name="T53" fmla="*/ 621 h 1063"/>
              <a:gd name="T54" fmla="*/ 930 w 1220"/>
              <a:gd name="T55" fmla="*/ 649 h 1063"/>
              <a:gd name="T56" fmla="*/ 521 w 1220"/>
              <a:gd name="T57" fmla="*/ 594 h 1063"/>
              <a:gd name="T58" fmla="*/ 490 w 1220"/>
              <a:gd name="T59" fmla="*/ 818 h 1063"/>
              <a:gd name="T60" fmla="*/ 449 w 1220"/>
              <a:gd name="T61" fmla="*/ 837 h 1063"/>
              <a:gd name="T62" fmla="*/ 230 w 1220"/>
              <a:gd name="T63" fmla="*/ 631 h 1063"/>
              <a:gd name="T64" fmla="*/ 242 w 1220"/>
              <a:gd name="T65" fmla="*/ 605 h 1063"/>
              <a:gd name="T66" fmla="*/ 476 w 1220"/>
              <a:gd name="T67" fmla="*/ 636 h 1063"/>
              <a:gd name="T68" fmla="*/ 490 w 1220"/>
              <a:gd name="T69" fmla="*/ 818 h 1063"/>
              <a:gd name="T70" fmla="*/ 249 w 1220"/>
              <a:gd name="T71" fmla="*/ 558 h 1063"/>
              <a:gd name="T72" fmla="*/ 218 w 1220"/>
              <a:gd name="T73" fmla="*/ 482 h 1063"/>
              <a:gd name="T74" fmla="*/ 408 w 1220"/>
              <a:gd name="T75" fmla="*/ 235 h 1063"/>
              <a:gd name="T76" fmla="*/ 445 w 1220"/>
              <a:gd name="T77" fmla="*/ 247 h 1063"/>
              <a:gd name="T78" fmla="*/ 472 w 1220"/>
              <a:gd name="T79" fmla="*/ 587 h 1063"/>
              <a:gd name="T80" fmla="*/ 249 w 1220"/>
              <a:gd name="T81" fmla="*/ 558 h 1063"/>
              <a:gd name="T82" fmla="*/ 977 w 1220"/>
              <a:gd name="T83" fmla="*/ 587 h 1063"/>
              <a:gd name="T84" fmla="*/ 569 w 1220"/>
              <a:gd name="T85" fmla="*/ 192 h 1063"/>
              <a:gd name="T86" fmla="*/ 583 w 1220"/>
              <a:gd name="T87" fmla="*/ 163 h 1063"/>
              <a:gd name="T88" fmla="*/ 972 w 1220"/>
              <a:gd name="T89" fmla="*/ 212 h 1063"/>
              <a:gd name="T90" fmla="*/ 1060 w 1220"/>
              <a:gd name="T91" fmla="*/ 323 h 1063"/>
              <a:gd name="T92" fmla="*/ 1036 w 1220"/>
              <a:gd name="T93" fmla="*/ 566 h 1063"/>
              <a:gd name="T94" fmla="*/ 977 w 1220"/>
              <a:gd name="T95" fmla="*/ 587 h 1063"/>
              <a:gd name="T96" fmla="*/ 621 w 1220"/>
              <a:gd name="T97" fmla="*/ 864 h 1063"/>
              <a:gd name="T98" fmla="*/ 538 w 1220"/>
              <a:gd name="T99" fmla="*/ 815 h 1063"/>
              <a:gd name="T100" fmla="*/ 524 w 1220"/>
              <a:gd name="T101" fmla="*/ 643 h 1063"/>
              <a:gd name="T102" fmla="*/ 924 w 1220"/>
              <a:gd name="T103" fmla="*/ 696 h 1063"/>
              <a:gd name="T104" fmla="*/ 927 w 1220"/>
              <a:gd name="T105" fmla="*/ 720 h 1063"/>
              <a:gd name="T106" fmla="*/ 621 w 1220"/>
              <a:gd name="T107" fmla="*/ 864 h 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0" h="1063">
                <a:moveTo>
                  <a:pt x="1220" y="204"/>
                </a:moveTo>
                <a:cubicBezTo>
                  <a:pt x="1220" y="135"/>
                  <a:pt x="1164" y="79"/>
                  <a:pt x="1096" y="79"/>
                </a:cubicBezTo>
                <a:cubicBezTo>
                  <a:pt x="1041" y="79"/>
                  <a:pt x="994" y="115"/>
                  <a:pt x="978" y="164"/>
                </a:cubicBezTo>
                <a:cubicBezTo>
                  <a:pt x="589" y="115"/>
                  <a:pt x="589" y="115"/>
                  <a:pt x="589" y="115"/>
                </a:cubicBezTo>
                <a:cubicBezTo>
                  <a:pt x="584" y="51"/>
                  <a:pt x="530" y="0"/>
                  <a:pt x="465" y="0"/>
                </a:cubicBezTo>
                <a:cubicBezTo>
                  <a:pt x="396" y="0"/>
                  <a:pt x="340" y="55"/>
                  <a:pt x="340" y="124"/>
                </a:cubicBezTo>
                <a:cubicBezTo>
                  <a:pt x="340" y="155"/>
                  <a:pt x="352" y="183"/>
                  <a:pt x="370" y="205"/>
                </a:cubicBezTo>
                <a:cubicBezTo>
                  <a:pt x="180" y="453"/>
                  <a:pt x="180" y="453"/>
                  <a:pt x="180" y="453"/>
                </a:cubicBezTo>
                <a:cubicBezTo>
                  <a:pt x="163" y="445"/>
                  <a:pt x="145" y="440"/>
                  <a:pt x="125" y="440"/>
                </a:cubicBezTo>
                <a:cubicBezTo>
                  <a:pt x="56" y="440"/>
                  <a:pt x="0" y="496"/>
                  <a:pt x="0" y="564"/>
                </a:cubicBezTo>
                <a:cubicBezTo>
                  <a:pt x="0" y="633"/>
                  <a:pt x="56" y="689"/>
                  <a:pt x="125" y="689"/>
                </a:cubicBezTo>
                <a:cubicBezTo>
                  <a:pt x="152" y="689"/>
                  <a:pt x="177" y="680"/>
                  <a:pt x="197" y="666"/>
                </a:cubicBezTo>
                <a:cubicBezTo>
                  <a:pt x="416" y="872"/>
                  <a:pt x="416" y="872"/>
                  <a:pt x="416" y="872"/>
                </a:cubicBezTo>
                <a:cubicBezTo>
                  <a:pt x="404" y="891"/>
                  <a:pt x="397" y="914"/>
                  <a:pt x="397" y="938"/>
                </a:cubicBezTo>
                <a:cubicBezTo>
                  <a:pt x="397" y="1007"/>
                  <a:pt x="453" y="1063"/>
                  <a:pt x="521" y="1063"/>
                </a:cubicBezTo>
                <a:cubicBezTo>
                  <a:pt x="590" y="1063"/>
                  <a:pt x="646" y="1007"/>
                  <a:pt x="646" y="938"/>
                </a:cubicBezTo>
                <a:cubicBezTo>
                  <a:pt x="646" y="928"/>
                  <a:pt x="644" y="918"/>
                  <a:pt x="642" y="908"/>
                </a:cubicBezTo>
                <a:cubicBezTo>
                  <a:pt x="948" y="763"/>
                  <a:pt x="948" y="763"/>
                  <a:pt x="948" y="763"/>
                </a:cubicBezTo>
                <a:cubicBezTo>
                  <a:pt x="970" y="794"/>
                  <a:pt x="1007" y="814"/>
                  <a:pt x="1048" y="814"/>
                </a:cubicBezTo>
                <a:cubicBezTo>
                  <a:pt x="1117" y="814"/>
                  <a:pt x="1173" y="758"/>
                  <a:pt x="1173" y="689"/>
                </a:cubicBezTo>
                <a:cubicBezTo>
                  <a:pt x="1173" y="633"/>
                  <a:pt x="1135" y="586"/>
                  <a:pt x="1084" y="570"/>
                </a:cubicBezTo>
                <a:cubicBezTo>
                  <a:pt x="1108" y="327"/>
                  <a:pt x="1108" y="327"/>
                  <a:pt x="1108" y="327"/>
                </a:cubicBezTo>
                <a:cubicBezTo>
                  <a:pt x="1171" y="321"/>
                  <a:pt x="1220" y="268"/>
                  <a:pt x="1220" y="204"/>
                </a:cubicBezTo>
                <a:close/>
                <a:moveTo>
                  <a:pt x="521" y="594"/>
                </a:moveTo>
                <a:cubicBezTo>
                  <a:pt x="493" y="245"/>
                  <a:pt x="493" y="245"/>
                  <a:pt x="493" y="245"/>
                </a:cubicBezTo>
                <a:cubicBezTo>
                  <a:pt x="509" y="241"/>
                  <a:pt x="523" y="235"/>
                  <a:pt x="535" y="226"/>
                </a:cubicBezTo>
                <a:cubicBezTo>
                  <a:pt x="944" y="621"/>
                  <a:pt x="944" y="621"/>
                  <a:pt x="944" y="621"/>
                </a:cubicBezTo>
                <a:cubicBezTo>
                  <a:pt x="938" y="630"/>
                  <a:pt x="934" y="639"/>
                  <a:pt x="930" y="649"/>
                </a:cubicBezTo>
                <a:lnTo>
                  <a:pt x="521" y="594"/>
                </a:lnTo>
                <a:close/>
                <a:moveTo>
                  <a:pt x="490" y="818"/>
                </a:moveTo>
                <a:cubicBezTo>
                  <a:pt x="475" y="822"/>
                  <a:pt x="461" y="828"/>
                  <a:pt x="449" y="837"/>
                </a:cubicBezTo>
                <a:cubicBezTo>
                  <a:pt x="230" y="631"/>
                  <a:pt x="230" y="631"/>
                  <a:pt x="230" y="631"/>
                </a:cubicBezTo>
                <a:cubicBezTo>
                  <a:pt x="235" y="623"/>
                  <a:pt x="239" y="614"/>
                  <a:pt x="242" y="605"/>
                </a:cubicBezTo>
                <a:cubicBezTo>
                  <a:pt x="476" y="636"/>
                  <a:pt x="476" y="636"/>
                  <a:pt x="476" y="636"/>
                </a:cubicBezTo>
                <a:lnTo>
                  <a:pt x="490" y="818"/>
                </a:lnTo>
                <a:close/>
                <a:moveTo>
                  <a:pt x="249" y="558"/>
                </a:moveTo>
                <a:cubicBezTo>
                  <a:pt x="247" y="529"/>
                  <a:pt x="236" y="502"/>
                  <a:pt x="218" y="482"/>
                </a:cubicBezTo>
                <a:cubicBezTo>
                  <a:pt x="408" y="235"/>
                  <a:pt x="408" y="235"/>
                  <a:pt x="408" y="235"/>
                </a:cubicBezTo>
                <a:cubicBezTo>
                  <a:pt x="420" y="241"/>
                  <a:pt x="432" y="245"/>
                  <a:pt x="445" y="247"/>
                </a:cubicBezTo>
                <a:cubicBezTo>
                  <a:pt x="472" y="587"/>
                  <a:pt x="472" y="587"/>
                  <a:pt x="472" y="587"/>
                </a:cubicBezTo>
                <a:lnTo>
                  <a:pt x="249" y="558"/>
                </a:lnTo>
                <a:close/>
                <a:moveTo>
                  <a:pt x="977" y="587"/>
                </a:moveTo>
                <a:cubicBezTo>
                  <a:pt x="569" y="192"/>
                  <a:pt x="569" y="192"/>
                  <a:pt x="569" y="192"/>
                </a:cubicBezTo>
                <a:cubicBezTo>
                  <a:pt x="575" y="183"/>
                  <a:pt x="579" y="173"/>
                  <a:pt x="583" y="163"/>
                </a:cubicBezTo>
                <a:cubicBezTo>
                  <a:pt x="972" y="212"/>
                  <a:pt x="972" y="212"/>
                  <a:pt x="972" y="212"/>
                </a:cubicBezTo>
                <a:cubicBezTo>
                  <a:pt x="975" y="265"/>
                  <a:pt x="1011" y="308"/>
                  <a:pt x="1060" y="323"/>
                </a:cubicBezTo>
                <a:cubicBezTo>
                  <a:pt x="1036" y="566"/>
                  <a:pt x="1036" y="566"/>
                  <a:pt x="1036" y="566"/>
                </a:cubicBezTo>
                <a:cubicBezTo>
                  <a:pt x="1015" y="568"/>
                  <a:pt x="994" y="575"/>
                  <a:pt x="977" y="587"/>
                </a:cubicBezTo>
                <a:close/>
                <a:moveTo>
                  <a:pt x="621" y="864"/>
                </a:moveTo>
                <a:cubicBezTo>
                  <a:pt x="602" y="838"/>
                  <a:pt x="572" y="819"/>
                  <a:pt x="538" y="815"/>
                </a:cubicBezTo>
                <a:cubicBezTo>
                  <a:pt x="524" y="643"/>
                  <a:pt x="524" y="643"/>
                  <a:pt x="524" y="643"/>
                </a:cubicBezTo>
                <a:cubicBezTo>
                  <a:pt x="924" y="696"/>
                  <a:pt x="924" y="696"/>
                  <a:pt x="924" y="696"/>
                </a:cubicBezTo>
                <a:cubicBezTo>
                  <a:pt x="924" y="704"/>
                  <a:pt x="925" y="712"/>
                  <a:pt x="927" y="720"/>
                </a:cubicBezTo>
                <a:lnTo>
                  <a:pt x="621" y="864"/>
                </a:lnTo>
                <a:close/>
              </a:path>
            </a:pathLst>
          </a:custGeom>
          <a:solidFill>
            <a:sysClr val="window" lastClr="FFFFFF"/>
          </a:solidFill>
          <a:ln w="635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89399" tIns="71519" rIns="89399" bIns="71519" numCol="1" spcCol="0" rtlCol="0" fromWordArt="0" anchor="t" anchorCtr="0" forceAA="0" compatLnSpc="1">
            <a:prstTxWarp prst="textNoShape">
              <a:avLst/>
            </a:prstTxWarp>
            <a:noAutofit/>
          </a:bodyPr>
          <a:lstStyle/>
          <a:p>
            <a:pPr marL="0" marR="0" lvl="0" indent="0" algn="ctr" defTabSz="455754" eaLnBrk="1" fontAlgn="base" latinLnBrk="0" hangingPunct="1">
              <a:lnSpc>
                <a:spcPct val="90000"/>
              </a:lnSpc>
              <a:spcBef>
                <a:spcPct val="0"/>
              </a:spcBef>
              <a:spcAft>
                <a:spcPct val="0"/>
              </a:spcAft>
              <a:buClrTx/>
              <a:buSzTx/>
              <a:buFontTx/>
              <a:buNone/>
              <a:tabLst/>
              <a:defRPr/>
            </a:pPr>
            <a:endParaRPr kumimoji="0" lang="en-US" sz="1173" b="0" i="0" u="none" strike="noStrike" kern="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76" name="TextBox 75">
            <a:extLst>
              <a:ext uri="{FF2B5EF4-FFF2-40B4-BE49-F238E27FC236}">
                <a16:creationId xmlns:a16="http://schemas.microsoft.com/office/drawing/2014/main" id="{1BCA7A23-702C-4B53-B6CC-6F8B76E10C5E}"/>
              </a:ext>
            </a:extLst>
          </p:cNvPr>
          <p:cNvSpPr txBox="1"/>
          <p:nvPr/>
        </p:nvSpPr>
        <p:spPr>
          <a:xfrm>
            <a:off x="5356415" y="2562964"/>
            <a:ext cx="911155" cy="279327"/>
          </a:xfrm>
          <a:prstGeom prst="rect">
            <a:avLst/>
          </a:prstGeom>
          <a:noFill/>
        </p:spPr>
        <p:txBody>
          <a:bodyPr wrap="square" lIns="87855" tIns="87855" rIns="87855" bIns="43927" rtlCol="0" anchor="ctr">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056" b="1" i="0" u="none" strike="noStrike" kern="0" cap="none" spc="0" normalizeH="0" baseline="0" noProof="0" dirty="0">
                <a:ln>
                  <a:noFill/>
                </a:ln>
                <a:solidFill>
                  <a:srgbClr val="0078D7"/>
                </a:solidFill>
                <a:effectLst/>
                <a:uLnTx/>
                <a:uFillTx/>
              </a:rPr>
              <a:t>Security</a:t>
            </a:r>
          </a:p>
        </p:txBody>
      </p:sp>
      <p:sp>
        <p:nvSpPr>
          <p:cNvPr id="77" name="Freeform 99">
            <a:extLst>
              <a:ext uri="{FF2B5EF4-FFF2-40B4-BE49-F238E27FC236}">
                <a16:creationId xmlns:a16="http://schemas.microsoft.com/office/drawing/2014/main" id="{AE0773E0-D465-4966-B2BF-1D6329AC20A8}"/>
              </a:ext>
            </a:extLst>
          </p:cNvPr>
          <p:cNvSpPr>
            <a:spLocks noChangeAspect="1"/>
          </p:cNvSpPr>
          <p:nvPr/>
        </p:nvSpPr>
        <p:spPr bwMode="auto">
          <a:xfrm>
            <a:off x="5639545" y="2256856"/>
            <a:ext cx="293233" cy="330095"/>
          </a:xfrm>
          <a:custGeom>
            <a:avLst/>
            <a:gdLst/>
            <a:ahLst/>
            <a:cxnLst/>
            <a:rect l="l" t="t" r="r" b="b"/>
            <a:pathLst>
              <a:path w="1407693" h="1585061">
                <a:moveTo>
                  <a:pt x="983922" y="368134"/>
                </a:moveTo>
                <a:cubicBezTo>
                  <a:pt x="975073" y="368134"/>
                  <a:pt x="959144" y="369906"/>
                  <a:pt x="935252" y="373450"/>
                </a:cubicBezTo>
                <a:cubicBezTo>
                  <a:pt x="911359" y="376107"/>
                  <a:pt x="896315" y="379651"/>
                  <a:pt x="889236" y="382309"/>
                </a:cubicBezTo>
                <a:cubicBezTo>
                  <a:pt x="882157" y="385853"/>
                  <a:pt x="869768" y="396484"/>
                  <a:pt x="852069" y="414203"/>
                </a:cubicBezTo>
                <a:cubicBezTo>
                  <a:pt x="833486" y="432807"/>
                  <a:pt x="806939" y="465587"/>
                  <a:pt x="772427" y="514313"/>
                </a:cubicBezTo>
                <a:cubicBezTo>
                  <a:pt x="737915" y="563040"/>
                  <a:pt x="706058" y="614424"/>
                  <a:pt x="675971" y="668466"/>
                </a:cubicBezTo>
                <a:cubicBezTo>
                  <a:pt x="646769" y="722508"/>
                  <a:pt x="618452" y="779208"/>
                  <a:pt x="592789" y="836794"/>
                </a:cubicBezTo>
                <a:cubicBezTo>
                  <a:pt x="568896" y="796041"/>
                  <a:pt x="546773" y="767691"/>
                  <a:pt x="527305" y="753516"/>
                </a:cubicBezTo>
                <a:cubicBezTo>
                  <a:pt x="507837" y="738455"/>
                  <a:pt x="491024" y="731367"/>
                  <a:pt x="477750" y="731367"/>
                </a:cubicBezTo>
                <a:cubicBezTo>
                  <a:pt x="467131" y="731367"/>
                  <a:pt x="454742" y="736683"/>
                  <a:pt x="438814" y="748200"/>
                </a:cubicBezTo>
                <a:cubicBezTo>
                  <a:pt x="422885" y="758831"/>
                  <a:pt x="414921" y="770349"/>
                  <a:pt x="414921" y="780980"/>
                </a:cubicBezTo>
                <a:cubicBezTo>
                  <a:pt x="414921" y="788067"/>
                  <a:pt x="422000" y="799584"/>
                  <a:pt x="437044" y="815531"/>
                </a:cubicBezTo>
                <a:cubicBezTo>
                  <a:pt x="465361" y="845653"/>
                  <a:pt x="490139" y="877547"/>
                  <a:pt x="512262" y="911212"/>
                </a:cubicBezTo>
                <a:cubicBezTo>
                  <a:pt x="525536" y="931589"/>
                  <a:pt x="534385" y="943992"/>
                  <a:pt x="538809" y="948422"/>
                </a:cubicBezTo>
                <a:cubicBezTo>
                  <a:pt x="543234" y="952851"/>
                  <a:pt x="556508" y="955509"/>
                  <a:pt x="579515" y="955509"/>
                </a:cubicBezTo>
                <a:cubicBezTo>
                  <a:pt x="610487" y="955509"/>
                  <a:pt x="629071" y="951079"/>
                  <a:pt x="635265" y="943106"/>
                </a:cubicBezTo>
                <a:cubicBezTo>
                  <a:pt x="640575" y="936018"/>
                  <a:pt x="651194" y="912984"/>
                  <a:pt x="667122" y="874003"/>
                </a:cubicBezTo>
                <a:cubicBezTo>
                  <a:pt x="706058" y="777436"/>
                  <a:pt x="754729" y="685299"/>
                  <a:pt x="813133" y="597591"/>
                </a:cubicBezTo>
                <a:cubicBezTo>
                  <a:pt x="870653" y="509884"/>
                  <a:pt x="923748" y="443439"/>
                  <a:pt x="972418" y="399142"/>
                </a:cubicBezTo>
                <a:cubicBezTo>
                  <a:pt x="982152" y="390282"/>
                  <a:pt x="987462" y="384967"/>
                  <a:pt x="989231" y="382309"/>
                </a:cubicBezTo>
                <a:cubicBezTo>
                  <a:pt x="991886" y="379651"/>
                  <a:pt x="992771" y="376993"/>
                  <a:pt x="992771" y="374336"/>
                </a:cubicBezTo>
                <a:cubicBezTo>
                  <a:pt x="992771" y="369906"/>
                  <a:pt x="990116" y="368134"/>
                  <a:pt x="983922" y="368134"/>
                </a:cubicBezTo>
                <a:close/>
                <a:moveTo>
                  <a:pt x="695394" y="0"/>
                </a:moveTo>
                <a:cubicBezTo>
                  <a:pt x="895720" y="148883"/>
                  <a:pt x="1163791" y="186000"/>
                  <a:pt x="1407693" y="200525"/>
                </a:cubicBezTo>
                <a:cubicBezTo>
                  <a:pt x="1390747" y="285860"/>
                  <a:pt x="1461517" y="1376262"/>
                  <a:pt x="694708" y="1585061"/>
                </a:cubicBezTo>
                <a:cubicBezTo>
                  <a:pt x="23523" y="1327239"/>
                  <a:pt x="4842" y="669974"/>
                  <a:pt x="0" y="196090"/>
                </a:cubicBezTo>
                <a:cubicBezTo>
                  <a:pt x="235429" y="194275"/>
                  <a:pt x="456333" y="161593"/>
                  <a:pt x="695394" y="0"/>
                </a:cubicBezTo>
                <a:close/>
              </a:path>
            </a:pathLst>
          </a:custGeom>
          <a:solidFill>
            <a:sysClr val="window" lastClr="FFFFFF"/>
          </a:solidFill>
          <a:ln w="635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87855" tIns="43927" rIns="43927" bIns="87855" numCol="1" spcCol="0" rtlCol="0" fromWordArt="0" anchor="b" anchorCtr="0" forceAA="0" compatLnSpc="1">
            <a:prstTxWarp prst="textNoShape">
              <a:avLst/>
            </a:prstTxWarp>
            <a:noAutofit/>
          </a:bodyPr>
          <a:lstStyle/>
          <a:p>
            <a:pPr marL="0" marR="0" lvl="0" indent="0" algn="ctr" defTabSz="878190" eaLnBrk="1" fontAlgn="base" latinLnBrk="0" hangingPunct="1">
              <a:lnSpc>
                <a:spcPct val="100000"/>
              </a:lnSpc>
              <a:spcBef>
                <a:spcPct val="0"/>
              </a:spcBef>
              <a:spcAft>
                <a:spcPct val="0"/>
              </a:spcAft>
              <a:buClrTx/>
              <a:buSzTx/>
              <a:buFontTx/>
              <a:buNone/>
              <a:tabLst/>
              <a:defRPr/>
            </a:pPr>
            <a:endParaRPr kumimoji="0" lang="en-US" sz="1731" b="0" i="0" u="none" strike="noStrike" kern="0" cap="none" spc="-48" normalizeH="0" baseline="0" noProof="0">
              <a:ln>
                <a:noFill/>
              </a:ln>
              <a:solidFill>
                <a:srgbClr val="0078D7"/>
              </a:solidFill>
              <a:effectLst/>
              <a:uLnTx/>
              <a:uFillTx/>
              <a:latin typeface="Calibri" panose="020F0502020204030204"/>
              <a:ea typeface="Segoe UI" pitchFamily="34" charset="0"/>
              <a:cs typeface="Segoe UI" pitchFamily="34" charset="0"/>
            </a:endParaRPr>
          </a:p>
        </p:txBody>
      </p:sp>
      <p:pic>
        <p:nvPicPr>
          <p:cNvPr id="78" name="Picture 77">
            <a:extLst>
              <a:ext uri="{FF2B5EF4-FFF2-40B4-BE49-F238E27FC236}">
                <a16:creationId xmlns:a16="http://schemas.microsoft.com/office/drawing/2014/main" id="{3B70DD77-FA21-4B2C-8570-2932B58E50C3}"/>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5572416" y="3218362"/>
            <a:ext cx="1035181" cy="1035181"/>
          </a:xfrm>
          <a:prstGeom prst="rect">
            <a:avLst/>
          </a:prstGeom>
          <a:solidFill>
            <a:srgbClr val="4472C4"/>
          </a:solidFill>
        </p:spPr>
      </p:pic>
      <p:sp>
        <p:nvSpPr>
          <p:cNvPr id="79" name="Rectangle 78">
            <a:extLst>
              <a:ext uri="{FF2B5EF4-FFF2-40B4-BE49-F238E27FC236}">
                <a16:creationId xmlns:a16="http://schemas.microsoft.com/office/drawing/2014/main" id="{882B334C-06DD-4018-A06E-010CD48BAA05}"/>
              </a:ext>
            </a:extLst>
          </p:cNvPr>
          <p:cNvSpPr/>
          <p:nvPr/>
        </p:nvSpPr>
        <p:spPr>
          <a:xfrm>
            <a:off x="4753388" y="4078613"/>
            <a:ext cx="2601994" cy="648767"/>
          </a:xfrm>
          <a:prstGeom prst="rect">
            <a:avLst/>
          </a:prstGeom>
        </p:spPr>
        <p:txBody>
          <a:bodyPr wrap="none">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731" b="1" i="0" u="none" strike="noStrike" kern="0" cap="none" spc="0" normalizeH="0" baseline="0" noProof="0" dirty="0">
                <a:ln>
                  <a:noFill/>
                </a:ln>
                <a:solidFill>
                  <a:srgbClr val="FFFFFF"/>
                </a:solidFill>
                <a:effectLst/>
                <a:uLnTx/>
                <a:uFillTx/>
              </a:rPr>
              <a:t>Azure Analysis Services</a:t>
            </a:r>
          </a:p>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731" b="1" i="0" u="none" strike="noStrike" kern="0" cap="none" spc="0" normalizeH="0" baseline="0" noProof="0" dirty="0">
                <a:ln>
                  <a:noFill/>
                </a:ln>
                <a:solidFill>
                  <a:srgbClr val="FFFFFF"/>
                </a:solidFill>
                <a:effectLst/>
                <a:uLnTx/>
                <a:uFillTx/>
              </a:rPr>
              <a:t>Server</a:t>
            </a:r>
          </a:p>
        </p:txBody>
      </p:sp>
      <p:sp>
        <p:nvSpPr>
          <p:cNvPr id="80" name="Freeform 214">
            <a:extLst>
              <a:ext uri="{FF2B5EF4-FFF2-40B4-BE49-F238E27FC236}">
                <a16:creationId xmlns:a16="http://schemas.microsoft.com/office/drawing/2014/main" id="{44D189A2-C985-4E68-B2A0-5581FEE912B7}"/>
              </a:ext>
            </a:extLst>
          </p:cNvPr>
          <p:cNvSpPr/>
          <p:nvPr/>
        </p:nvSpPr>
        <p:spPr bwMode="auto">
          <a:xfrm flipH="1" flipV="1">
            <a:off x="4336573" y="4684375"/>
            <a:ext cx="395347" cy="395347"/>
          </a:xfrm>
          <a:custGeom>
            <a:avLst/>
            <a:gdLst/>
            <a:ahLst/>
            <a:cxnLst/>
            <a:rect l="l" t="t" r="r" b="b"/>
            <a:pathLst>
              <a:path w="4301747" h="4270663">
                <a:moveTo>
                  <a:pt x="639250" y="2400189"/>
                </a:moveTo>
                <a:lnTo>
                  <a:pt x="3920" y="2311124"/>
                </a:lnTo>
                <a:cubicBezTo>
                  <a:pt x="-106916" y="318049"/>
                  <a:pt x="2157312" y="-748752"/>
                  <a:pt x="3661520" y="607015"/>
                </a:cubicBezTo>
                <a:lnTo>
                  <a:pt x="4094970" y="179504"/>
                </a:lnTo>
                <a:lnTo>
                  <a:pt x="4296850" y="1675795"/>
                </a:lnTo>
                <a:lnTo>
                  <a:pt x="2830248" y="1456101"/>
                </a:lnTo>
                <a:lnTo>
                  <a:pt x="3234009" y="1064215"/>
                </a:lnTo>
                <a:cubicBezTo>
                  <a:pt x="2826289" y="517951"/>
                  <a:pt x="631335" y="120127"/>
                  <a:pt x="639250" y="2400189"/>
                </a:cubicBezTo>
                <a:close/>
                <a:moveTo>
                  <a:pt x="2177409" y="4270606"/>
                </a:moveTo>
                <a:cubicBezTo>
                  <a:pt x="1654578" y="4274424"/>
                  <a:pt x="1110292" y="4087325"/>
                  <a:pt x="640227" y="3663648"/>
                </a:cubicBezTo>
                <a:lnTo>
                  <a:pt x="206777" y="4091159"/>
                </a:lnTo>
                <a:lnTo>
                  <a:pt x="4897" y="2594868"/>
                </a:lnTo>
                <a:lnTo>
                  <a:pt x="1471499" y="2814562"/>
                </a:lnTo>
                <a:lnTo>
                  <a:pt x="1067738" y="3206448"/>
                </a:lnTo>
                <a:cubicBezTo>
                  <a:pt x="1475458" y="3752712"/>
                  <a:pt x="3670412" y="4150536"/>
                  <a:pt x="3662497" y="1870474"/>
                </a:cubicBezTo>
                <a:lnTo>
                  <a:pt x="4297827" y="1959539"/>
                </a:lnTo>
                <a:cubicBezTo>
                  <a:pt x="4374027" y="3329778"/>
                  <a:pt x="3327638" y="4262208"/>
                  <a:pt x="2177409" y="4270606"/>
                </a:cubicBezTo>
                <a:close/>
              </a:path>
            </a:pathLst>
          </a:custGeom>
          <a:noFill/>
          <a:ln w="6350" cap="flat" cmpd="sng" algn="ctr">
            <a:solidFill>
              <a:srgbClr val="0070C0"/>
            </a:solidFill>
            <a:prstDash val="solid"/>
            <a:miter lim="800000"/>
            <a:headEnd type="none" w="med" len="med"/>
            <a:tailEnd type="none" w="med" len="med"/>
          </a:ln>
          <a:effectLst/>
        </p:spPr>
        <p:txBody>
          <a:bodyPr rot="0" spcFirstLastPara="0" vertOverflow="overflow" horzOverflow="overflow" vert="horz" wrap="square" lIns="87855" tIns="43927" rIns="43927" bIns="87855" numCol="1" spcCol="0" rtlCol="0" fromWordArt="0" anchor="b" anchorCtr="0" forceAA="0" compatLnSpc="1">
            <a:prstTxWarp prst="textNoShape">
              <a:avLst/>
            </a:prstTxWarp>
            <a:noAutofit/>
          </a:bodyPr>
          <a:lstStyle/>
          <a:p>
            <a:pPr marL="0" marR="0" lvl="0" indent="0" algn="ctr" defTabSz="878190" eaLnBrk="1" fontAlgn="base" latinLnBrk="0" hangingPunct="1">
              <a:lnSpc>
                <a:spcPct val="100000"/>
              </a:lnSpc>
              <a:spcBef>
                <a:spcPct val="0"/>
              </a:spcBef>
              <a:spcAft>
                <a:spcPct val="0"/>
              </a:spcAft>
              <a:buClrTx/>
              <a:buSzTx/>
              <a:buFontTx/>
              <a:buNone/>
              <a:tabLst/>
              <a:defRPr/>
            </a:pPr>
            <a:endParaRPr kumimoji="0" lang="en-US" sz="1731" b="0" i="0" u="none" strike="noStrike" kern="0" cap="none" spc="-48"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81" name="TextBox 80">
            <a:extLst>
              <a:ext uri="{FF2B5EF4-FFF2-40B4-BE49-F238E27FC236}">
                <a16:creationId xmlns:a16="http://schemas.microsoft.com/office/drawing/2014/main" id="{9810F8DE-ECB0-4E84-91DF-9BBE222F5808}"/>
              </a:ext>
            </a:extLst>
          </p:cNvPr>
          <p:cNvSpPr txBox="1"/>
          <p:nvPr/>
        </p:nvSpPr>
        <p:spPr>
          <a:xfrm>
            <a:off x="4055465" y="5120983"/>
            <a:ext cx="1674273" cy="279327"/>
          </a:xfrm>
          <a:prstGeom prst="rect">
            <a:avLst/>
          </a:prstGeom>
          <a:noFill/>
        </p:spPr>
        <p:txBody>
          <a:bodyPr wrap="square" lIns="87855" tIns="87855" rIns="87855" bIns="43927" rtlCol="0" anchor="ctr">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056" b="1" i="0" u="none" strike="noStrike" kern="0" cap="none" spc="0" normalizeH="0" baseline="0" noProof="0" dirty="0">
                <a:ln>
                  <a:noFill/>
                </a:ln>
                <a:solidFill>
                  <a:srgbClr val="0078D7"/>
                </a:solidFill>
                <a:effectLst/>
                <a:uLnTx/>
                <a:uFillTx/>
              </a:rPr>
              <a:t>Lifecycle management</a:t>
            </a:r>
          </a:p>
        </p:txBody>
      </p:sp>
      <p:sp>
        <p:nvSpPr>
          <p:cNvPr id="82" name="TextBox 81">
            <a:extLst>
              <a:ext uri="{FF2B5EF4-FFF2-40B4-BE49-F238E27FC236}">
                <a16:creationId xmlns:a16="http://schemas.microsoft.com/office/drawing/2014/main" id="{0F3E54BB-0F2D-47D5-8BD8-3BB08748999D}"/>
              </a:ext>
            </a:extLst>
          </p:cNvPr>
          <p:cNvSpPr txBox="1"/>
          <p:nvPr/>
        </p:nvSpPr>
        <p:spPr>
          <a:xfrm>
            <a:off x="3691035" y="3448156"/>
            <a:ext cx="1090640" cy="425585"/>
          </a:xfrm>
          <a:prstGeom prst="rect">
            <a:avLst/>
          </a:prstGeom>
          <a:noFill/>
        </p:spPr>
        <p:txBody>
          <a:bodyPr wrap="square" lIns="87855" tIns="87855" rIns="87855" bIns="43927" rtlCol="0" anchor="ctr">
            <a:spAutoFit/>
          </a:bodyPr>
          <a:lstStyle/>
          <a:p>
            <a:pPr marL="0" marR="0" lvl="0" indent="0" algn="ctr" defTabSz="878479" eaLnBrk="1" fontAlgn="auto" latinLnBrk="0" hangingPunct="1">
              <a:lnSpc>
                <a:spcPct val="90000"/>
              </a:lnSpc>
              <a:spcBef>
                <a:spcPts val="0"/>
              </a:spcBef>
              <a:spcAft>
                <a:spcPts val="575"/>
              </a:spcAft>
              <a:buClrTx/>
              <a:buSzTx/>
              <a:buFontTx/>
              <a:buNone/>
              <a:tabLst/>
              <a:defRPr/>
            </a:pPr>
            <a:r>
              <a:rPr kumimoji="0" lang="en-US" sz="1056" b="1" i="0" u="none" strike="noStrike" kern="0" cap="none" spc="0" normalizeH="0" baseline="0" noProof="0" dirty="0">
                <a:ln>
                  <a:noFill/>
                </a:ln>
                <a:solidFill>
                  <a:srgbClr val="0078D7"/>
                </a:solidFill>
                <a:effectLst/>
                <a:uLnTx/>
                <a:uFillTx/>
              </a:rPr>
              <a:t>In-memory cache</a:t>
            </a:r>
          </a:p>
        </p:txBody>
      </p:sp>
      <p:sp>
        <p:nvSpPr>
          <p:cNvPr id="83" name="Freeform 70">
            <a:extLst>
              <a:ext uri="{FF2B5EF4-FFF2-40B4-BE49-F238E27FC236}">
                <a16:creationId xmlns:a16="http://schemas.microsoft.com/office/drawing/2014/main" id="{469E894B-3809-46FC-9597-78D0482067EB}"/>
              </a:ext>
            </a:extLst>
          </p:cNvPr>
          <p:cNvSpPr>
            <a:spLocks noChangeAspect="1"/>
          </p:cNvSpPr>
          <p:nvPr/>
        </p:nvSpPr>
        <p:spPr bwMode="black">
          <a:xfrm>
            <a:off x="4200820" y="3030353"/>
            <a:ext cx="292029" cy="421412"/>
          </a:xfrm>
          <a:custGeom>
            <a:avLst/>
            <a:gdLst>
              <a:gd name="T0" fmla="*/ 73 w 110"/>
              <a:gd name="T1" fmla="*/ 6 h 144"/>
              <a:gd name="T2" fmla="*/ 70 w 110"/>
              <a:gd name="T3" fmla="*/ 0 h 144"/>
              <a:gd name="T4" fmla="*/ 12 w 110"/>
              <a:gd name="T5" fmla="*/ 0 h 144"/>
              <a:gd name="T6" fmla="*/ 6 w 110"/>
              <a:gd name="T7" fmla="*/ 6 h 144"/>
              <a:gd name="T8" fmla="*/ 0 w 110"/>
              <a:gd name="T9" fmla="*/ 69 h 144"/>
              <a:gd name="T10" fmla="*/ 5 w 110"/>
              <a:gd name="T11" fmla="*/ 75 h 144"/>
              <a:gd name="T12" fmla="*/ 40 w 110"/>
              <a:gd name="T13" fmla="*/ 75 h 144"/>
              <a:gd name="T14" fmla="*/ 16 w 110"/>
              <a:gd name="T15" fmla="*/ 136 h 144"/>
              <a:gd name="T16" fmla="*/ 21 w 110"/>
              <a:gd name="T17" fmla="*/ 140 h 144"/>
              <a:gd name="T18" fmla="*/ 108 w 110"/>
              <a:gd name="T19" fmla="*/ 57 h 144"/>
              <a:gd name="T20" fmla="*/ 107 w 110"/>
              <a:gd name="T21" fmla="*/ 53 h 144"/>
              <a:gd name="T22" fmla="*/ 54 w 110"/>
              <a:gd name="T23" fmla="*/ 53 h 144"/>
              <a:gd name="T24" fmla="*/ 73 w 110"/>
              <a:gd name="T25" fmla="*/ 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0" h="144">
                <a:moveTo>
                  <a:pt x="73" y="6"/>
                </a:moveTo>
                <a:cubicBezTo>
                  <a:pt x="75" y="2"/>
                  <a:pt x="73" y="0"/>
                  <a:pt x="70" y="0"/>
                </a:cubicBezTo>
                <a:cubicBezTo>
                  <a:pt x="12" y="0"/>
                  <a:pt x="12" y="0"/>
                  <a:pt x="12" y="0"/>
                </a:cubicBezTo>
                <a:cubicBezTo>
                  <a:pt x="9" y="0"/>
                  <a:pt x="6" y="3"/>
                  <a:pt x="6" y="6"/>
                </a:cubicBezTo>
                <a:cubicBezTo>
                  <a:pt x="0" y="69"/>
                  <a:pt x="0" y="69"/>
                  <a:pt x="0" y="69"/>
                </a:cubicBezTo>
                <a:cubicBezTo>
                  <a:pt x="0" y="73"/>
                  <a:pt x="2" y="75"/>
                  <a:pt x="5" y="75"/>
                </a:cubicBezTo>
                <a:cubicBezTo>
                  <a:pt x="40" y="75"/>
                  <a:pt x="40" y="75"/>
                  <a:pt x="40" y="75"/>
                </a:cubicBezTo>
                <a:cubicBezTo>
                  <a:pt x="16" y="136"/>
                  <a:pt x="16" y="136"/>
                  <a:pt x="16" y="136"/>
                </a:cubicBezTo>
                <a:cubicBezTo>
                  <a:pt x="14" y="143"/>
                  <a:pt x="16" y="144"/>
                  <a:pt x="21" y="140"/>
                </a:cubicBezTo>
                <a:cubicBezTo>
                  <a:pt x="108" y="57"/>
                  <a:pt x="108" y="57"/>
                  <a:pt x="108" y="57"/>
                </a:cubicBezTo>
                <a:cubicBezTo>
                  <a:pt x="110" y="54"/>
                  <a:pt x="110" y="53"/>
                  <a:pt x="107" y="53"/>
                </a:cubicBezTo>
                <a:cubicBezTo>
                  <a:pt x="54" y="53"/>
                  <a:pt x="54" y="53"/>
                  <a:pt x="54" y="53"/>
                </a:cubicBezTo>
                <a:lnTo>
                  <a:pt x="73" y="6"/>
                </a:lnTo>
                <a:close/>
              </a:path>
            </a:pathLst>
          </a:custGeom>
          <a:solidFill>
            <a:sysClr val="window" lastClr="FFFFFF"/>
          </a:solidFill>
          <a:ln w="635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91189" tIns="72952" rIns="91189" bIns="72952" numCol="1" spcCol="0" rtlCol="0" fromWordArt="0" anchor="t" anchorCtr="0" forceAA="0" compatLnSpc="1">
            <a:prstTxWarp prst="textNoShape">
              <a:avLst/>
            </a:prstTxWarp>
            <a:noAutofit/>
          </a:bodyPr>
          <a:lstStyle/>
          <a:p>
            <a:pPr marL="0" marR="0" lvl="0" indent="0" algn="ctr" defTabSz="464915" eaLnBrk="1" fontAlgn="base" latinLnBrk="0" hangingPunct="1">
              <a:lnSpc>
                <a:spcPct val="90000"/>
              </a:lnSpc>
              <a:spcBef>
                <a:spcPct val="0"/>
              </a:spcBef>
              <a:spcAft>
                <a:spcPct val="0"/>
              </a:spcAft>
              <a:buClrTx/>
              <a:buSzTx/>
              <a:buFontTx/>
              <a:buNone/>
              <a:tabLst/>
              <a:defRPr/>
            </a:pPr>
            <a:endParaRPr kumimoji="0" lang="en-US" sz="1196" b="0" i="0" u="none" strike="noStrike" kern="0" cap="none" spc="0" normalizeH="0" baseline="0" noProof="0">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pic>
        <p:nvPicPr>
          <p:cNvPr id="84" name="Picture 83">
            <a:extLst>
              <a:ext uri="{FF2B5EF4-FFF2-40B4-BE49-F238E27FC236}">
                <a16:creationId xmlns:a16="http://schemas.microsoft.com/office/drawing/2014/main" id="{D3495243-F67F-4EEF-8019-C49A8F7136A2}"/>
              </a:ext>
            </a:extLst>
          </p:cNvPr>
          <p:cNvPicPr>
            <a:picLocks noChangeAspect="1"/>
          </p:cNvPicPr>
          <p:nvPr/>
        </p:nvPicPr>
        <p:blipFill>
          <a:blip r:embed="rId4"/>
          <a:stretch>
            <a:fillRect/>
          </a:stretch>
        </p:blipFill>
        <p:spPr>
          <a:xfrm>
            <a:off x="9773911" y="1363662"/>
            <a:ext cx="2071755" cy="1325923"/>
          </a:xfrm>
          <a:prstGeom prst="rect">
            <a:avLst/>
          </a:prstGeom>
        </p:spPr>
      </p:pic>
      <p:pic>
        <p:nvPicPr>
          <p:cNvPr id="85" name="Picture 84">
            <a:extLst>
              <a:ext uri="{FF2B5EF4-FFF2-40B4-BE49-F238E27FC236}">
                <a16:creationId xmlns:a16="http://schemas.microsoft.com/office/drawing/2014/main" id="{53F1AB63-C1A0-405F-B672-C99EC2FDE6DA}"/>
              </a:ext>
            </a:extLst>
          </p:cNvPr>
          <p:cNvPicPr>
            <a:picLocks noChangeAspect="1"/>
          </p:cNvPicPr>
          <p:nvPr/>
        </p:nvPicPr>
        <p:blipFill>
          <a:blip r:embed="rId5"/>
          <a:stretch>
            <a:fillRect/>
          </a:stretch>
        </p:blipFill>
        <p:spPr>
          <a:xfrm>
            <a:off x="9773910" y="2957297"/>
            <a:ext cx="2083127" cy="1342229"/>
          </a:xfrm>
          <a:prstGeom prst="rect">
            <a:avLst/>
          </a:prstGeom>
        </p:spPr>
      </p:pic>
      <p:pic>
        <p:nvPicPr>
          <p:cNvPr id="86" name="Picture 85">
            <a:extLst>
              <a:ext uri="{FF2B5EF4-FFF2-40B4-BE49-F238E27FC236}">
                <a16:creationId xmlns:a16="http://schemas.microsoft.com/office/drawing/2014/main" id="{894EDB86-B789-4187-82F3-96D024FAB21E}"/>
              </a:ext>
            </a:extLst>
          </p:cNvPr>
          <p:cNvPicPr>
            <a:picLocks noChangeAspect="1"/>
          </p:cNvPicPr>
          <p:nvPr/>
        </p:nvPicPr>
        <p:blipFill>
          <a:blip r:embed="rId6"/>
          <a:stretch>
            <a:fillRect/>
          </a:stretch>
        </p:blipFill>
        <p:spPr>
          <a:xfrm>
            <a:off x="9773911" y="4504591"/>
            <a:ext cx="2071755" cy="1433867"/>
          </a:xfrm>
          <a:prstGeom prst="rect">
            <a:avLst/>
          </a:prstGeom>
        </p:spPr>
      </p:pic>
      <p:cxnSp>
        <p:nvCxnSpPr>
          <p:cNvPr id="87" name="Straight Arrow Connector 86">
            <a:extLst>
              <a:ext uri="{FF2B5EF4-FFF2-40B4-BE49-F238E27FC236}">
                <a16:creationId xmlns:a16="http://schemas.microsoft.com/office/drawing/2014/main" id="{602222CF-9F05-4F13-AA09-1CAA6ED7A4FF}"/>
              </a:ext>
            </a:extLst>
          </p:cNvPr>
          <p:cNvCxnSpPr>
            <a:cxnSpLocks/>
          </p:cNvCxnSpPr>
          <p:nvPr/>
        </p:nvCxnSpPr>
        <p:spPr>
          <a:xfrm flipH="1">
            <a:off x="8578845" y="2157529"/>
            <a:ext cx="896299" cy="0"/>
          </a:xfrm>
          <a:prstGeom prst="straightConnector1">
            <a:avLst/>
          </a:prstGeom>
          <a:noFill/>
          <a:ln w="57150" cap="flat" cmpd="sng" algn="ctr">
            <a:solidFill>
              <a:srgbClr val="4472C4"/>
            </a:solidFill>
            <a:prstDash val="solid"/>
            <a:miter lim="800000"/>
            <a:headEnd type="none"/>
            <a:tailEnd type="triangle"/>
          </a:ln>
          <a:effectLst/>
        </p:spPr>
      </p:cxnSp>
      <p:cxnSp>
        <p:nvCxnSpPr>
          <p:cNvPr id="88" name="Straight Arrow Connector 87">
            <a:extLst>
              <a:ext uri="{FF2B5EF4-FFF2-40B4-BE49-F238E27FC236}">
                <a16:creationId xmlns:a16="http://schemas.microsoft.com/office/drawing/2014/main" id="{347DD43F-713E-4E3B-BC8F-E7688D39861E}"/>
              </a:ext>
            </a:extLst>
          </p:cNvPr>
          <p:cNvCxnSpPr>
            <a:cxnSpLocks/>
          </p:cNvCxnSpPr>
          <p:nvPr/>
        </p:nvCxnSpPr>
        <p:spPr>
          <a:xfrm flipH="1">
            <a:off x="8578845" y="3672547"/>
            <a:ext cx="896299" cy="0"/>
          </a:xfrm>
          <a:prstGeom prst="straightConnector1">
            <a:avLst/>
          </a:prstGeom>
          <a:noFill/>
          <a:ln w="57150" cap="flat" cmpd="sng" algn="ctr">
            <a:solidFill>
              <a:srgbClr val="4472C4"/>
            </a:solidFill>
            <a:prstDash val="solid"/>
            <a:miter lim="800000"/>
            <a:headEnd type="none"/>
            <a:tailEnd type="triangle"/>
          </a:ln>
          <a:effectLst/>
        </p:spPr>
      </p:cxnSp>
      <p:cxnSp>
        <p:nvCxnSpPr>
          <p:cNvPr id="89" name="Straight Arrow Connector 88">
            <a:extLst>
              <a:ext uri="{FF2B5EF4-FFF2-40B4-BE49-F238E27FC236}">
                <a16:creationId xmlns:a16="http://schemas.microsoft.com/office/drawing/2014/main" id="{60DA700A-45FC-4F18-BC33-A5B54AEE75CC}"/>
              </a:ext>
            </a:extLst>
          </p:cNvPr>
          <p:cNvCxnSpPr>
            <a:cxnSpLocks/>
          </p:cNvCxnSpPr>
          <p:nvPr/>
        </p:nvCxnSpPr>
        <p:spPr>
          <a:xfrm flipH="1">
            <a:off x="8653537" y="5358334"/>
            <a:ext cx="896299" cy="0"/>
          </a:xfrm>
          <a:prstGeom prst="straightConnector1">
            <a:avLst/>
          </a:prstGeom>
          <a:noFill/>
          <a:ln w="57150" cap="flat" cmpd="sng" algn="ctr">
            <a:solidFill>
              <a:srgbClr val="4472C4"/>
            </a:solidFill>
            <a:prstDash val="solid"/>
            <a:miter lim="800000"/>
            <a:headEnd type="none"/>
            <a:tailEnd type="triangle"/>
          </a:ln>
          <a:effectLst/>
        </p:spPr>
      </p:cxnSp>
      <p:pic>
        <p:nvPicPr>
          <p:cNvPr id="90" name="Picture 89" descr="A screenshot of a cell phone&#10;&#10;Description generated with very high confidence">
            <a:extLst>
              <a:ext uri="{FF2B5EF4-FFF2-40B4-BE49-F238E27FC236}">
                <a16:creationId xmlns:a16="http://schemas.microsoft.com/office/drawing/2014/main" id="{62043BF2-4BD1-4FA2-959F-0921D6354559}"/>
              </a:ext>
            </a:extLst>
          </p:cNvPr>
          <p:cNvPicPr>
            <a:picLocks noChangeAspect="1"/>
          </p:cNvPicPr>
          <p:nvPr/>
        </p:nvPicPr>
        <p:blipFill>
          <a:blip r:embed="rId7"/>
          <a:stretch>
            <a:fillRect/>
          </a:stretch>
        </p:blipFill>
        <p:spPr>
          <a:xfrm>
            <a:off x="586858" y="1364439"/>
            <a:ext cx="1980567" cy="1466217"/>
          </a:xfrm>
          <a:prstGeom prst="rect">
            <a:avLst/>
          </a:prstGeom>
        </p:spPr>
      </p:pic>
      <p:pic>
        <p:nvPicPr>
          <p:cNvPr id="91" name="Picture 90" descr="A screenshot of a computer&#10;&#10;Description generated with very high confidence">
            <a:extLst>
              <a:ext uri="{FF2B5EF4-FFF2-40B4-BE49-F238E27FC236}">
                <a16:creationId xmlns:a16="http://schemas.microsoft.com/office/drawing/2014/main" id="{D32944F7-3D50-4A3E-B87B-C7DABDB9FA9C}"/>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579768" y="3114887"/>
            <a:ext cx="2062371" cy="1466217"/>
          </a:xfrm>
          <a:prstGeom prst="rect">
            <a:avLst/>
          </a:prstGeom>
        </p:spPr>
      </p:pic>
      <p:pic>
        <p:nvPicPr>
          <p:cNvPr id="92" name="Picture 91">
            <a:extLst>
              <a:ext uri="{FF2B5EF4-FFF2-40B4-BE49-F238E27FC236}">
                <a16:creationId xmlns:a16="http://schemas.microsoft.com/office/drawing/2014/main" id="{DC2E9FE3-AB10-4B8E-A461-F2D1EDE5EA40}"/>
              </a:ext>
            </a:extLst>
          </p:cNvPr>
          <p:cNvPicPr>
            <a:picLocks noChangeAspect="1"/>
          </p:cNvPicPr>
          <p:nvPr/>
        </p:nvPicPr>
        <p:blipFill>
          <a:blip r:embed="rId10"/>
          <a:stretch>
            <a:fillRect/>
          </a:stretch>
        </p:blipFill>
        <p:spPr>
          <a:xfrm>
            <a:off x="579769" y="4828280"/>
            <a:ext cx="2071753" cy="1130047"/>
          </a:xfrm>
          <a:prstGeom prst="rect">
            <a:avLst/>
          </a:prstGeom>
        </p:spPr>
      </p:pic>
      <p:cxnSp>
        <p:nvCxnSpPr>
          <p:cNvPr id="93" name="Straight Arrow Connector 92">
            <a:extLst>
              <a:ext uri="{FF2B5EF4-FFF2-40B4-BE49-F238E27FC236}">
                <a16:creationId xmlns:a16="http://schemas.microsoft.com/office/drawing/2014/main" id="{B306D77D-5157-40F0-A9A6-6AAA957FC4F2}"/>
              </a:ext>
            </a:extLst>
          </p:cNvPr>
          <p:cNvCxnSpPr>
            <a:cxnSpLocks/>
          </p:cNvCxnSpPr>
          <p:nvPr/>
        </p:nvCxnSpPr>
        <p:spPr>
          <a:xfrm>
            <a:off x="2869429" y="2109997"/>
            <a:ext cx="821607" cy="0"/>
          </a:xfrm>
          <a:prstGeom prst="straightConnector1">
            <a:avLst/>
          </a:prstGeom>
          <a:noFill/>
          <a:ln w="57150" cap="flat" cmpd="sng" algn="ctr">
            <a:solidFill>
              <a:srgbClr val="4472C4"/>
            </a:solidFill>
            <a:prstDash val="solid"/>
            <a:miter lim="800000"/>
            <a:headEnd type="none"/>
            <a:tailEnd type="triangle"/>
          </a:ln>
          <a:effectLst/>
        </p:spPr>
      </p:cxnSp>
      <p:cxnSp>
        <p:nvCxnSpPr>
          <p:cNvPr id="94" name="Straight Arrow Connector 93">
            <a:extLst>
              <a:ext uri="{FF2B5EF4-FFF2-40B4-BE49-F238E27FC236}">
                <a16:creationId xmlns:a16="http://schemas.microsoft.com/office/drawing/2014/main" id="{2F097DAC-BE9B-42BB-964B-6C927B6EDE74}"/>
              </a:ext>
            </a:extLst>
          </p:cNvPr>
          <p:cNvCxnSpPr>
            <a:cxnSpLocks/>
          </p:cNvCxnSpPr>
          <p:nvPr/>
        </p:nvCxnSpPr>
        <p:spPr>
          <a:xfrm>
            <a:off x="2869429" y="3744951"/>
            <a:ext cx="821607" cy="0"/>
          </a:xfrm>
          <a:prstGeom prst="straightConnector1">
            <a:avLst/>
          </a:prstGeom>
          <a:noFill/>
          <a:ln w="57150" cap="flat" cmpd="sng" algn="ctr">
            <a:solidFill>
              <a:srgbClr val="4472C4"/>
            </a:solidFill>
            <a:prstDash val="solid"/>
            <a:miter lim="800000"/>
            <a:headEnd type="none"/>
            <a:tailEnd type="triangle"/>
          </a:ln>
          <a:effectLst/>
        </p:spPr>
      </p:cxnSp>
      <p:cxnSp>
        <p:nvCxnSpPr>
          <p:cNvPr id="95" name="Straight Arrow Connector 94">
            <a:extLst>
              <a:ext uri="{FF2B5EF4-FFF2-40B4-BE49-F238E27FC236}">
                <a16:creationId xmlns:a16="http://schemas.microsoft.com/office/drawing/2014/main" id="{B43392F2-BE12-49C0-8A7F-47AA98D4D2CE}"/>
              </a:ext>
            </a:extLst>
          </p:cNvPr>
          <p:cNvCxnSpPr>
            <a:cxnSpLocks/>
          </p:cNvCxnSpPr>
          <p:nvPr/>
        </p:nvCxnSpPr>
        <p:spPr>
          <a:xfrm>
            <a:off x="2869429" y="5451759"/>
            <a:ext cx="821607" cy="0"/>
          </a:xfrm>
          <a:prstGeom prst="straightConnector1">
            <a:avLst/>
          </a:prstGeom>
          <a:noFill/>
          <a:ln w="57150" cap="flat" cmpd="sng" algn="ctr">
            <a:solidFill>
              <a:srgbClr val="4472C4"/>
            </a:solidFill>
            <a:prstDash val="solid"/>
            <a:miter lim="800000"/>
            <a:headEnd type="none"/>
            <a:tailEnd type="triangle"/>
          </a:ln>
          <a:effectLst/>
        </p:spPr>
      </p:cxnSp>
      <p:pic>
        <p:nvPicPr>
          <p:cNvPr id="97" name="Picture 96">
            <a:extLst>
              <a:ext uri="{FF2B5EF4-FFF2-40B4-BE49-F238E27FC236}">
                <a16:creationId xmlns:a16="http://schemas.microsoft.com/office/drawing/2014/main" id="{94D5EF51-4D80-41C4-9279-C469DEB30440}"/>
              </a:ext>
            </a:extLst>
          </p:cNvPr>
          <p:cNvPicPr>
            <a:picLocks noChangeAspect="1"/>
          </p:cNvPicPr>
          <p:nvPr/>
        </p:nvPicPr>
        <p:blipFill>
          <a:blip r:embed="rId11"/>
          <a:stretch>
            <a:fillRect/>
          </a:stretch>
        </p:blipFill>
        <p:spPr>
          <a:xfrm>
            <a:off x="4922837" y="2935787"/>
            <a:ext cx="2243821" cy="2243821"/>
          </a:xfrm>
          <a:prstGeom prst="rect">
            <a:avLst/>
          </a:prstGeom>
          <a:gradFill>
            <a:gsLst>
              <a:gs pos="66272">
                <a:srgbClr val="F2BB18"/>
              </a:gs>
              <a:gs pos="47000">
                <a:srgbClr val="F1C716"/>
              </a:gs>
            </a:gsLst>
            <a:lin ang="5400000" scaled="0"/>
          </a:gradFill>
        </p:spPr>
      </p:pic>
      <p:sp>
        <p:nvSpPr>
          <p:cNvPr id="99" name="TextBox 98">
            <a:extLst>
              <a:ext uri="{FF2B5EF4-FFF2-40B4-BE49-F238E27FC236}">
                <a16:creationId xmlns:a16="http://schemas.microsoft.com/office/drawing/2014/main" id="{074E7CD4-4A0F-4050-96F7-020A774DDE82}"/>
              </a:ext>
            </a:extLst>
          </p:cNvPr>
          <p:cNvSpPr txBox="1"/>
          <p:nvPr/>
        </p:nvSpPr>
        <p:spPr>
          <a:xfrm>
            <a:off x="5013044" y="4602496"/>
            <a:ext cx="2119387" cy="615473"/>
          </a:xfrm>
          <a:prstGeom prst="rect">
            <a:avLst/>
          </a:prstGeom>
          <a:noFill/>
        </p:spPr>
        <p:txBody>
          <a:bodyPr wrap="square" lIns="179259" tIns="143407" rIns="179259" bIns="143407" rtlCol="0">
            <a:spAutoFit/>
          </a:bodyPr>
          <a:lstStyle/>
          <a:p>
            <a:pPr algn="ctr" defTabSz="914400">
              <a:lnSpc>
                <a:spcPct val="90000"/>
              </a:lnSpc>
              <a:spcAft>
                <a:spcPts val="588"/>
              </a:spcAft>
            </a:pPr>
            <a:r>
              <a:rPr lang="en-US" sz="2353" b="1" dirty="0">
                <a:gradFill>
                  <a:gsLst>
                    <a:gs pos="2917">
                      <a:prstClr val="black"/>
                    </a:gs>
                    <a:gs pos="30000">
                      <a:prstClr val="black"/>
                    </a:gs>
                  </a:gsLst>
                  <a:lin ang="5400000" scaled="0"/>
                </a:gradFill>
                <a:latin typeface="Calibri" panose="020F0502020204030204"/>
              </a:rPr>
              <a:t>Workspace</a:t>
            </a:r>
          </a:p>
        </p:txBody>
      </p:sp>
    </p:spTree>
    <p:extLst>
      <p:ext uri="{BB962C8B-B14F-4D97-AF65-F5344CB8AC3E}">
        <p14:creationId xmlns:p14="http://schemas.microsoft.com/office/powerpoint/2010/main" val="165668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71"/>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79"/>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78"/>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9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9" grpId="0"/>
      <p:bldP spid="9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466460-D79B-4106-84D0-87269DECFFC2}"/>
              </a:ext>
            </a:extLst>
          </p:cNvPr>
          <p:cNvPicPr>
            <a:picLocks noChangeAspect="1"/>
          </p:cNvPicPr>
          <p:nvPr/>
        </p:nvPicPr>
        <p:blipFill>
          <a:blip r:embed="rId2"/>
          <a:stretch>
            <a:fillRect/>
          </a:stretch>
        </p:blipFill>
        <p:spPr>
          <a:xfrm>
            <a:off x="1185458" y="0"/>
            <a:ext cx="9821085" cy="6858000"/>
          </a:xfrm>
          <a:prstGeom prst="rect">
            <a:avLst/>
          </a:prstGeom>
        </p:spPr>
      </p:pic>
    </p:spTree>
    <p:extLst>
      <p:ext uri="{BB962C8B-B14F-4D97-AF65-F5344CB8AC3E}">
        <p14:creationId xmlns:p14="http://schemas.microsoft.com/office/powerpoint/2010/main" val="223091148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8F601A-63CB-4676-8689-6992DC29B06C}"/>
              </a:ext>
            </a:extLst>
          </p:cNvPr>
          <p:cNvPicPr>
            <a:picLocks noChangeAspect="1"/>
          </p:cNvPicPr>
          <p:nvPr/>
        </p:nvPicPr>
        <p:blipFill>
          <a:blip r:embed="rId3"/>
          <a:stretch>
            <a:fillRect/>
          </a:stretch>
        </p:blipFill>
        <p:spPr>
          <a:xfrm>
            <a:off x="4846637" y="906462"/>
            <a:ext cx="5137414" cy="4324572"/>
          </a:xfrm>
          <a:prstGeom prst="rect">
            <a:avLst/>
          </a:prstGeom>
        </p:spPr>
      </p:pic>
      <p:sp>
        <p:nvSpPr>
          <p:cNvPr id="3" name="Arrow: Right 2">
            <a:extLst>
              <a:ext uri="{FF2B5EF4-FFF2-40B4-BE49-F238E27FC236}">
                <a16:creationId xmlns:a16="http://schemas.microsoft.com/office/drawing/2014/main" id="{7A581191-416A-45D9-AFF6-109FA13C7F4C}"/>
              </a:ext>
            </a:extLst>
          </p:cNvPr>
          <p:cNvSpPr/>
          <p:nvPr/>
        </p:nvSpPr>
        <p:spPr bwMode="auto">
          <a:xfrm>
            <a:off x="2477535" y="4030662"/>
            <a:ext cx="2057400" cy="609600"/>
          </a:xfrm>
          <a:prstGeom prst="rightArrow">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nl-NL"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4274759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2179058"/>
          </a:xfrm>
        </p:spPr>
        <p:txBody>
          <a:bodyPr/>
          <a:lstStyle/>
          <a:p>
            <a:pPr algn="ctr"/>
            <a:r>
              <a:rPr lang="en-US" dirty="0"/>
              <a:t>Under the hood </a:t>
            </a:r>
            <a:br>
              <a:rPr lang="en-US" dirty="0"/>
            </a:br>
            <a:r>
              <a:rPr lang="en-US" dirty="0"/>
              <a:t>of Premium Capacity</a:t>
            </a:r>
          </a:p>
        </p:txBody>
      </p:sp>
    </p:spTree>
    <p:extLst>
      <p:ext uri="{BB962C8B-B14F-4D97-AF65-F5344CB8AC3E}">
        <p14:creationId xmlns:p14="http://schemas.microsoft.com/office/powerpoint/2010/main" val="1622357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3976473"/>
          </a:xfrm>
        </p:spPr>
        <p:txBody>
          <a:bodyPr/>
          <a:lstStyle/>
          <a:p>
            <a:pPr>
              <a:lnSpc>
                <a:spcPct val="100000"/>
              </a:lnSpc>
            </a:pPr>
            <a:r>
              <a:rPr lang="en-US" sz="2800" dirty="0"/>
              <a:t>Capacity operations are classified as either interactive or background</a:t>
            </a:r>
          </a:p>
          <a:p>
            <a:pPr>
              <a:lnSpc>
                <a:spcPct val="100000"/>
              </a:lnSpc>
            </a:pPr>
            <a:r>
              <a:rPr lang="en-US" sz="2800" dirty="0"/>
              <a:t>Interactive operations include rendering requests and responding to user interactions (filtering, Q&amp;A querying, etc.) </a:t>
            </a:r>
          </a:p>
          <a:p>
            <a:pPr>
              <a:lnSpc>
                <a:spcPct val="100000"/>
              </a:lnSpc>
            </a:pPr>
            <a:r>
              <a:rPr lang="en-US" sz="2800" dirty="0"/>
              <a:t>Imported model querying is generally memory resource-intensive</a:t>
            </a:r>
          </a:p>
          <a:p>
            <a:pPr>
              <a:lnSpc>
                <a:spcPct val="100000"/>
              </a:lnSpc>
            </a:pPr>
            <a:r>
              <a:rPr lang="en-US" sz="2800" dirty="0"/>
              <a:t>Querying LC/DQ models is generally CPU-intensive</a:t>
            </a:r>
          </a:p>
          <a:p>
            <a:pPr>
              <a:lnSpc>
                <a:spcPct val="100000"/>
              </a:lnSpc>
            </a:pPr>
            <a:r>
              <a:rPr lang="en-US" sz="2800" dirty="0"/>
              <a:t>Background operations include dataflow and import model refreshes, and dashboard query caching</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Under the hood of Premium capacity</a:t>
            </a:r>
          </a:p>
        </p:txBody>
      </p:sp>
    </p:spTree>
    <p:extLst>
      <p:ext uri="{BB962C8B-B14F-4D97-AF65-F5344CB8AC3E}">
        <p14:creationId xmlns:p14="http://schemas.microsoft.com/office/powerpoint/2010/main" val="2008525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1994392"/>
          </a:xfrm>
        </p:spPr>
        <p:txBody>
          <a:bodyPr/>
          <a:lstStyle/>
          <a:p>
            <a:pPr>
              <a:lnSpc>
                <a:spcPct val="100000"/>
              </a:lnSpc>
            </a:pPr>
            <a:r>
              <a:rPr lang="en-US" sz="2800" dirty="0"/>
              <a:t>Each capacity can store many import models (up to 100TB)</a:t>
            </a:r>
          </a:p>
          <a:p>
            <a:pPr>
              <a:lnSpc>
                <a:spcPct val="100000"/>
              </a:lnSpc>
            </a:pPr>
            <a:r>
              <a:rPr lang="en-US" sz="2800" dirty="0"/>
              <a:t>When their combined disk storage exceeds the supported memory, then they cannot all be loaded into memory at the same time and the capacity is overcommitted</a:t>
            </a:r>
            <a:endParaRPr lang="en-US" sz="18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err="1"/>
              <a:t>Overcommiting</a:t>
            </a:r>
            <a:r>
              <a:rPr lang="en-US" dirty="0"/>
              <a:t> the capacity</a:t>
            </a:r>
          </a:p>
        </p:txBody>
      </p:sp>
    </p:spTree>
    <p:extLst>
      <p:ext uri="{BB962C8B-B14F-4D97-AF65-F5344CB8AC3E}">
        <p14:creationId xmlns:p14="http://schemas.microsoft.com/office/powerpoint/2010/main" val="3518950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2843855"/>
          </a:xfrm>
        </p:spPr>
        <p:txBody>
          <a:bodyPr/>
          <a:lstStyle/>
          <a:p>
            <a:pPr>
              <a:lnSpc>
                <a:spcPct val="100000"/>
              </a:lnSpc>
            </a:pPr>
            <a:r>
              <a:rPr lang="en-US" sz="3200" dirty="0"/>
              <a:t>If the capacity is not experiencing any memory pressure, models are simply loaded into memory and remain there</a:t>
            </a:r>
          </a:p>
          <a:p>
            <a:pPr>
              <a:lnSpc>
                <a:spcPct val="100000"/>
              </a:lnSpc>
            </a:pPr>
            <a:r>
              <a:rPr lang="en-US" sz="3200" dirty="0"/>
              <a:t>When insufficient memory is available to load a model, the Power BI service will first need to free up memory</a:t>
            </a:r>
          </a:p>
          <a:p>
            <a:pPr>
              <a:lnSpc>
                <a:spcPct val="100000"/>
              </a:lnSpc>
            </a:pPr>
            <a:r>
              <a:rPr lang="en-US" sz="3200" dirty="0"/>
              <a:t>The removal of a model from memory is known as </a:t>
            </a:r>
            <a:r>
              <a:rPr lang="en-US" sz="3200" b="1" dirty="0"/>
              <a:t>eviction</a:t>
            </a:r>
            <a:r>
              <a:rPr lang="en-US" sz="3200" dirty="0"/>
              <a:t> </a:t>
            </a:r>
            <a:endParaRPr lang="en-US" sz="14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Evictions from memory (1)</a:t>
            </a:r>
          </a:p>
        </p:txBody>
      </p:sp>
    </p:spTree>
    <p:extLst>
      <p:ext uri="{BB962C8B-B14F-4D97-AF65-F5344CB8AC3E}">
        <p14:creationId xmlns:p14="http://schemas.microsoft.com/office/powerpoint/2010/main" val="71756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4087273"/>
          </a:xfrm>
        </p:spPr>
        <p:txBody>
          <a:bodyPr/>
          <a:lstStyle/>
          <a:p>
            <a:pPr>
              <a:lnSpc>
                <a:spcPct val="100000"/>
              </a:lnSpc>
            </a:pPr>
            <a:r>
              <a:rPr lang="en-US" sz="3200" dirty="0"/>
              <a:t>Power BI will first try to detecting models that have become inactive by seeking models which have not been used in the last three minutes</a:t>
            </a:r>
          </a:p>
          <a:p>
            <a:pPr>
              <a:lnSpc>
                <a:spcPct val="100000"/>
              </a:lnSpc>
            </a:pPr>
            <a:r>
              <a:rPr lang="en-US" sz="3200" dirty="0"/>
              <a:t>If there are no inactive models to evict, the Power BI service seeks to evict models loaded for background operations</a:t>
            </a:r>
          </a:p>
          <a:p>
            <a:pPr>
              <a:lnSpc>
                <a:spcPct val="100000"/>
              </a:lnSpc>
            </a:pPr>
            <a:r>
              <a:rPr lang="en-US" sz="3200" dirty="0"/>
              <a:t>A last resort, after 30 seconds of failed attempts, is to fail the interactive operation of the current user</a:t>
            </a:r>
          </a:p>
          <a:p>
            <a:pPr>
              <a:lnSpc>
                <a:spcPct val="100000"/>
              </a:lnSpc>
            </a:pPr>
            <a:endParaRPr lang="en-US" sz="14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Evictions from memory (2)</a:t>
            </a:r>
          </a:p>
        </p:txBody>
      </p:sp>
    </p:spTree>
    <p:extLst>
      <p:ext uri="{BB962C8B-B14F-4D97-AF65-F5344CB8AC3E}">
        <p14:creationId xmlns:p14="http://schemas.microsoft.com/office/powerpoint/2010/main" val="2647544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2856167"/>
          </a:xfrm>
        </p:spPr>
        <p:txBody>
          <a:bodyPr/>
          <a:lstStyle/>
          <a:p>
            <a:pPr marL="0" indent="0" algn="ctr">
              <a:lnSpc>
                <a:spcPct val="100000"/>
              </a:lnSpc>
              <a:buNone/>
            </a:pPr>
            <a:r>
              <a:rPr lang="en-US" sz="4400" dirty="0"/>
              <a:t>Dataset eviction</a:t>
            </a:r>
          </a:p>
          <a:p>
            <a:pPr marL="0" indent="0" algn="ctr">
              <a:lnSpc>
                <a:spcPct val="100000"/>
              </a:lnSpc>
              <a:buNone/>
            </a:pPr>
            <a:r>
              <a:rPr lang="en-US" sz="4400" dirty="0"/>
              <a:t> ==</a:t>
            </a:r>
          </a:p>
          <a:p>
            <a:pPr marL="0" indent="0" algn="ctr">
              <a:lnSpc>
                <a:spcPct val="100000"/>
              </a:lnSpc>
              <a:buNone/>
            </a:pPr>
            <a:r>
              <a:rPr lang="en-US" sz="4400" dirty="0"/>
              <a:t>normal and expected behavior</a:t>
            </a:r>
          </a:p>
          <a:p>
            <a:pPr algn="ctr">
              <a:lnSpc>
                <a:spcPct val="100000"/>
              </a:lnSpc>
            </a:pPr>
            <a:endParaRPr lang="en-US" sz="20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Evictions from memory (3)</a:t>
            </a:r>
          </a:p>
        </p:txBody>
      </p:sp>
    </p:spTree>
    <p:extLst>
      <p:ext uri="{BB962C8B-B14F-4D97-AF65-F5344CB8AC3E}">
        <p14:creationId xmlns:p14="http://schemas.microsoft.com/office/powerpoint/2010/main" val="2901231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432276" cy="2769989"/>
          </a:xfrm>
        </p:spPr>
        <p:txBody>
          <a:bodyPr/>
          <a:lstStyle/>
          <a:p>
            <a:pPr>
              <a:lnSpc>
                <a:spcPct val="100000"/>
              </a:lnSpc>
            </a:pPr>
            <a:r>
              <a:rPr lang="en-US" sz="2800" dirty="0"/>
              <a:t>Dataset refreshes are memory intensive and use ±2x RAM</a:t>
            </a:r>
          </a:p>
          <a:p>
            <a:pPr>
              <a:lnSpc>
                <a:spcPct val="100000"/>
              </a:lnSpc>
            </a:pPr>
            <a:r>
              <a:rPr lang="en-US" sz="2800" dirty="0"/>
              <a:t>Scheduled dataset refresh will be queued if there is insufficient memory and all models are active (no evictions possible)</a:t>
            </a:r>
          </a:p>
          <a:p>
            <a:pPr>
              <a:lnSpc>
                <a:spcPct val="100000"/>
              </a:lnSpc>
            </a:pPr>
            <a:r>
              <a:rPr lang="en-US" sz="2800" dirty="0"/>
              <a:t>On-demand refreshes (triggered by a user request or API call) will retry three times, and then fail if there are still not enough resources</a:t>
            </a:r>
          </a:p>
          <a:p>
            <a:pPr>
              <a:lnSpc>
                <a:spcPct val="100000"/>
              </a:lnSpc>
            </a:pPr>
            <a:endParaRPr lang="en-US" sz="12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Dataset refreshes</a:t>
            </a:r>
          </a:p>
        </p:txBody>
      </p:sp>
    </p:spTree>
    <p:extLst>
      <p:ext uri="{BB962C8B-B14F-4D97-AF65-F5344CB8AC3E}">
        <p14:creationId xmlns:p14="http://schemas.microsoft.com/office/powerpoint/2010/main" val="3265649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B7CA38F-FD80-4407-A7C8-92DE69523EB4}"/>
              </a:ext>
            </a:extLst>
          </p:cNvPr>
          <p:cNvSpPr>
            <a:spLocks noGrp="1"/>
          </p:cNvSpPr>
          <p:nvPr>
            <p:ph type="pic" sz="quarter" idx="10"/>
          </p:nvPr>
        </p:nvSpPr>
        <p:spPr>
          <a:xfrm>
            <a:off x="6214184" y="1938"/>
            <a:ext cx="6216650" cy="6992587"/>
          </a:xfrm>
          <a:solidFill>
            <a:schemeClr val="tx2"/>
          </a:solidFill>
        </p:spPr>
      </p:sp>
      <p:sp>
        <p:nvSpPr>
          <p:cNvPr id="6" name="Title 5">
            <a:extLst>
              <a:ext uri="{FF2B5EF4-FFF2-40B4-BE49-F238E27FC236}">
                <a16:creationId xmlns:a16="http://schemas.microsoft.com/office/drawing/2014/main" id="{038F8674-97BA-4127-9B34-56AF22FDFA78}"/>
              </a:ext>
            </a:extLst>
          </p:cNvPr>
          <p:cNvSpPr>
            <a:spLocks noGrp="1"/>
          </p:cNvSpPr>
          <p:nvPr>
            <p:ph type="title"/>
          </p:nvPr>
        </p:nvSpPr>
        <p:spPr>
          <a:xfrm>
            <a:off x="731837" y="1363662"/>
            <a:ext cx="5029201" cy="4339650"/>
          </a:xfrm>
        </p:spPr>
        <p:txBody>
          <a:bodyPr/>
          <a:lstStyle/>
          <a:p>
            <a:pPr algn="ctr"/>
            <a:r>
              <a:rPr lang="en-US" sz="6000" dirty="0"/>
              <a:t>Should I use Power BI Premium or Analysis Services?</a:t>
            </a:r>
            <a:endParaRPr lang="nl-NL" sz="6000" dirty="0"/>
          </a:p>
        </p:txBody>
      </p:sp>
      <p:pic>
        <p:nvPicPr>
          <p:cNvPr id="1026" name="Picture 2">
            <a:extLst>
              <a:ext uri="{FF2B5EF4-FFF2-40B4-BE49-F238E27FC236}">
                <a16:creationId xmlns:a16="http://schemas.microsoft.com/office/drawing/2014/main" id="{22D00EBA-8F81-423F-9620-040EC1FD1D57}"/>
              </a:ext>
            </a:extLst>
          </p:cNvPr>
          <p:cNvPicPr>
            <a:picLocks noChangeAspect="1" noChangeArrowheads="1"/>
          </p:cNvPicPr>
          <p:nvPr/>
        </p:nvPicPr>
        <p:blipFill>
          <a:blip r:embed="rId3"/>
          <a:stretch>
            <a:fillRect/>
          </a:stretch>
        </p:blipFill>
        <p:spPr bwMode="auto">
          <a:xfrm>
            <a:off x="6374406" y="1983028"/>
            <a:ext cx="5896206" cy="330116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AA588A3B-0C4E-45EA-81EE-3D4D8ECBD3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4406" y="1363662"/>
            <a:ext cx="5896206" cy="4413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309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026"/>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Under the hood of Premium capacity</a:t>
            </a:r>
          </a:p>
        </p:txBody>
      </p:sp>
      <p:sp>
        <p:nvSpPr>
          <p:cNvPr id="52" name="Rectangle 51">
            <a:extLst>
              <a:ext uri="{FF2B5EF4-FFF2-40B4-BE49-F238E27FC236}">
                <a16:creationId xmlns:a16="http://schemas.microsoft.com/office/drawing/2014/main" id="{5D8DE891-8300-4C7F-97B2-BA54C8A0B223}"/>
              </a:ext>
            </a:extLst>
          </p:cNvPr>
          <p:cNvSpPr/>
          <p:nvPr/>
        </p:nvSpPr>
        <p:spPr bwMode="auto">
          <a:xfrm>
            <a:off x="3165232" y="1802423"/>
            <a:ext cx="8053754" cy="1450731"/>
          </a:xfrm>
          <a:prstGeom prst="rect">
            <a:avLst/>
          </a:prstGeom>
          <a:solidFill>
            <a:srgbClr val="0D0D0D">
              <a:lumMod val="25000"/>
              <a:lumOff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53" name="TextBox 52">
            <a:extLst>
              <a:ext uri="{FF2B5EF4-FFF2-40B4-BE49-F238E27FC236}">
                <a16:creationId xmlns:a16="http://schemas.microsoft.com/office/drawing/2014/main" id="{528D5060-1B31-4CDC-8413-7540BCD8A9F5}"/>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54" name="Rectangle 53">
            <a:extLst>
              <a:ext uri="{FF2B5EF4-FFF2-40B4-BE49-F238E27FC236}">
                <a16:creationId xmlns:a16="http://schemas.microsoft.com/office/drawing/2014/main" id="{1306371E-5542-40B3-8692-470F2BCE0268}"/>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55" name="Group 54">
            <a:extLst>
              <a:ext uri="{FF2B5EF4-FFF2-40B4-BE49-F238E27FC236}">
                <a16:creationId xmlns:a16="http://schemas.microsoft.com/office/drawing/2014/main" id="{8678D716-7714-434C-B51F-205824C1344E}"/>
              </a:ext>
            </a:extLst>
          </p:cNvPr>
          <p:cNvGrpSpPr/>
          <p:nvPr/>
        </p:nvGrpSpPr>
        <p:grpSpPr>
          <a:xfrm>
            <a:off x="3700028" y="4151500"/>
            <a:ext cx="888023" cy="1043260"/>
            <a:chOff x="3638482" y="4468023"/>
            <a:chExt cx="888023" cy="1043260"/>
          </a:xfrm>
        </p:grpSpPr>
        <p:pic>
          <p:nvPicPr>
            <p:cNvPr id="56" name="Picture 55">
              <a:extLst>
                <a:ext uri="{FF2B5EF4-FFF2-40B4-BE49-F238E27FC236}">
                  <a16:creationId xmlns:a16="http://schemas.microsoft.com/office/drawing/2014/main" id="{BF9A0EE1-BE74-43CC-95D8-AAFC4219E0D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57" name="TextBox 56">
              <a:extLst>
                <a:ext uri="{FF2B5EF4-FFF2-40B4-BE49-F238E27FC236}">
                  <a16:creationId xmlns:a16="http://schemas.microsoft.com/office/drawing/2014/main" id="{361CD219-9C19-41EA-8DDC-FEBAC835ABB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58" name="Group 57">
            <a:extLst>
              <a:ext uri="{FF2B5EF4-FFF2-40B4-BE49-F238E27FC236}">
                <a16:creationId xmlns:a16="http://schemas.microsoft.com/office/drawing/2014/main" id="{DA6AE1AF-4379-496E-84EA-65A819311CB8}"/>
              </a:ext>
            </a:extLst>
          </p:cNvPr>
          <p:cNvGrpSpPr/>
          <p:nvPr/>
        </p:nvGrpSpPr>
        <p:grpSpPr>
          <a:xfrm>
            <a:off x="4796137" y="4151500"/>
            <a:ext cx="888023" cy="1043260"/>
            <a:chOff x="3638482" y="4468023"/>
            <a:chExt cx="888023" cy="1043260"/>
          </a:xfrm>
        </p:grpSpPr>
        <p:pic>
          <p:nvPicPr>
            <p:cNvPr id="59" name="Picture 58">
              <a:extLst>
                <a:ext uri="{FF2B5EF4-FFF2-40B4-BE49-F238E27FC236}">
                  <a16:creationId xmlns:a16="http://schemas.microsoft.com/office/drawing/2014/main" id="{98C8557B-D36F-4606-BD84-560B54F7D72F}"/>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60" name="TextBox 59">
              <a:extLst>
                <a:ext uri="{FF2B5EF4-FFF2-40B4-BE49-F238E27FC236}">
                  <a16:creationId xmlns:a16="http://schemas.microsoft.com/office/drawing/2014/main" id="{2C67154B-86BD-4175-B6E8-459C6B263AC2}"/>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61" name="Group 60">
            <a:extLst>
              <a:ext uri="{FF2B5EF4-FFF2-40B4-BE49-F238E27FC236}">
                <a16:creationId xmlns:a16="http://schemas.microsoft.com/office/drawing/2014/main" id="{8D045CB1-B7B1-474D-B593-37F208DCC524}"/>
              </a:ext>
            </a:extLst>
          </p:cNvPr>
          <p:cNvGrpSpPr/>
          <p:nvPr/>
        </p:nvGrpSpPr>
        <p:grpSpPr>
          <a:xfrm>
            <a:off x="5892246" y="4151500"/>
            <a:ext cx="888023" cy="1043260"/>
            <a:chOff x="3638482" y="4468023"/>
            <a:chExt cx="888023" cy="1043260"/>
          </a:xfrm>
        </p:grpSpPr>
        <p:pic>
          <p:nvPicPr>
            <p:cNvPr id="62" name="Picture 61">
              <a:extLst>
                <a:ext uri="{FF2B5EF4-FFF2-40B4-BE49-F238E27FC236}">
                  <a16:creationId xmlns:a16="http://schemas.microsoft.com/office/drawing/2014/main" id="{D8EFEFEA-DEC4-4192-815C-108359524EC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63" name="TextBox 62">
              <a:extLst>
                <a:ext uri="{FF2B5EF4-FFF2-40B4-BE49-F238E27FC236}">
                  <a16:creationId xmlns:a16="http://schemas.microsoft.com/office/drawing/2014/main" id="{D8A358C3-9864-4C91-B50F-B32A1E088E4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64" name="Group 63">
            <a:extLst>
              <a:ext uri="{FF2B5EF4-FFF2-40B4-BE49-F238E27FC236}">
                <a16:creationId xmlns:a16="http://schemas.microsoft.com/office/drawing/2014/main" id="{7B9D6123-0C3D-41EA-A714-72D374856BD1}"/>
              </a:ext>
            </a:extLst>
          </p:cNvPr>
          <p:cNvGrpSpPr/>
          <p:nvPr/>
        </p:nvGrpSpPr>
        <p:grpSpPr>
          <a:xfrm>
            <a:off x="6988355" y="4151500"/>
            <a:ext cx="888023" cy="1043260"/>
            <a:chOff x="3638482" y="4468023"/>
            <a:chExt cx="888023" cy="1043260"/>
          </a:xfrm>
        </p:grpSpPr>
        <p:pic>
          <p:nvPicPr>
            <p:cNvPr id="65" name="Picture 64">
              <a:extLst>
                <a:ext uri="{FF2B5EF4-FFF2-40B4-BE49-F238E27FC236}">
                  <a16:creationId xmlns:a16="http://schemas.microsoft.com/office/drawing/2014/main" id="{1474EF8D-7A29-4DFC-B10F-AFF3411B1B2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66" name="TextBox 65">
              <a:extLst>
                <a:ext uri="{FF2B5EF4-FFF2-40B4-BE49-F238E27FC236}">
                  <a16:creationId xmlns:a16="http://schemas.microsoft.com/office/drawing/2014/main" id="{07E5CAD5-7C48-49F7-93F8-434F8700E0F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67" name="Group 66">
            <a:extLst>
              <a:ext uri="{FF2B5EF4-FFF2-40B4-BE49-F238E27FC236}">
                <a16:creationId xmlns:a16="http://schemas.microsoft.com/office/drawing/2014/main" id="{4990517D-9D34-4A2D-8906-A6E86AB45555}"/>
              </a:ext>
            </a:extLst>
          </p:cNvPr>
          <p:cNvGrpSpPr/>
          <p:nvPr/>
        </p:nvGrpSpPr>
        <p:grpSpPr>
          <a:xfrm>
            <a:off x="8015589" y="4151500"/>
            <a:ext cx="888023" cy="1043260"/>
            <a:chOff x="3638482" y="4468023"/>
            <a:chExt cx="888023" cy="1043260"/>
          </a:xfrm>
        </p:grpSpPr>
        <p:pic>
          <p:nvPicPr>
            <p:cNvPr id="68" name="Picture 67">
              <a:extLst>
                <a:ext uri="{FF2B5EF4-FFF2-40B4-BE49-F238E27FC236}">
                  <a16:creationId xmlns:a16="http://schemas.microsoft.com/office/drawing/2014/main" id="{3EE732CD-1018-4FFA-8A14-AF898CEC1D7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69" name="TextBox 68">
              <a:extLst>
                <a:ext uri="{FF2B5EF4-FFF2-40B4-BE49-F238E27FC236}">
                  <a16:creationId xmlns:a16="http://schemas.microsoft.com/office/drawing/2014/main" id="{D33CA31B-E9AB-405F-8A74-455C4577BA2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70" name="Group 69">
            <a:extLst>
              <a:ext uri="{FF2B5EF4-FFF2-40B4-BE49-F238E27FC236}">
                <a16:creationId xmlns:a16="http://schemas.microsoft.com/office/drawing/2014/main" id="{A7E1E39D-944C-4E91-99F4-E4F749AF24B4}"/>
              </a:ext>
            </a:extLst>
          </p:cNvPr>
          <p:cNvGrpSpPr/>
          <p:nvPr/>
        </p:nvGrpSpPr>
        <p:grpSpPr>
          <a:xfrm>
            <a:off x="9111698" y="4151500"/>
            <a:ext cx="888023" cy="1043260"/>
            <a:chOff x="3638482" y="4468023"/>
            <a:chExt cx="888023" cy="1043260"/>
          </a:xfrm>
        </p:grpSpPr>
        <p:pic>
          <p:nvPicPr>
            <p:cNvPr id="71" name="Picture 70">
              <a:extLst>
                <a:ext uri="{FF2B5EF4-FFF2-40B4-BE49-F238E27FC236}">
                  <a16:creationId xmlns:a16="http://schemas.microsoft.com/office/drawing/2014/main" id="{43E83E2A-CB90-4E82-9CD0-A4FEF070E4E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72" name="TextBox 71">
              <a:extLst>
                <a:ext uri="{FF2B5EF4-FFF2-40B4-BE49-F238E27FC236}">
                  <a16:creationId xmlns:a16="http://schemas.microsoft.com/office/drawing/2014/main" id="{AD0A414F-571A-47F9-8958-CA806714F2D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73" name="Group 72">
            <a:extLst>
              <a:ext uri="{FF2B5EF4-FFF2-40B4-BE49-F238E27FC236}">
                <a16:creationId xmlns:a16="http://schemas.microsoft.com/office/drawing/2014/main" id="{0308813D-9EE7-4B26-A272-27A4007622EC}"/>
              </a:ext>
            </a:extLst>
          </p:cNvPr>
          <p:cNvGrpSpPr/>
          <p:nvPr/>
        </p:nvGrpSpPr>
        <p:grpSpPr>
          <a:xfrm>
            <a:off x="10207807" y="4151500"/>
            <a:ext cx="888023" cy="1043260"/>
            <a:chOff x="3638482" y="4468023"/>
            <a:chExt cx="888023" cy="1043260"/>
          </a:xfrm>
        </p:grpSpPr>
        <p:pic>
          <p:nvPicPr>
            <p:cNvPr id="74" name="Picture 73">
              <a:extLst>
                <a:ext uri="{FF2B5EF4-FFF2-40B4-BE49-F238E27FC236}">
                  <a16:creationId xmlns:a16="http://schemas.microsoft.com/office/drawing/2014/main" id="{F87EA15D-59C0-425B-B30B-2D943503398F}"/>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75" name="TextBox 74">
              <a:extLst>
                <a:ext uri="{FF2B5EF4-FFF2-40B4-BE49-F238E27FC236}">
                  <a16:creationId xmlns:a16="http://schemas.microsoft.com/office/drawing/2014/main" id="{FAD30D79-249E-4AF1-A30C-11793A78547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76" name="Group 75">
            <a:extLst>
              <a:ext uri="{FF2B5EF4-FFF2-40B4-BE49-F238E27FC236}">
                <a16:creationId xmlns:a16="http://schemas.microsoft.com/office/drawing/2014/main" id="{4D9ED409-428D-4004-8EC1-F3AC30D9B790}"/>
              </a:ext>
            </a:extLst>
          </p:cNvPr>
          <p:cNvGrpSpPr/>
          <p:nvPr/>
        </p:nvGrpSpPr>
        <p:grpSpPr>
          <a:xfrm>
            <a:off x="3700028" y="5357540"/>
            <a:ext cx="888023" cy="1043260"/>
            <a:chOff x="3638482" y="4468023"/>
            <a:chExt cx="888023" cy="1043260"/>
          </a:xfrm>
        </p:grpSpPr>
        <p:pic>
          <p:nvPicPr>
            <p:cNvPr id="77" name="Picture 76">
              <a:extLst>
                <a:ext uri="{FF2B5EF4-FFF2-40B4-BE49-F238E27FC236}">
                  <a16:creationId xmlns:a16="http://schemas.microsoft.com/office/drawing/2014/main" id="{31887448-A25C-4C14-8232-55D14BBBBA6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78" name="TextBox 77">
              <a:extLst>
                <a:ext uri="{FF2B5EF4-FFF2-40B4-BE49-F238E27FC236}">
                  <a16:creationId xmlns:a16="http://schemas.microsoft.com/office/drawing/2014/main" id="{D58738AE-3A4B-4F33-A476-4AD2FFB6DCC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79" name="Group 78">
            <a:extLst>
              <a:ext uri="{FF2B5EF4-FFF2-40B4-BE49-F238E27FC236}">
                <a16:creationId xmlns:a16="http://schemas.microsoft.com/office/drawing/2014/main" id="{BED13358-1285-4525-B7F1-DA825134E6FC}"/>
              </a:ext>
            </a:extLst>
          </p:cNvPr>
          <p:cNvGrpSpPr/>
          <p:nvPr/>
        </p:nvGrpSpPr>
        <p:grpSpPr>
          <a:xfrm>
            <a:off x="4796137" y="5357540"/>
            <a:ext cx="888023" cy="1043260"/>
            <a:chOff x="3638482" y="4468023"/>
            <a:chExt cx="888023" cy="1043260"/>
          </a:xfrm>
        </p:grpSpPr>
        <p:pic>
          <p:nvPicPr>
            <p:cNvPr id="80" name="Picture 79">
              <a:extLst>
                <a:ext uri="{FF2B5EF4-FFF2-40B4-BE49-F238E27FC236}">
                  <a16:creationId xmlns:a16="http://schemas.microsoft.com/office/drawing/2014/main" id="{C90669ED-5F7B-4880-A259-8526EDD660C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81" name="TextBox 80">
              <a:extLst>
                <a:ext uri="{FF2B5EF4-FFF2-40B4-BE49-F238E27FC236}">
                  <a16:creationId xmlns:a16="http://schemas.microsoft.com/office/drawing/2014/main" id="{7FC3CB75-9CEA-4D13-A8A9-989F0C9E7DFD}"/>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82" name="Group 81">
            <a:extLst>
              <a:ext uri="{FF2B5EF4-FFF2-40B4-BE49-F238E27FC236}">
                <a16:creationId xmlns:a16="http://schemas.microsoft.com/office/drawing/2014/main" id="{DCA7B85D-7E39-4EA3-9B42-09C31730BE6B}"/>
              </a:ext>
            </a:extLst>
          </p:cNvPr>
          <p:cNvGrpSpPr/>
          <p:nvPr/>
        </p:nvGrpSpPr>
        <p:grpSpPr>
          <a:xfrm>
            <a:off x="5892246" y="5357540"/>
            <a:ext cx="888023" cy="1012483"/>
            <a:chOff x="3638482" y="4468023"/>
            <a:chExt cx="888023" cy="1012483"/>
          </a:xfrm>
        </p:grpSpPr>
        <p:pic>
          <p:nvPicPr>
            <p:cNvPr id="83" name="Picture 82">
              <a:extLst>
                <a:ext uri="{FF2B5EF4-FFF2-40B4-BE49-F238E27FC236}">
                  <a16:creationId xmlns:a16="http://schemas.microsoft.com/office/drawing/2014/main" id="{B2113D3E-8BCC-4F14-B592-E3DD224259B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84" name="TextBox 83">
              <a:extLst>
                <a:ext uri="{FF2B5EF4-FFF2-40B4-BE49-F238E27FC236}">
                  <a16:creationId xmlns:a16="http://schemas.microsoft.com/office/drawing/2014/main" id="{59A81EC2-1F5A-43EC-B99E-69AF8B5065E5}"/>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85" name="Group 84">
            <a:extLst>
              <a:ext uri="{FF2B5EF4-FFF2-40B4-BE49-F238E27FC236}">
                <a16:creationId xmlns:a16="http://schemas.microsoft.com/office/drawing/2014/main" id="{4696192C-1B02-44AF-BEAD-C3C5D29A6F08}"/>
              </a:ext>
            </a:extLst>
          </p:cNvPr>
          <p:cNvGrpSpPr/>
          <p:nvPr/>
        </p:nvGrpSpPr>
        <p:grpSpPr>
          <a:xfrm>
            <a:off x="6988355" y="5357540"/>
            <a:ext cx="888023" cy="1012483"/>
            <a:chOff x="3638482" y="4468023"/>
            <a:chExt cx="888023" cy="1012483"/>
          </a:xfrm>
        </p:grpSpPr>
        <p:pic>
          <p:nvPicPr>
            <p:cNvPr id="86" name="Picture 85">
              <a:extLst>
                <a:ext uri="{FF2B5EF4-FFF2-40B4-BE49-F238E27FC236}">
                  <a16:creationId xmlns:a16="http://schemas.microsoft.com/office/drawing/2014/main" id="{5AA8EC85-FDF7-4C21-8B5C-5B1AC8A2DBD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87" name="TextBox 86">
              <a:extLst>
                <a:ext uri="{FF2B5EF4-FFF2-40B4-BE49-F238E27FC236}">
                  <a16:creationId xmlns:a16="http://schemas.microsoft.com/office/drawing/2014/main" id="{678144B4-3C3B-45CE-8C82-392A7CD5528A}"/>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88" name="Group 87">
            <a:extLst>
              <a:ext uri="{FF2B5EF4-FFF2-40B4-BE49-F238E27FC236}">
                <a16:creationId xmlns:a16="http://schemas.microsoft.com/office/drawing/2014/main" id="{8410C00C-516E-4C33-908F-33F07D8E448A}"/>
              </a:ext>
            </a:extLst>
          </p:cNvPr>
          <p:cNvGrpSpPr/>
          <p:nvPr/>
        </p:nvGrpSpPr>
        <p:grpSpPr>
          <a:xfrm>
            <a:off x="8015589" y="5357540"/>
            <a:ext cx="888023" cy="1012483"/>
            <a:chOff x="3638482" y="4468023"/>
            <a:chExt cx="888023" cy="1012483"/>
          </a:xfrm>
        </p:grpSpPr>
        <p:pic>
          <p:nvPicPr>
            <p:cNvPr id="89" name="Picture 88">
              <a:extLst>
                <a:ext uri="{FF2B5EF4-FFF2-40B4-BE49-F238E27FC236}">
                  <a16:creationId xmlns:a16="http://schemas.microsoft.com/office/drawing/2014/main" id="{0450CC15-D10C-483A-9F05-96DFD1CBEC5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0" name="TextBox 89">
              <a:extLst>
                <a:ext uri="{FF2B5EF4-FFF2-40B4-BE49-F238E27FC236}">
                  <a16:creationId xmlns:a16="http://schemas.microsoft.com/office/drawing/2014/main" id="{BE557F19-5DBA-41A8-86A8-0E1361CFE790}"/>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91" name="Group 90">
            <a:extLst>
              <a:ext uri="{FF2B5EF4-FFF2-40B4-BE49-F238E27FC236}">
                <a16:creationId xmlns:a16="http://schemas.microsoft.com/office/drawing/2014/main" id="{ECE20624-18DA-4076-A8A3-3663AD17774A}"/>
              </a:ext>
            </a:extLst>
          </p:cNvPr>
          <p:cNvGrpSpPr/>
          <p:nvPr/>
        </p:nvGrpSpPr>
        <p:grpSpPr>
          <a:xfrm>
            <a:off x="9111698" y="5357540"/>
            <a:ext cx="888023" cy="1012483"/>
            <a:chOff x="3638482" y="4468023"/>
            <a:chExt cx="888023" cy="1012483"/>
          </a:xfrm>
        </p:grpSpPr>
        <p:pic>
          <p:nvPicPr>
            <p:cNvPr id="92" name="Picture 91">
              <a:extLst>
                <a:ext uri="{FF2B5EF4-FFF2-40B4-BE49-F238E27FC236}">
                  <a16:creationId xmlns:a16="http://schemas.microsoft.com/office/drawing/2014/main" id="{4B72AA3D-ACCA-436E-B7F0-2A15EAEB9DD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3" name="TextBox 92">
              <a:extLst>
                <a:ext uri="{FF2B5EF4-FFF2-40B4-BE49-F238E27FC236}">
                  <a16:creationId xmlns:a16="http://schemas.microsoft.com/office/drawing/2014/main" id="{04AECACF-C82B-4DD7-A621-D12A5F2A36E0}"/>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94" name="Group 93">
            <a:extLst>
              <a:ext uri="{FF2B5EF4-FFF2-40B4-BE49-F238E27FC236}">
                <a16:creationId xmlns:a16="http://schemas.microsoft.com/office/drawing/2014/main" id="{1D09FFA7-8251-43B7-853C-C47CD2BDC4E4}"/>
              </a:ext>
            </a:extLst>
          </p:cNvPr>
          <p:cNvGrpSpPr/>
          <p:nvPr/>
        </p:nvGrpSpPr>
        <p:grpSpPr>
          <a:xfrm>
            <a:off x="10207807" y="5357540"/>
            <a:ext cx="888023" cy="1012483"/>
            <a:chOff x="3638482" y="4468023"/>
            <a:chExt cx="888023" cy="1012483"/>
          </a:xfrm>
        </p:grpSpPr>
        <p:pic>
          <p:nvPicPr>
            <p:cNvPr id="95" name="Picture 94">
              <a:extLst>
                <a:ext uri="{FF2B5EF4-FFF2-40B4-BE49-F238E27FC236}">
                  <a16:creationId xmlns:a16="http://schemas.microsoft.com/office/drawing/2014/main" id="{45F2907E-142B-442E-BB65-87508E06028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6" name="TextBox 95">
              <a:extLst>
                <a:ext uri="{FF2B5EF4-FFF2-40B4-BE49-F238E27FC236}">
                  <a16:creationId xmlns:a16="http://schemas.microsoft.com/office/drawing/2014/main" id="{D986FE28-595E-4AA2-BCB0-15505C3082B9}"/>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spTree>
    <p:extLst>
      <p:ext uri="{BB962C8B-B14F-4D97-AF65-F5344CB8AC3E}">
        <p14:creationId xmlns:p14="http://schemas.microsoft.com/office/powerpoint/2010/main" val="2135323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500"/>
                                        <p:tgtEl>
                                          <p:spTgt spid="58"/>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70"/>
                                        </p:tgtEl>
                                        <p:attrNameLst>
                                          <p:attrName>style.visibility</p:attrName>
                                        </p:attrNameLst>
                                      </p:cBhvr>
                                      <p:to>
                                        <p:strVal val="visible"/>
                                      </p:to>
                                    </p:set>
                                    <p:animEffect transition="in" filter="fade">
                                      <p:cBhvr>
                                        <p:cTn id="36" dur="500"/>
                                        <p:tgtEl>
                                          <p:spTgt spid="70"/>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73"/>
                                        </p:tgtEl>
                                        <p:attrNameLst>
                                          <p:attrName>style.visibility</p:attrName>
                                        </p:attrNameLst>
                                      </p:cBhvr>
                                      <p:to>
                                        <p:strVal val="visible"/>
                                      </p:to>
                                    </p:set>
                                    <p:animEffect transition="in" filter="fade">
                                      <p:cBhvr>
                                        <p:cTn id="40" dur="500"/>
                                        <p:tgtEl>
                                          <p:spTgt spid="73"/>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94"/>
                                        </p:tgtEl>
                                        <p:attrNameLst>
                                          <p:attrName>style.visibility</p:attrName>
                                        </p:attrNameLst>
                                      </p:cBhvr>
                                      <p:to>
                                        <p:strVal val="visible"/>
                                      </p:to>
                                    </p:set>
                                    <p:animEffect transition="in" filter="fade">
                                      <p:cBhvr>
                                        <p:cTn id="44" dur="500"/>
                                        <p:tgtEl>
                                          <p:spTgt spid="94"/>
                                        </p:tgtEl>
                                      </p:cBhvr>
                                    </p:animEffect>
                                  </p:childTnLst>
                                </p:cTn>
                              </p:par>
                            </p:childTnLst>
                          </p:cTn>
                        </p:par>
                        <p:par>
                          <p:cTn id="45" fill="hold">
                            <p:stCondLst>
                              <p:cond delay="4500"/>
                            </p:stCondLst>
                            <p:childTnLst>
                              <p:par>
                                <p:cTn id="46" presetID="10" presetClass="entr" presetSubtype="0" fill="hold" nodeType="after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fade">
                                      <p:cBhvr>
                                        <p:cTn id="52" dur="500"/>
                                        <p:tgtEl>
                                          <p:spTgt spid="88"/>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fade">
                                      <p:cBhvr>
                                        <p:cTn id="56" dur="500"/>
                                        <p:tgtEl>
                                          <p:spTgt spid="85"/>
                                        </p:tgtEl>
                                      </p:cBhvr>
                                    </p:animEffect>
                                  </p:childTnLst>
                                </p:cTn>
                              </p:par>
                            </p:childTnLst>
                          </p:cTn>
                        </p:par>
                        <p:par>
                          <p:cTn id="57" fill="hold">
                            <p:stCondLst>
                              <p:cond delay="6000"/>
                            </p:stCondLst>
                            <p:childTnLst>
                              <p:par>
                                <p:cTn id="58" presetID="10" presetClass="entr" presetSubtype="0" fill="hold" nodeType="after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fade">
                                      <p:cBhvr>
                                        <p:cTn id="60" dur="500"/>
                                        <p:tgtEl>
                                          <p:spTgt spid="82"/>
                                        </p:tgtEl>
                                      </p:cBhvr>
                                    </p:animEffect>
                                  </p:childTnLst>
                                </p:cTn>
                              </p:par>
                            </p:childTnLst>
                          </p:cTn>
                        </p:par>
                        <p:par>
                          <p:cTn id="61" fill="hold">
                            <p:stCondLst>
                              <p:cond delay="6500"/>
                            </p:stCondLst>
                            <p:childTnLst>
                              <p:par>
                                <p:cTn id="62" presetID="10" presetClass="entr" presetSubtype="0" fill="hold" nodeType="afterEffect">
                                  <p:stCondLst>
                                    <p:cond delay="0"/>
                                  </p:stCondLst>
                                  <p:childTnLst>
                                    <p:set>
                                      <p:cBhvr>
                                        <p:cTn id="63" dur="1" fill="hold">
                                          <p:stCondLst>
                                            <p:cond delay="0"/>
                                          </p:stCondLst>
                                        </p:cTn>
                                        <p:tgtEl>
                                          <p:spTgt spid="79"/>
                                        </p:tgtEl>
                                        <p:attrNameLst>
                                          <p:attrName>style.visibility</p:attrName>
                                        </p:attrNameLst>
                                      </p:cBhvr>
                                      <p:to>
                                        <p:strVal val="visible"/>
                                      </p:to>
                                    </p:set>
                                    <p:animEffect transition="in" filter="fade">
                                      <p:cBhvr>
                                        <p:cTn id="64" dur="500"/>
                                        <p:tgtEl>
                                          <p:spTgt spid="79"/>
                                        </p:tgtEl>
                                      </p:cBhvr>
                                    </p:animEffect>
                                  </p:childTnLst>
                                </p:cTn>
                              </p:par>
                            </p:childTnLst>
                          </p:cTn>
                        </p:par>
                        <p:par>
                          <p:cTn id="65" fill="hold">
                            <p:stCondLst>
                              <p:cond delay="7000"/>
                            </p:stCondLst>
                            <p:childTnLst>
                              <p:par>
                                <p:cTn id="66" presetID="10" presetClass="entr" presetSubtype="0" fill="hold" nodeType="afterEffect">
                                  <p:stCondLst>
                                    <p:cond delay="0"/>
                                  </p:stCondLst>
                                  <p:childTnLst>
                                    <p:set>
                                      <p:cBhvr>
                                        <p:cTn id="67" dur="1" fill="hold">
                                          <p:stCondLst>
                                            <p:cond delay="0"/>
                                          </p:stCondLst>
                                        </p:cTn>
                                        <p:tgtEl>
                                          <p:spTgt spid="76"/>
                                        </p:tgtEl>
                                        <p:attrNameLst>
                                          <p:attrName>style.visibility</p:attrName>
                                        </p:attrNameLst>
                                      </p:cBhvr>
                                      <p:to>
                                        <p:strVal val="visible"/>
                                      </p:to>
                                    </p:set>
                                    <p:animEffect transition="in" filter="fade">
                                      <p:cBhvr>
                                        <p:cTn id="68"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Under the hood of Premium capacity</a:t>
            </a:r>
          </a:p>
        </p:txBody>
      </p:sp>
      <p:sp>
        <p:nvSpPr>
          <p:cNvPr id="148" name="Rectangle 147">
            <a:extLst>
              <a:ext uri="{FF2B5EF4-FFF2-40B4-BE49-F238E27FC236}">
                <a16:creationId xmlns:a16="http://schemas.microsoft.com/office/drawing/2014/main" id="{B4B58BCF-80A6-4B88-B61B-F7DDA4D255E5}"/>
              </a:ext>
            </a:extLst>
          </p:cNvPr>
          <p:cNvSpPr/>
          <p:nvPr/>
        </p:nvSpPr>
        <p:spPr bwMode="auto">
          <a:xfrm>
            <a:off x="3165232" y="1802423"/>
            <a:ext cx="8053754" cy="1450731"/>
          </a:xfrm>
          <a:prstGeom prst="rect">
            <a:avLst/>
          </a:prstGeom>
          <a:solidFill>
            <a:srgbClr val="0D0D0D">
              <a:lumMod val="25000"/>
              <a:lumOff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149" name="TextBox 148">
            <a:extLst>
              <a:ext uri="{FF2B5EF4-FFF2-40B4-BE49-F238E27FC236}">
                <a16:creationId xmlns:a16="http://schemas.microsoft.com/office/drawing/2014/main" id="{E1371B03-D23B-40CF-9CBB-12FE98E9D320}"/>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150" name="Rectangle 149">
            <a:extLst>
              <a:ext uri="{FF2B5EF4-FFF2-40B4-BE49-F238E27FC236}">
                <a16:creationId xmlns:a16="http://schemas.microsoft.com/office/drawing/2014/main" id="{11CDEB99-1482-4DD0-B7E2-A71A0E443B1C}"/>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151" name="Group 150">
            <a:extLst>
              <a:ext uri="{FF2B5EF4-FFF2-40B4-BE49-F238E27FC236}">
                <a16:creationId xmlns:a16="http://schemas.microsoft.com/office/drawing/2014/main" id="{9947E32F-1E87-46DD-BCC6-095CBD9ACF44}"/>
              </a:ext>
            </a:extLst>
          </p:cNvPr>
          <p:cNvGrpSpPr/>
          <p:nvPr/>
        </p:nvGrpSpPr>
        <p:grpSpPr>
          <a:xfrm>
            <a:off x="3700028" y="4151500"/>
            <a:ext cx="888023" cy="1043260"/>
            <a:chOff x="3638482" y="4468023"/>
            <a:chExt cx="888023" cy="1043260"/>
          </a:xfrm>
        </p:grpSpPr>
        <p:pic>
          <p:nvPicPr>
            <p:cNvPr id="152" name="Picture 151">
              <a:extLst>
                <a:ext uri="{FF2B5EF4-FFF2-40B4-BE49-F238E27FC236}">
                  <a16:creationId xmlns:a16="http://schemas.microsoft.com/office/drawing/2014/main" id="{DAFF5139-18E5-4587-ACCA-ACF4B87146D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53" name="TextBox 152">
              <a:extLst>
                <a:ext uri="{FF2B5EF4-FFF2-40B4-BE49-F238E27FC236}">
                  <a16:creationId xmlns:a16="http://schemas.microsoft.com/office/drawing/2014/main" id="{75AAC711-B935-4184-ADF2-621C887B57F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154" name="Group 153">
            <a:extLst>
              <a:ext uri="{FF2B5EF4-FFF2-40B4-BE49-F238E27FC236}">
                <a16:creationId xmlns:a16="http://schemas.microsoft.com/office/drawing/2014/main" id="{99321271-B686-4026-A635-CC2D368035EB}"/>
              </a:ext>
            </a:extLst>
          </p:cNvPr>
          <p:cNvGrpSpPr/>
          <p:nvPr/>
        </p:nvGrpSpPr>
        <p:grpSpPr>
          <a:xfrm>
            <a:off x="4796137" y="4151500"/>
            <a:ext cx="888023" cy="1043260"/>
            <a:chOff x="3638482" y="4468023"/>
            <a:chExt cx="888023" cy="1043260"/>
          </a:xfrm>
        </p:grpSpPr>
        <p:pic>
          <p:nvPicPr>
            <p:cNvPr id="155" name="Picture 154">
              <a:extLst>
                <a:ext uri="{FF2B5EF4-FFF2-40B4-BE49-F238E27FC236}">
                  <a16:creationId xmlns:a16="http://schemas.microsoft.com/office/drawing/2014/main" id="{7FCFCA25-8B12-41FE-9F29-435059EA776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56" name="TextBox 155">
              <a:extLst>
                <a:ext uri="{FF2B5EF4-FFF2-40B4-BE49-F238E27FC236}">
                  <a16:creationId xmlns:a16="http://schemas.microsoft.com/office/drawing/2014/main" id="{4C47F4FF-72A2-4DC2-8E80-CE2A53080EFA}"/>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157" name="Group 156">
            <a:extLst>
              <a:ext uri="{FF2B5EF4-FFF2-40B4-BE49-F238E27FC236}">
                <a16:creationId xmlns:a16="http://schemas.microsoft.com/office/drawing/2014/main" id="{B1CDF23F-8A1F-42A1-AA3C-3C4F70BC770B}"/>
              </a:ext>
            </a:extLst>
          </p:cNvPr>
          <p:cNvGrpSpPr/>
          <p:nvPr/>
        </p:nvGrpSpPr>
        <p:grpSpPr>
          <a:xfrm>
            <a:off x="5892246" y="4151500"/>
            <a:ext cx="888023" cy="1043260"/>
            <a:chOff x="3638482" y="4468023"/>
            <a:chExt cx="888023" cy="1043260"/>
          </a:xfrm>
        </p:grpSpPr>
        <p:pic>
          <p:nvPicPr>
            <p:cNvPr id="158" name="Picture 157">
              <a:extLst>
                <a:ext uri="{FF2B5EF4-FFF2-40B4-BE49-F238E27FC236}">
                  <a16:creationId xmlns:a16="http://schemas.microsoft.com/office/drawing/2014/main" id="{1282E16C-3301-4D10-A51E-DB117F7E056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59" name="TextBox 158">
              <a:extLst>
                <a:ext uri="{FF2B5EF4-FFF2-40B4-BE49-F238E27FC236}">
                  <a16:creationId xmlns:a16="http://schemas.microsoft.com/office/drawing/2014/main" id="{411621B6-671E-4B5A-BE40-3162B1A1819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160" name="Group 159">
            <a:extLst>
              <a:ext uri="{FF2B5EF4-FFF2-40B4-BE49-F238E27FC236}">
                <a16:creationId xmlns:a16="http://schemas.microsoft.com/office/drawing/2014/main" id="{723B59E0-A2CF-4D77-8E1D-F313363D25C8}"/>
              </a:ext>
            </a:extLst>
          </p:cNvPr>
          <p:cNvGrpSpPr/>
          <p:nvPr/>
        </p:nvGrpSpPr>
        <p:grpSpPr>
          <a:xfrm>
            <a:off x="6988355" y="4151500"/>
            <a:ext cx="888023" cy="1043260"/>
            <a:chOff x="3638482" y="4468023"/>
            <a:chExt cx="888023" cy="1043260"/>
          </a:xfrm>
        </p:grpSpPr>
        <p:pic>
          <p:nvPicPr>
            <p:cNvPr id="161" name="Picture 160">
              <a:extLst>
                <a:ext uri="{FF2B5EF4-FFF2-40B4-BE49-F238E27FC236}">
                  <a16:creationId xmlns:a16="http://schemas.microsoft.com/office/drawing/2014/main" id="{D1AE8BD2-6C24-474D-9373-36A56BEF0EF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2" name="TextBox 161">
              <a:extLst>
                <a:ext uri="{FF2B5EF4-FFF2-40B4-BE49-F238E27FC236}">
                  <a16:creationId xmlns:a16="http://schemas.microsoft.com/office/drawing/2014/main" id="{EF232DE5-0269-4658-BE71-C3DBBC7EC1B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163" name="Group 162">
            <a:extLst>
              <a:ext uri="{FF2B5EF4-FFF2-40B4-BE49-F238E27FC236}">
                <a16:creationId xmlns:a16="http://schemas.microsoft.com/office/drawing/2014/main" id="{D15056C9-AA8F-437C-8169-AB817C3212F0}"/>
              </a:ext>
            </a:extLst>
          </p:cNvPr>
          <p:cNvGrpSpPr/>
          <p:nvPr/>
        </p:nvGrpSpPr>
        <p:grpSpPr>
          <a:xfrm>
            <a:off x="8015589" y="4151500"/>
            <a:ext cx="888023" cy="1043260"/>
            <a:chOff x="3638482" y="4468023"/>
            <a:chExt cx="888023" cy="1043260"/>
          </a:xfrm>
        </p:grpSpPr>
        <p:pic>
          <p:nvPicPr>
            <p:cNvPr id="164" name="Picture 163">
              <a:extLst>
                <a:ext uri="{FF2B5EF4-FFF2-40B4-BE49-F238E27FC236}">
                  <a16:creationId xmlns:a16="http://schemas.microsoft.com/office/drawing/2014/main" id="{F353FA9F-7185-423C-8E66-9B478766BA9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5" name="TextBox 164">
              <a:extLst>
                <a:ext uri="{FF2B5EF4-FFF2-40B4-BE49-F238E27FC236}">
                  <a16:creationId xmlns:a16="http://schemas.microsoft.com/office/drawing/2014/main" id="{98E641F1-D3D7-437B-AFC0-EB6E34C0EBF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166" name="Group 165">
            <a:extLst>
              <a:ext uri="{FF2B5EF4-FFF2-40B4-BE49-F238E27FC236}">
                <a16:creationId xmlns:a16="http://schemas.microsoft.com/office/drawing/2014/main" id="{647DD48F-4105-419C-98B9-1D8060105558}"/>
              </a:ext>
            </a:extLst>
          </p:cNvPr>
          <p:cNvGrpSpPr/>
          <p:nvPr/>
        </p:nvGrpSpPr>
        <p:grpSpPr>
          <a:xfrm>
            <a:off x="9111698" y="4151500"/>
            <a:ext cx="888023" cy="1043260"/>
            <a:chOff x="3638482" y="4468023"/>
            <a:chExt cx="888023" cy="1043260"/>
          </a:xfrm>
        </p:grpSpPr>
        <p:pic>
          <p:nvPicPr>
            <p:cNvPr id="167" name="Picture 166">
              <a:extLst>
                <a:ext uri="{FF2B5EF4-FFF2-40B4-BE49-F238E27FC236}">
                  <a16:creationId xmlns:a16="http://schemas.microsoft.com/office/drawing/2014/main" id="{42DF5543-C76F-4DF4-B730-ED3A74B2C37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8" name="TextBox 167">
              <a:extLst>
                <a:ext uri="{FF2B5EF4-FFF2-40B4-BE49-F238E27FC236}">
                  <a16:creationId xmlns:a16="http://schemas.microsoft.com/office/drawing/2014/main" id="{C8F6F1C4-366D-4B9B-9241-90C0F4F400E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169" name="Group 168">
            <a:extLst>
              <a:ext uri="{FF2B5EF4-FFF2-40B4-BE49-F238E27FC236}">
                <a16:creationId xmlns:a16="http://schemas.microsoft.com/office/drawing/2014/main" id="{6774B0A3-CC78-4D79-AD4A-0A335F5DFB39}"/>
              </a:ext>
            </a:extLst>
          </p:cNvPr>
          <p:cNvGrpSpPr/>
          <p:nvPr/>
        </p:nvGrpSpPr>
        <p:grpSpPr>
          <a:xfrm>
            <a:off x="10207807" y="4151500"/>
            <a:ext cx="888023" cy="1043260"/>
            <a:chOff x="3638482" y="4468023"/>
            <a:chExt cx="888023" cy="1043260"/>
          </a:xfrm>
        </p:grpSpPr>
        <p:pic>
          <p:nvPicPr>
            <p:cNvPr id="170" name="Picture 169">
              <a:extLst>
                <a:ext uri="{FF2B5EF4-FFF2-40B4-BE49-F238E27FC236}">
                  <a16:creationId xmlns:a16="http://schemas.microsoft.com/office/drawing/2014/main" id="{D7C81CCB-DA79-440D-898A-E49793BD485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1" name="TextBox 170">
              <a:extLst>
                <a:ext uri="{FF2B5EF4-FFF2-40B4-BE49-F238E27FC236}">
                  <a16:creationId xmlns:a16="http://schemas.microsoft.com/office/drawing/2014/main" id="{1FFFDBE9-7B90-4E23-970C-A34293ACCE81}"/>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172" name="Group 171">
            <a:extLst>
              <a:ext uri="{FF2B5EF4-FFF2-40B4-BE49-F238E27FC236}">
                <a16:creationId xmlns:a16="http://schemas.microsoft.com/office/drawing/2014/main" id="{65FD2447-5CE7-40DF-AA4F-BE9C5CAC521E}"/>
              </a:ext>
            </a:extLst>
          </p:cNvPr>
          <p:cNvGrpSpPr/>
          <p:nvPr/>
        </p:nvGrpSpPr>
        <p:grpSpPr>
          <a:xfrm>
            <a:off x="3700028" y="5357540"/>
            <a:ext cx="888023" cy="1043260"/>
            <a:chOff x="3638482" y="4468023"/>
            <a:chExt cx="888023" cy="1043260"/>
          </a:xfrm>
        </p:grpSpPr>
        <p:pic>
          <p:nvPicPr>
            <p:cNvPr id="173" name="Picture 172">
              <a:extLst>
                <a:ext uri="{FF2B5EF4-FFF2-40B4-BE49-F238E27FC236}">
                  <a16:creationId xmlns:a16="http://schemas.microsoft.com/office/drawing/2014/main" id="{22872B2B-222A-4AF2-ACD2-1E12FE12AE7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4" name="TextBox 173">
              <a:extLst>
                <a:ext uri="{FF2B5EF4-FFF2-40B4-BE49-F238E27FC236}">
                  <a16:creationId xmlns:a16="http://schemas.microsoft.com/office/drawing/2014/main" id="{280ABDA3-CB43-4B58-BA30-FE728470895E}"/>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175" name="Group 174">
            <a:extLst>
              <a:ext uri="{FF2B5EF4-FFF2-40B4-BE49-F238E27FC236}">
                <a16:creationId xmlns:a16="http://schemas.microsoft.com/office/drawing/2014/main" id="{216D5740-F427-43B9-93AE-0FF5CDACBDD9}"/>
              </a:ext>
            </a:extLst>
          </p:cNvPr>
          <p:cNvGrpSpPr/>
          <p:nvPr/>
        </p:nvGrpSpPr>
        <p:grpSpPr>
          <a:xfrm>
            <a:off x="4796137" y="5357540"/>
            <a:ext cx="888023" cy="1043260"/>
            <a:chOff x="3638482" y="4468023"/>
            <a:chExt cx="888023" cy="1043260"/>
          </a:xfrm>
        </p:grpSpPr>
        <p:pic>
          <p:nvPicPr>
            <p:cNvPr id="176" name="Picture 175">
              <a:extLst>
                <a:ext uri="{FF2B5EF4-FFF2-40B4-BE49-F238E27FC236}">
                  <a16:creationId xmlns:a16="http://schemas.microsoft.com/office/drawing/2014/main" id="{ED6FE922-803B-42F3-BE7B-EF7AAA0737B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7" name="TextBox 176">
              <a:extLst>
                <a:ext uri="{FF2B5EF4-FFF2-40B4-BE49-F238E27FC236}">
                  <a16:creationId xmlns:a16="http://schemas.microsoft.com/office/drawing/2014/main" id="{165B15B0-CDA0-4A91-ACF7-6F54A4A2F1F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178" name="Group 177">
            <a:extLst>
              <a:ext uri="{FF2B5EF4-FFF2-40B4-BE49-F238E27FC236}">
                <a16:creationId xmlns:a16="http://schemas.microsoft.com/office/drawing/2014/main" id="{AA199C0D-389C-4212-9EF7-5BE5318DDC6C}"/>
              </a:ext>
            </a:extLst>
          </p:cNvPr>
          <p:cNvGrpSpPr/>
          <p:nvPr/>
        </p:nvGrpSpPr>
        <p:grpSpPr>
          <a:xfrm>
            <a:off x="5892246" y="5357540"/>
            <a:ext cx="888023" cy="1012483"/>
            <a:chOff x="3638482" y="4468023"/>
            <a:chExt cx="888023" cy="1012483"/>
          </a:xfrm>
        </p:grpSpPr>
        <p:pic>
          <p:nvPicPr>
            <p:cNvPr id="179" name="Picture 178">
              <a:extLst>
                <a:ext uri="{FF2B5EF4-FFF2-40B4-BE49-F238E27FC236}">
                  <a16:creationId xmlns:a16="http://schemas.microsoft.com/office/drawing/2014/main" id="{AC2EE7FA-BFDB-45CD-81B9-7D5E5BCB009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0" name="TextBox 179">
              <a:extLst>
                <a:ext uri="{FF2B5EF4-FFF2-40B4-BE49-F238E27FC236}">
                  <a16:creationId xmlns:a16="http://schemas.microsoft.com/office/drawing/2014/main" id="{77BAE67E-4DDB-46A2-9169-4CD211C553DF}"/>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181" name="Group 180">
            <a:extLst>
              <a:ext uri="{FF2B5EF4-FFF2-40B4-BE49-F238E27FC236}">
                <a16:creationId xmlns:a16="http://schemas.microsoft.com/office/drawing/2014/main" id="{1228EF92-4E14-4725-85A1-072822C92462}"/>
              </a:ext>
            </a:extLst>
          </p:cNvPr>
          <p:cNvGrpSpPr/>
          <p:nvPr/>
        </p:nvGrpSpPr>
        <p:grpSpPr>
          <a:xfrm>
            <a:off x="6988355" y="5357540"/>
            <a:ext cx="888023" cy="1012483"/>
            <a:chOff x="3638482" y="4468023"/>
            <a:chExt cx="888023" cy="1012483"/>
          </a:xfrm>
        </p:grpSpPr>
        <p:pic>
          <p:nvPicPr>
            <p:cNvPr id="182" name="Picture 181">
              <a:extLst>
                <a:ext uri="{FF2B5EF4-FFF2-40B4-BE49-F238E27FC236}">
                  <a16:creationId xmlns:a16="http://schemas.microsoft.com/office/drawing/2014/main" id="{7A328704-27C6-40CD-A732-A2AABEB3366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3" name="TextBox 182">
              <a:extLst>
                <a:ext uri="{FF2B5EF4-FFF2-40B4-BE49-F238E27FC236}">
                  <a16:creationId xmlns:a16="http://schemas.microsoft.com/office/drawing/2014/main" id="{525B0625-EEB7-4D88-A84E-9F29F6EB40DB}"/>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184" name="Group 183">
            <a:extLst>
              <a:ext uri="{FF2B5EF4-FFF2-40B4-BE49-F238E27FC236}">
                <a16:creationId xmlns:a16="http://schemas.microsoft.com/office/drawing/2014/main" id="{D6AF0C2C-BFCA-4639-9888-A7B3E66857E8}"/>
              </a:ext>
            </a:extLst>
          </p:cNvPr>
          <p:cNvGrpSpPr/>
          <p:nvPr/>
        </p:nvGrpSpPr>
        <p:grpSpPr>
          <a:xfrm>
            <a:off x="8015589" y="5357540"/>
            <a:ext cx="888023" cy="1012483"/>
            <a:chOff x="3638482" y="4468023"/>
            <a:chExt cx="888023" cy="1012483"/>
          </a:xfrm>
        </p:grpSpPr>
        <p:pic>
          <p:nvPicPr>
            <p:cNvPr id="185" name="Picture 184">
              <a:extLst>
                <a:ext uri="{FF2B5EF4-FFF2-40B4-BE49-F238E27FC236}">
                  <a16:creationId xmlns:a16="http://schemas.microsoft.com/office/drawing/2014/main" id="{6935ACF2-B2EF-4C81-8168-38DD3ADCA39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6" name="TextBox 185">
              <a:extLst>
                <a:ext uri="{FF2B5EF4-FFF2-40B4-BE49-F238E27FC236}">
                  <a16:creationId xmlns:a16="http://schemas.microsoft.com/office/drawing/2014/main" id="{C24D6D08-1334-41F6-ADBE-28BAEC7012B4}"/>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187" name="Group 186">
            <a:extLst>
              <a:ext uri="{FF2B5EF4-FFF2-40B4-BE49-F238E27FC236}">
                <a16:creationId xmlns:a16="http://schemas.microsoft.com/office/drawing/2014/main" id="{655B17E4-E300-472B-BBD1-645B92D347BF}"/>
              </a:ext>
            </a:extLst>
          </p:cNvPr>
          <p:cNvGrpSpPr/>
          <p:nvPr/>
        </p:nvGrpSpPr>
        <p:grpSpPr>
          <a:xfrm>
            <a:off x="9111698" y="5357540"/>
            <a:ext cx="888023" cy="1012483"/>
            <a:chOff x="3638482" y="4468023"/>
            <a:chExt cx="888023" cy="1012483"/>
          </a:xfrm>
        </p:grpSpPr>
        <p:pic>
          <p:nvPicPr>
            <p:cNvPr id="188" name="Picture 187">
              <a:extLst>
                <a:ext uri="{FF2B5EF4-FFF2-40B4-BE49-F238E27FC236}">
                  <a16:creationId xmlns:a16="http://schemas.microsoft.com/office/drawing/2014/main" id="{E9E5318F-69A3-4594-8137-D4F70E62BD0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9" name="TextBox 188">
              <a:extLst>
                <a:ext uri="{FF2B5EF4-FFF2-40B4-BE49-F238E27FC236}">
                  <a16:creationId xmlns:a16="http://schemas.microsoft.com/office/drawing/2014/main" id="{FB728330-495B-4358-BC4C-F6B5FBB6FD71}"/>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190" name="Group 189">
            <a:extLst>
              <a:ext uri="{FF2B5EF4-FFF2-40B4-BE49-F238E27FC236}">
                <a16:creationId xmlns:a16="http://schemas.microsoft.com/office/drawing/2014/main" id="{EB9373FE-5C7F-456D-8DDB-9D37EAD204B3}"/>
              </a:ext>
            </a:extLst>
          </p:cNvPr>
          <p:cNvGrpSpPr/>
          <p:nvPr/>
        </p:nvGrpSpPr>
        <p:grpSpPr>
          <a:xfrm>
            <a:off x="10207807" y="5357540"/>
            <a:ext cx="888023" cy="1012483"/>
            <a:chOff x="3638482" y="4468023"/>
            <a:chExt cx="888023" cy="1012483"/>
          </a:xfrm>
        </p:grpSpPr>
        <p:pic>
          <p:nvPicPr>
            <p:cNvPr id="191" name="Picture 190">
              <a:extLst>
                <a:ext uri="{FF2B5EF4-FFF2-40B4-BE49-F238E27FC236}">
                  <a16:creationId xmlns:a16="http://schemas.microsoft.com/office/drawing/2014/main" id="{12EA27B5-20E2-434E-AFC9-3E6C5A38729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2" name="TextBox 191">
              <a:extLst>
                <a:ext uri="{FF2B5EF4-FFF2-40B4-BE49-F238E27FC236}">
                  <a16:creationId xmlns:a16="http://schemas.microsoft.com/office/drawing/2014/main" id="{3CC78479-417B-4788-AD0C-77E45BCFB4E6}"/>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grpSp>
        <p:nvGrpSpPr>
          <p:cNvPr id="193" name="Group 192">
            <a:extLst>
              <a:ext uri="{FF2B5EF4-FFF2-40B4-BE49-F238E27FC236}">
                <a16:creationId xmlns:a16="http://schemas.microsoft.com/office/drawing/2014/main" id="{FA6A38D0-1FF2-4F61-B68F-FE6587ED1D0D}"/>
              </a:ext>
            </a:extLst>
          </p:cNvPr>
          <p:cNvGrpSpPr/>
          <p:nvPr/>
        </p:nvGrpSpPr>
        <p:grpSpPr>
          <a:xfrm>
            <a:off x="3648607" y="2227620"/>
            <a:ext cx="888023" cy="1043260"/>
            <a:chOff x="3638482" y="4468023"/>
            <a:chExt cx="888023" cy="1043260"/>
          </a:xfrm>
        </p:grpSpPr>
        <p:pic>
          <p:nvPicPr>
            <p:cNvPr id="194" name="Picture 193">
              <a:extLst>
                <a:ext uri="{FF2B5EF4-FFF2-40B4-BE49-F238E27FC236}">
                  <a16:creationId xmlns:a16="http://schemas.microsoft.com/office/drawing/2014/main" id="{58D2E301-D944-47DD-90E8-B0190B74C17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5" name="TextBox 194">
              <a:extLst>
                <a:ext uri="{FF2B5EF4-FFF2-40B4-BE49-F238E27FC236}">
                  <a16:creationId xmlns:a16="http://schemas.microsoft.com/office/drawing/2014/main" id="{0CB60F08-7EC0-43BA-B745-99FB414642E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196" name="Group 195">
            <a:extLst>
              <a:ext uri="{FF2B5EF4-FFF2-40B4-BE49-F238E27FC236}">
                <a16:creationId xmlns:a16="http://schemas.microsoft.com/office/drawing/2014/main" id="{76286EC9-6B45-4965-A1B7-2CC5FFD8DD67}"/>
              </a:ext>
            </a:extLst>
          </p:cNvPr>
          <p:cNvGrpSpPr/>
          <p:nvPr/>
        </p:nvGrpSpPr>
        <p:grpSpPr>
          <a:xfrm>
            <a:off x="4754975" y="2227620"/>
            <a:ext cx="888023" cy="1043260"/>
            <a:chOff x="3638482" y="4468023"/>
            <a:chExt cx="888023" cy="1043260"/>
          </a:xfrm>
        </p:grpSpPr>
        <p:pic>
          <p:nvPicPr>
            <p:cNvPr id="197" name="Picture 196">
              <a:extLst>
                <a:ext uri="{FF2B5EF4-FFF2-40B4-BE49-F238E27FC236}">
                  <a16:creationId xmlns:a16="http://schemas.microsoft.com/office/drawing/2014/main" id="{D332A847-677B-4D5D-ADD4-84836768CD7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8" name="TextBox 197">
              <a:extLst>
                <a:ext uri="{FF2B5EF4-FFF2-40B4-BE49-F238E27FC236}">
                  <a16:creationId xmlns:a16="http://schemas.microsoft.com/office/drawing/2014/main" id="{2BAEE04B-26B8-4890-B8AA-EA99B03CD8D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199" name="Group 198">
            <a:extLst>
              <a:ext uri="{FF2B5EF4-FFF2-40B4-BE49-F238E27FC236}">
                <a16:creationId xmlns:a16="http://schemas.microsoft.com/office/drawing/2014/main" id="{2E419613-CC44-4703-BD3D-D35ECA12A3CB}"/>
              </a:ext>
            </a:extLst>
          </p:cNvPr>
          <p:cNvGrpSpPr/>
          <p:nvPr/>
        </p:nvGrpSpPr>
        <p:grpSpPr>
          <a:xfrm>
            <a:off x="5911165" y="2227620"/>
            <a:ext cx="888023" cy="1043260"/>
            <a:chOff x="3638482" y="4468023"/>
            <a:chExt cx="888023" cy="1043260"/>
          </a:xfrm>
        </p:grpSpPr>
        <p:pic>
          <p:nvPicPr>
            <p:cNvPr id="200" name="Picture 199">
              <a:extLst>
                <a:ext uri="{FF2B5EF4-FFF2-40B4-BE49-F238E27FC236}">
                  <a16:creationId xmlns:a16="http://schemas.microsoft.com/office/drawing/2014/main" id="{7CA36AE3-AE0B-4031-9DEF-05A69E54042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1" name="TextBox 200">
              <a:extLst>
                <a:ext uri="{FF2B5EF4-FFF2-40B4-BE49-F238E27FC236}">
                  <a16:creationId xmlns:a16="http://schemas.microsoft.com/office/drawing/2014/main" id="{A596DBA2-7751-4FD6-9C5C-DA438128873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sp>
        <p:nvSpPr>
          <p:cNvPr id="202" name="TextBox 201">
            <a:extLst>
              <a:ext uri="{FF2B5EF4-FFF2-40B4-BE49-F238E27FC236}">
                <a16:creationId xmlns:a16="http://schemas.microsoft.com/office/drawing/2014/main" id="{F3B58244-0FB3-4181-A12F-856EC7987CFE}"/>
              </a:ext>
            </a:extLst>
          </p:cNvPr>
          <p:cNvSpPr txBox="1"/>
          <p:nvPr/>
        </p:nvSpPr>
        <p:spPr>
          <a:xfrm>
            <a:off x="588263" y="3116991"/>
            <a:ext cx="2237770" cy="307777"/>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Temperature:</a:t>
            </a:r>
            <a:r>
              <a:rPr kumimoji="0" lang="en-US" sz="2000" b="0" i="0" u="none" strike="noStrike" kern="0" cap="none" spc="0" normalizeH="0" baseline="0" noProof="0" dirty="0">
                <a:ln>
                  <a:noFill/>
                </a:ln>
                <a:gradFill>
                  <a:gsLst>
                    <a:gs pos="2917">
                      <a:srgbClr val="1A1A1A"/>
                    </a:gs>
                    <a:gs pos="30000">
                      <a:srgbClr val="1A1A1A"/>
                    </a:gs>
                  </a:gsLst>
                  <a:lin ang="5400000" scaled="0"/>
                </a:gradFill>
                <a:effectLst/>
                <a:uLnTx/>
                <a:uFillTx/>
              </a:rPr>
              <a:t> </a:t>
            </a:r>
            <a:r>
              <a:rPr kumimoji="0" lang="en-US" sz="2000" b="1" i="0" u="none" strike="noStrike" kern="0" cap="none" spc="0" normalizeH="0" baseline="0" noProof="0" dirty="0">
                <a:ln>
                  <a:noFill/>
                </a:ln>
                <a:solidFill>
                  <a:srgbClr val="0078D4"/>
                </a:solidFill>
                <a:effectLst/>
                <a:uLnTx/>
                <a:uFillTx/>
              </a:rPr>
              <a:t>Cool</a:t>
            </a:r>
          </a:p>
        </p:txBody>
      </p:sp>
    </p:spTree>
    <p:extLst>
      <p:ext uri="{BB962C8B-B14F-4D97-AF65-F5344CB8AC3E}">
        <p14:creationId xmlns:p14="http://schemas.microsoft.com/office/powerpoint/2010/main" val="862364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500"/>
                                        <p:tgtEl>
                                          <p:spTgt spid="19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6"/>
                                        </p:tgtEl>
                                        <p:attrNameLst>
                                          <p:attrName>style.visibility</p:attrName>
                                        </p:attrNameLst>
                                      </p:cBhvr>
                                      <p:to>
                                        <p:strVal val="visible"/>
                                      </p:to>
                                    </p:set>
                                    <p:animEffect transition="in" filter="fade">
                                      <p:cBhvr>
                                        <p:cTn id="11" dur="500"/>
                                        <p:tgtEl>
                                          <p:spTgt spid="19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99"/>
                                        </p:tgtEl>
                                        <p:attrNameLst>
                                          <p:attrName>style.visibility</p:attrName>
                                        </p:attrNameLst>
                                      </p:cBhvr>
                                      <p:to>
                                        <p:strVal val="visible"/>
                                      </p:to>
                                    </p:set>
                                    <p:animEffect transition="in" filter="fade">
                                      <p:cBhvr>
                                        <p:cTn id="15" dur="500"/>
                                        <p:tgtEl>
                                          <p:spTgt spid="1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8B67A5-6D55-44E3-9BFF-7B813411D769}"/>
              </a:ext>
            </a:extLst>
          </p:cNvPr>
          <p:cNvSpPr>
            <a:spLocks noGrp="1"/>
          </p:cNvSpPr>
          <p:nvPr>
            <p:ph type="title"/>
          </p:nvPr>
        </p:nvSpPr>
        <p:spPr>
          <a:xfrm>
            <a:off x="731837" y="754062"/>
            <a:ext cx="10515600" cy="3176254"/>
          </a:xfrm>
        </p:spPr>
        <p:txBody>
          <a:bodyPr/>
          <a:lstStyle/>
          <a:p>
            <a:r>
              <a:rPr lang="nl-NL" dirty="0" err="1"/>
              <a:t>What</a:t>
            </a:r>
            <a:r>
              <a:rPr lang="nl-NL" dirty="0"/>
              <a:t> </a:t>
            </a:r>
            <a:r>
              <a:rPr lang="nl-NL" dirty="0" err="1"/>
              <a:t>happens</a:t>
            </a:r>
            <a:r>
              <a:rPr lang="nl-NL" dirty="0"/>
              <a:t> </a:t>
            </a:r>
            <a:r>
              <a:rPr lang="nl-NL" dirty="0" err="1"/>
              <a:t>when</a:t>
            </a:r>
            <a:r>
              <a:rPr lang="nl-NL" dirty="0"/>
              <a:t> the </a:t>
            </a:r>
            <a:r>
              <a:rPr lang="nl-NL" dirty="0" err="1"/>
              <a:t>capacity</a:t>
            </a:r>
            <a:r>
              <a:rPr lang="nl-NL" dirty="0"/>
              <a:t> is out of resources…</a:t>
            </a:r>
          </a:p>
        </p:txBody>
      </p:sp>
    </p:spTree>
    <p:extLst>
      <p:ext uri="{BB962C8B-B14F-4D97-AF65-F5344CB8AC3E}">
        <p14:creationId xmlns:p14="http://schemas.microsoft.com/office/powerpoint/2010/main" val="40334373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Eviction</a:t>
            </a:r>
          </a:p>
        </p:txBody>
      </p:sp>
      <p:sp>
        <p:nvSpPr>
          <p:cNvPr id="128" name="Rectangle 127">
            <a:extLst>
              <a:ext uri="{FF2B5EF4-FFF2-40B4-BE49-F238E27FC236}">
                <a16:creationId xmlns:a16="http://schemas.microsoft.com/office/drawing/2014/main" id="{2E40CFB4-B145-468E-AA4B-11797246B352}"/>
              </a:ext>
            </a:extLst>
          </p:cNvPr>
          <p:cNvSpPr/>
          <p:nvPr/>
        </p:nvSpPr>
        <p:spPr bwMode="auto">
          <a:xfrm>
            <a:off x="3165232" y="1802423"/>
            <a:ext cx="8053754" cy="1450731"/>
          </a:xfrm>
          <a:prstGeom prst="rect">
            <a:avLst/>
          </a:prstGeom>
          <a:solidFill>
            <a:srgbClr val="C2C2C2"/>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129" name="TextBox 128">
            <a:extLst>
              <a:ext uri="{FF2B5EF4-FFF2-40B4-BE49-F238E27FC236}">
                <a16:creationId xmlns:a16="http://schemas.microsoft.com/office/drawing/2014/main" id="{8F0DACA9-342E-4AD5-B223-18F55D8992B8}"/>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130" name="Rectangle 129">
            <a:extLst>
              <a:ext uri="{FF2B5EF4-FFF2-40B4-BE49-F238E27FC236}">
                <a16:creationId xmlns:a16="http://schemas.microsoft.com/office/drawing/2014/main" id="{B1782331-292A-4E78-93E6-2393245A2C7E}"/>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131" name="Group 130">
            <a:extLst>
              <a:ext uri="{FF2B5EF4-FFF2-40B4-BE49-F238E27FC236}">
                <a16:creationId xmlns:a16="http://schemas.microsoft.com/office/drawing/2014/main" id="{EA8EDEB5-D572-4E4A-9153-ABC3C75F525C}"/>
              </a:ext>
            </a:extLst>
          </p:cNvPr>
          <p:cNvGrpSpPr/>
          <p:nvPr/>
        </p:nvGrpSpPr>
        <p:grpSpPr>
          <a:xfrm>
            <a:off x="3700028" y="4151500"/>
            <a:ext cx="888023" cy="1043260"/>
            <a:chOff x="3638482" y="4468023"/>
            <a:chExt cx="888023" cy="1043260"/>
          </a:xfrm>
        </p:grpSpPr>
        <p:pic>
          <p:nvPicPr>
            <p:cNvPr id="132" name="Picture 131">
              <a:extLst>
                <a:ext uri="{FF2B5EF4-FFF2-40B4-BE49-F238E27FC236}">
                  <a16:creationId xmlns:a16="http://schemas.microsoft.com/office/drawing/2014/main" id="{FB5C2E59-7A68-4DFF-B740-414D78404A4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3" name="TextBox 132">
              <a:extLst>
                <a:ext uri="{FF2B5EF4-FFF2-40B4-BE49-F238E27FC236}">
                  <a16:creationId xmlns:a16="http://schemas.microsoft.com/office/drawing/2014/main" id="{DED6C78E-6B52-49E2-BAA6-D981FCD8234E}"/>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134" name="Group 133">
            <a:extLst>
              <a:ext uri="{FF2B5EF4-FFF2-40B4-BE49-F238E27FC236}">
                <a16:creationId xmlns:a16="http://schemas.microsoft.com/office/drawing/2014/main" id="{1A9C097E-1991-46D0-AA93-870180C80CD2}"/>
              </a:ext>
            </a:extLst>
          </p:cNvPr>
          <p:cNvGrpSpPr/>
          <p:nvPr/>
        </p:nvGrpSpPr>
        <p:grpSpPr>
          <a:xfrm>
            <a:off x="4796137" y="4151500"/>
            <a:ext cx="888023" cy="1043260"/>
            <a:chOff x="3638482" y="4468023"/>
            <a:chExt cx="888023" cy="1043260"/>
          </a:xfrm>
        </p:grpSpPr>
        <p:pic>
          <p:nvPicPr>
            <p:cNvPr id="135" name="Picture 134">
              <a:extLst>
                <a:ext uri="{FF2B5EF4-FFF2-40B4-BE49-F238E27FC236}">
                  <a16:creationId xmlns:a16="http://schemas.microsoft.com/office/drawing/2014/main" id="{DD8C1B6E-15B3-4526-8BB3-C6C8E905FEF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6" name="TextBox 135">
              <a:extLst>
                <a:ext uri="{FF2B5EF4-FFF2-40B4-BE49-F238E27FC236}">
                  <a16:creationId xmlns:a16="http://schemas.microsoft.com/office/drawing/2014/main" id="{8818947E-ED3A-40D1-971C-24225387CBD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137" name="Group 136">
            <a:extLst>
              <a:ext uri="{FF2B5EF4-FFF2-40B4-BE49-F238E27FC236}">
                <a16:creationId xmlns:a16="http://schemas.microsoft.com/office/drawing/2014/main" id="{BB6465A3-030D-4834-BF2B-43910FA6CF6A}"/>
              </a:ext>
            </a:extLst>
          </p:cNvPr>
          <p:cNvGrpSpPr/>
          <p:nvPr/>
        </p:nvGrpSpPr>
        <p:grpSpPr>
          <a:xfrm>
            <a:off x="5892246" y="4151500"/>
            <a:ext cx="888023" cy="1043260"/>
            <a:chOff x="3638482" y="4468023"/>
            <a:chExt cx="888023" cy="1043260"/>
          </a:xfrm>
        </p:grpSpPr>
        <p:pic>
          <p:nvPicPr>
            <p:cNvPr id="138" name="Picture 137">
              <a:extLst>
                <a:ext uri="{FF2B5EF4-FFF2-40B4-BE49-F238E27FC236}">
                  <a16:creationId xmlns:a16="http://schemas.microsoft.com/office/drawing/2014/main" id="{F7E118AD-92FA-49A1-85A3-996B0C30EBD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9" name="TextBox 138">
              <a:extLst>
                <a:ext uri="{FF2B5EF4-FFF2-40B4-BE49-F238E27FC236}">
                  <a16:creationId xmlns:a16="http://schemas.microsoft.com/office/drawing/2014/main" id="{1E91B026-707D-413B-933E-F20B3E45353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140" name="Group 139">
            <a:extLst>
              <a:ext uri="{FF2B5EF4-FFF2-40B4-BE49-F238E27FC236}">
                <a16:creationId xmlns:a16="http://schemas.microsoft.com/office/drawing/2014/main" id="{608CAB1C-BDAA-42D8-BE0E-EC17B6951D6E}"/>
              </a:ext>
            </a:extLst>
          </p:cNvPr>
          <p:cNvGrpSpPr/>
          <p:nvPr/>
        </p:nvGrpSpPr>
        <p:grpSpPr>
          <a:xfrm>
            <a:off x="6988355" y="4151500"/>
            <a:ext cx="888023" cy="1043260"/>
            <a:chOff x="3638482" y="4468023"/>
            <a:chExt cx="888023" cy="1043260"/>
          </a:xfrm>
        </p:grpSpPr>
        <p:pic>
          <p:nvPicPr>
            <p:cNvPr id="141" name="Picture 140">
              <a:extLst>
                <a:ext uri="{FF2B5EF4-FFF2-40B4-BE49-F238E27FC236}">
                  <a16:creationId xmlns:a16="http://schemas.microsoft.com/office/drawing/2014/main" id="{50C511A0-19DD-4A41-9D99-6A9E29D3525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42" name="TextBox 141">
              <a:extLst>
                <a:ext uri="{FF2B5EF4-FFF2-40B4-BE49-F238E27FC236}">
                  <a16:creationId xmlns:a16="http://schemas.microsoft.com/office/drawing/2014/main" id="{6BE2D8DC-3801-46ED-8D1C-07630C697AD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143" name="Group 142">
            <a:extLst>
              <a:ext uri="{FF2B5EF4-FFF2-40B4-BE49-F238E27FC236}">
                <a16:creationId xmlns:a16="http://schemas.microsoft.com/office/drawing/2014/main" id="{E910A1C8-6E35-4AAE-91A5-5CC89D98578B}"/>
              </a:ext>
            </a:extLst>
          </p:cNvPr>
          <p:cNvGrpSpPr/>
          <p:nvPr/>
        </p:nvGrpSpPr>
        <p:grpSpPr>
          <a:xfrm>
            <a:off x="8015589" y="4151500"/>
            <a:ext cx="888023" cy="1043260"/>
            <a:chOff x="3638482" y="4468023"/>
            <a:chExt cx="888023" cy="1043260"/>
          </a:xfrm>
        </p:grpSpPr>
        <p:pic>
          <p:nvPicPr>
            <p:cNvPr id="144" name="Picture 143">
              <a:extLst>
                <a:ext uri="{FF2B5EF4-FFF2-40B4-BE49-F238E27FC236}">
                  <a16:creationId xmlns:a16="http://schemas.microsoft.com/office/drawing/2014/main" id="{8E4E2CFC-0BFB-4699-B1BC-518F8CF24C9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45" name="TextBox 144">
              <a:extLst>
                <a:ext uri="{FF2B5EF4-FFF2-40B4-BE49-F238E27FC236}">
                  <a16:creationId xmlns:a16="http://schemas.microsoft.com/office/drawing/2014/main" id="{597BE420-9CCC-4233-B84C-1FA508D1BDC2}"/>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146" name="Group 145">
            <a:extLst>
              <a:ext uri="{FF2B5EF4-FFF2-40B4-BE49-F238E27FC236}">
                <a16:creationId xmlns:a16="http://schemas.microsoft.com/office/drawing/2014/main" id="{5675754B-3F18-492C-B98C-5A8D52E31104}"/>
              </a:ext>
            </a:extLst>
          </p:cNvPr>
          <p:cNvGrpSpPr/>
          <p:nvPr/>
        </p:nvGrpSpPr>
        <p:grpSpPr>
          <a:xfrm>
            <a:off x="9111698" y="4151500"/>
            <a:ext cx="888023" cy="1043260"/>
            <a:chOff x="3638482" y="4468023"/>
            <a:chExt cx="888023" cy="1043260"/>
          </a:xfrm>
        </p:grpSpPr>
        <p:pic>
          <p:nvPicPr>
            <p:cNvPr id="147" name="Picture 146">
              <a:extLst>
                <a:ext uri="{FF2B5EF4-FFF2-40B4-BE49-F238E27FC236}">
                  <a16:creationId xmlns:a16="http://schemas.microsoft.com/office/drawing/2014/main" id="{BF56A6FC-9EFA-48E8-ADE2-9A385AA7B34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3" name="TextBox 202">
              <a:extLst>
                <a:ext uri="{FF2B5EF4-FFF2-40B4-BE49-F238E27FC236}">
                  <a16:creationId xmlns:a16="http://schemas.microsoft.com/office/drawing/2014/main" id="{F88017E1-7BB9-414D-8E85-DC365D7401D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204" name="Group 203">
            <a:extLst>
              <a:ext uri="{FF2B5EF4-FFF2-40B4-BE49-F238E27FC236}">
                <a16:creationId xmlns:a16="http://schemas.microsoft.com/office/drawing/2014/main" id="{2B2021B5-B77B-43EB-BC37-100E87327906}"/>
              </a:ext>
            </a:extLst>
          </p:cNvPr>
          <p:cNvGrpSpPr/>
          <p:nvPr/>
        </p:nvGrpSpPr>
        <p:grpSpPr>
          <a:xfrm>
            <a:off x="10207807" y="4151500"/>
            <a:ext cx="888023" cy="1043260"/>
            <a:chOff x="3638482" y="4468023"/>
            <a:chExt cx="888023" cy="1043260"/>
          </a:xfrm>
        </p:grpSpPr>
        <p:pic>
          <p:nvPicPr>
            <p:cNvPr id="205" name="Picture 204">
              <a:extLst>
                <a:ext uri="{FF2B5EF4-FFF2-40B4-BE49-F238E27FC236}">
                  <a16:creationId xmlns:a16="http://schemas.microsoft.com/office/drawing/2014/main" id="{D597CDD1-E4A8-44D8-9D72-DDDEC13D341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6" name="TextBox 205">
              <a:extLst>
                <a:ext uri="{FF2B5EF4-FFF2-40B4-BE49-F238E27FC236}">
                  <a16:creationId xmlns:a16="http://schemas.microsoft.com/office/drawing/2014/main" id="{8F37CF58-2ACA-49FD-9090-2B90CA31D18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207" name="Group 206">
            <a:extLst>
              <a:ext uri="{FF2B5EF4-FFF2-40B4-BE49-F238E27FC236}">
                <a16:creationId xmlns:a16="http://schemas.microsoft.com/office/drawing/2014/main" id="{44B40107-80C5-4EA4-83E6-DF2A1238FB27}"/>
              </a:ext>
            </a:extLst>
          </p:cNvPr>
          <p:cNvGrpSpPr/>
          <p:nvPr/>
        </p:nvGrpSpPr>
        <p:grpSpPr>
          <a:xfrm>
            <a:off x="3700028" y="5357540"/>
            <a:ext cx="888023" cy="1043260"/>
            <a:chOff x="3638482" y="4468023"/>
            <a:chExt cx="888023" cy="1043260"/>
          </a:xfrm>
        </p:grpSpPr>
        <p:pic>
          <p:nvPicPr>
            <p:cNvPr id="208" name="Picture 207">
              <a:extLst>
                <a:ext uri="{FF2B5EF4-FFF2-40B4-BE49-F238E27FC236}">
                  <a16:creationId xmlns:a16="http://schemas.microsoft.com/office/drawing/2014/main" id="{E9003733-0A69-4599-88A6-DCE5E81570B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9" name="TextBox 208">
              <a:extLst>
                <a:ext uri="{FF2B5EF4-FFF2-40B4-BE49-F238E27FC236}">
                  <a16:creationId xmlns:a16="http://schemas.microsoft.com/office/drawing/2014/main" id="{179F04DA-628E-4D2C-942B-96161BAA431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210" name="Group 209">
            <a:extLst>
              <a:ext uri="{FF2B5EF4-FFF2-40B4-BE49-F238E27FC236}">
                <a16:creationId xmlns:a16="http://schemas.microsoft.com/office/drawing/2014/main" id="{A7ED3A5E-49FF-486C-B50F-F10BDCCBD0F8}"/>
              </a:ext>
            </a:extLst>
          </p:cNvPr>
          <p:cNvGrpSpPr/>
          <p:nvPr/>
        </p:nvGrpSpPr>
        <p:grpSpPr>
          <a:xfrm>
            <a:off x="4796137" y="5357540"/>
            <a:ext cx="888023" cy="1043260"/>
            <a:chOff x="3638482" y="4468023"/>
            <a:chExt cx="888023" cy="1043260"/>
          </a:xfrm>
        </p:grpSpPr>
        <p:pic>
          <p:nvPicPr>
            <p:cNvPr id="211" name="Picture 210">
              <a:extLst>
                <a:ext uri="{FF2B5EF4-FFF2-40B4-BE49-F238E27FC236}">
                  <a16:creationId xmlns:a16="http://schemas.microsoft.com/office/drawing/2014/main" id="{2D032544-45C0-42AC-AACC-6325394A347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2" name="TextBox 211">
              <a:extLst>
                <a:ext uri="{FF2B5EF4-FFF2-40B4-BE49-F238E27FC236}">
                  <a16:creationId xmlns:a16="http://schemas.microsoft.com/office/drawing/2014/main" id="{BAAC107E-A041-4315-9677-97E84CEBF902}"/>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213" name="Group 212">
            <a:extLst>
              <a:ext uri="{FF2B5EF4-FFF2-40B4-BE49-F238E27FC236}">
                <a16:creationId xmlns:a16="http://schemas.microsoft.com/office/drawing/2014/main" id="{F5235D7E-EDE4-4602-9D8F-44916AFB0194}"/>
              </a:ext>
            </a:extLst>
          </p:cNvPr>
          <p:cNvGrpSpPr/>
          <p:nvPr/>
        </p:nvGrpSpPr>
        <p:grpSpPr>
          <a:xfrm>
            <a:off x="5892246" y="5357540"/>
            <a:ext cx="888023" cy="1012483"/>
            <a:chOff x="3638482" y="4468023"/>
            <a:chExt cx="888023" cy="1012483"/>
          </a:xfrm>
        </p:grpSpPr>
        <p:pic>
          <p:nvPicPr>
            <p:cNvPr id="214" name="Picture 213">
              <a:extLst>
                <a:ext uri="{FF2B5EF4-FFF2-40B4-BE49-F238E27FC236}">
                  <a16:creationId xmlns:a16="http://schemas.microsoft.com/office/drawing/2014/main" id="{9C6B8BDD-1BB1-4B75-9E5C-13BE71BBFA8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5" name="TextBox 214">
              <a:extLst>
                <a:ext uri="{FF2B5EF4-FFF2-40B4-BE49-F238E27FC236}">
                  <a16:creationId xmlns:a16="http://schemas.microsoft.com/office/drawing/2014/main" id="{12BAB6CC-522C-4380-A755-1814C74513C4}"/>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216" name="Group 215">
            <a:extLst>
              <a:ext uri="{FF2B5EF4-FFF2-40B4-BE49-F238E27FC236}">
                <a16:creationId xmlns:a16="http://schemas.microsoft.com/office/drawing/2014/main" id="{D0AB6276-D2E1-4FAA-B527-F3784F7505E2}"/>
              </a:ext>
            </a:extLst>
          </p:cNvPr>
          <p:cNvGrpSpPr/>
          <p:nvPr/>
        </p:nvGrpSpPr>
        <p:grpSpPr>
          <a:xfrm>
            <a:off x="6988355" y="5357540"/>
            <a:ext cx="888023" cy="1012483"/>
            <a:chOff x="3638482" y="4468023"/>
            <a:chExt cx="888023" cy="1012483"/>
          </a:xfrm>
        </p:grpSpPr>
        <p:pic>
          <p:nvPicPr>
            <p:cNvPr id="217" name="Picture 216">
              <a:extLst>
                <a:ext uri="{FF2B5EF4-FFF2-40B4-BE49-F238E27FC236}">
                  <a16:creationId xmlns:a16="http://schemas.microsoft.com/office/drawing/2014/main" id="{CC8B90AB-952C-434D-B903-E9C6B452DF2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8" name="TextBox 217">
              <a:extLst>
                <a:ext uri="{FF2B5EF4-FFF2-40B4-BE49-F238E27FC236}">
                  <a16:creationId xmlns:a16="http://schemas.microsoft.com/office/drawing/2014/main" id="{784F5AF2-ED00-4F8B-973D-BAC38265C26D}"/>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219" name="Group 218">
            <a:extLst>
              <a:ext uri="{FF2B5EF4-FFF2-40B4-BE49-F238E27FC236}">
                <a16:creationId xmlns:a16="http://schemas.microsoft.com/office/drawing/2014/main" id="{F92AA743-B88E-40B5-B294-FA4AEE34F305}"/>
              </a:ext>
            </a:extLst>
          </p:cNvPr>
          <p:cNvGrpSpPr/>
          <p:nvPr/>
        </p:nvGrpSpPr>
        <p:grpSpPr>
          <a:xfrm>
            <a:off x="8015589" y="5357540"/>
            <a:ext cx="888023" cy="1012483"/>
            <a:chOff x="3638482" y="4468023"/>
            <a:chExt cx="888023" cy="1012483"/>
          </a:xfrm>
        </p:grpSpPr>
        <p:pic>
          <p:nvPicPr>
            <p:cNvPr id="220" name="Picture 219">
              <a:extLst>
                <a:ext uri="{FF2B5EF4-FFF2-40B4-BE49-F238E27FC236}">
                  <a16:creationId xmlns:a16="http://schemas.microsoft.com/office/drawing/2014/main" id="{3F4B56D0-4170-47D5-8293-D6D65317AAA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21" name="TextBox 220">
              <a:extLst>
                <a:ext uri="{FF2B5EF4-FFF2-40B4-BE49-F238E27FC236}">
                  <a16:creationId xmlns:a16="http://schemas.microsoft.com/office/drawing/2014/main" id="{AA0BEF75-78A8-4CB7-AA97-BFA077BA5FC1}"/>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222" name="Group 221">
            <a:extLst>
              <a:ext uri="{FF2B5EF4-FFF2-40B4-BE49-F238E27FC236}">
                <a16:creationId xmlns:a16="http://schemas.microsoft.com/office/drawing/2014/main" id="{6C83EA9C-6BF3-4471-8C56-0C30584CEFEF}"/>
              </a:ext>
            </a:extLst>
          </p:cNvPr>
          <p:cNvGrpSpPr/>
          <p:nvPr/>
        </p:nvGrpSpPr>
        <p:grpSpPr>
          <a:xfrm>
            <a:off x="9111698" y="5357540"/>
            <a:ext cx="888023" cy="1012483"/>
            <a:chOff x="3638482" y="4468023"/>
            <a:chExt cx="888023" cy="1012483"/>
          </a:xfrm>
        </p:grpSpPr>
        <p:pic>
          <p:nvPicPr>
            <p:cNvPr id="223" name="Picture 222">
              <a:extLst>
                <a:ext uri="{FF2B5EF4-FFF2-40B4-BE49-F238E27FC236}">
                  <a16:creationId xmlns:a16="http://schemas.microsoft.com/office/drawing/2014/main" id="{7FC41B76-89F5-4F26-9724-5E5E0A7B360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24" name="TextBox 223">
              <a:extLst>
                <a:ext uri="{FF2B5EF4-FFF2-40B4-BE49-F238E27FC236}">
                  <a16:creationId xmlns:a16="http://schemas.microsoft.com/office/drawing/2014/main" id="{679A270A-ED86-41B3-96F6-E08D2D6828EF}"/>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225" name="Group 224">
            <a:extLst>
              <a:ext uri="{FF2B5EF4-FFF2-40B4-BE49-F238E27FC236}">
                <a16:creationId xmlns:a16="http://schemas.microsoft.com/office/drawing/2014/main" id="{07DC0C08-35B9-44AD-A54C-0957703F2D7D}"/>
              </a:ext>
            </a:extLst>
          </p:cNvPr>
          <p:cNvGrpSpPr/>
          <p:nvPr/>
        </p:nvGrpSpPr>
        <p:grpSpPr>
          <a:xfrm>
            <a:off x="10207807" y="5357540"/>
            <a:ext cx="888023" cy="1012483"/>
            <a:chOff x="3638482" y="4468023"/>
            <a:chExt cx="888023" cy="1012483"/>
          </a:xfrm>
        </p:grpSpPr>
        <p:pic>
          <p:nvPicPr>
            <p:cNvPr id="226" name="Picture 225">
              <a:extLst>
                <a:ext uri="{FF2B5EF4-FFF2-40B4-BE49-F238E27FC236}">
                  <a16:creationId xmlns:a16="http://schemas.microsoft.com/office/drawing/2014/main" id="{A46E054E-FDB7-44DC-805D-410F669D60C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27" name="TextBox 226">
              <a:extLst>
                <a:ext uri="{FF2B5EF4-FFF2-40B4-BE49-F238E27FC236}">
                  <a16:creationId xmlns:a16="http://schemas.microsoft.com/office/drawing/2014/main" id="{E0E57194-3A83-48B3-B201-6A90F31DA6BA}"/>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grpSp>
        <p:nvGrpSpPr>
          <p:cNvPr id="228" name="Group 227">
            <a:extLst>
              <a:ext uri="{FF2B5EF4-FFF2-40B4-BE49-F238E27FC236}">
                <a16:creationId xmlns:a16="http://schemas.microsoft.com/office/drawing/2014/main" id="{3BF4501C-F93D-44A8-853B-169E253AE376}"/>
              </a:ext>
            </a:extLst>
          </p:cNvPr>
          <p:cNvGrpSpPr/>
          <p:nvPr/>
        </p:nvGrpSpPr>
        <p:grpSpPr>
          <a:xfrm>
            <a:off x="4098548" y="2209894"/>
            <a:ext cx="888023" cy="1043260"/>
            <a:chOff x="3638482" y="4468023"/>
            <a:chExt cx="888023" cy="1043260"/>
          </a:xfrm>
        </p:grpSpPr>
        <p:pic>
          <p:nvPicPr>
            <p:cNvPr id="229" name="Picture 228">
              <a:extLst>
                <a:ext uri="{FF2B5EF4-FFF2-40B4-BE49-F238E27FC236}">
                  <a16:creationId xmlns:a16="http://schemas.microsoft.com/office/drawing/2014/main" id="{8C9EF545-6DEA-4E63-877C-DA6C4E545DF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0" name="TextBox 229">
              <a:extLst>
                <a:ext uri="{FF2B5EF4-FFF2-40B4-BE49-F238E27FC236}">
                  <a16:creationId xmlns:a16="http://schemas.microsoft.com/office/drawing/2014/main" id="{0D417BED-6B37-430C-A719-1F492F5E468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231" name="Group 230">
            <a:extLst>
              <a:ext uri="{FF2B5EF4-FFF2-40B4-BE49-F238E27FC236}">
                <a16:creationId xmlns:a16="http://schemas.microsoft.com/office/drawing/2014/main" id="{A11F3EE4-5E0C-42F8-82FF-39BBCE426EEE}"/>
              </a:ext>
            </a:extLst>
          </p:cNvPr>
          <p:cNvGrpSpPr/>
          <p:nvPr/>
        </p:nvGrpSpPr>
        <p:grpSpPr>
          <a:xfrm>
            <a:off x="5204916" y="2209894"/>
            <a:ext cx="888023" cy="1043260"/>
            <a:chOff x="3638482" y="4468023"/>
            <a:chExt cx="888023" cy="1043260"/>
          </a:xfrm>
        </p:grpSpPr>
        <p:pic>
          <p:nvPicPr>
            <p:cNvPr id="232" name="Picture 231">
              <a:extLst>
                <a:ext uri="{FF2B5EF4-FFF2-40B4-BE49-F238E27FC236}">
                  <a16:creationId xmlns:a16="http://schemas.microsoft.com/office/drawing/2014/main" id="{BC9595A8-E619-47B2-B5FA-4A21E332BE8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3" name="TextBox 232">
              <a:extLst>
                <a:ext uri="{FF2B5EF4-FFF2-40B4-BE49-F238E27FC236}">
                  <a16:creationId xmlns:a16="http://schemas.microsoft.com/office/drawing/2014/main" id="{ACA98DB6-6AC8-410D-839C-E850853E1A5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234" name="Group 233">
            <a:extLst>
              <a:ext uri="{FF2B5EF4-FFF2-40B4-BE49-F238E27FC236}">
                <a16:creationId xmlns:a16="http://schemas.microsoft.com/office/drawing/2014/main" id="{CEC4DD51-F135-4FA9-9D2E-6239FBC7C796}"/>
              </a:ext>
            </a:extLst>
          </p:cNvPr>
          <p:cNvGrpSpPr/>
          <p:nvPr/>
        </p:nvGrpSpPr>
        <p:grpSpPr>
          <a:xfrm>
            <a:off x="6361106" y="2209894"/>
            <a:ext cx="888023" cy="1043260"/>
            <a:chOff x="3638482" y="4468023"/>
            <a:chExt cx="888023" cy="1043260"/>
          </a:xfrm>
        </p:grpSpPr>
        <p:pic>
          <p:nvPicPr>
            <p:cNvPr id="235" name="Picture 234">
              <a:extLst>
                <a:ext uri="{FF2B5EF4-FFF2-40B4-BE49-F238E27FC236}">
                  <a16:creationId xmlns:a16="http://schemas.microsoft.com/office/drawing/2014/main" id="{DCC17D0F-449C-46B0-A6CA-54C0AB19B68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6" name="TextBox 235">
              <a:extLst>
                <a:ext uri="{FF2B5EF4-FFF2-40B4-BE49-F238E27FC236}">
                  <a16:creationId xmlns:a16="http://schemas.microsoft.com/office/drawing/2014/main" id="{A899B7A5-0D7B-4B70-8EDA-8DD4EFFCA25D}"/>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237" name="Group 236">
            <a:extLst>
              <a:ext uri="{FF2B5EF4-FFF2-40B4-BE49-F238E27FC236}">
                <a16:creationId xmlns:a16="http://schemas.microsoft.com/office/drawing/2014/main" id="{07D6A44F-17CF-468E-ABA7-9A2163C83812}"/>
              </a:ext>
            </a:extLst>
          </p:cNvPr>
          <p:cNvGrpSpPr/>
          <p:nvPr/>
        </p:nvGrpSpPr>
        <p:grpSpPr>
          <a:xfrm>
            <a:off x="7392805" y="2209894"/>
            <a:ext cx="888023" cy="1043260"/>
            <a:chOff x="3638482" y="4468023"/>
            <a:chExt cx="888023" cy="1043260"/>
          </a:xfrm>
        </p:grpSpPr>
        <p:pic>
          <p:nvPicPr>
            <p:cNvPr id="238" name="Picture 237">
              <a:extLst>
                <a:ext uri="{FF2B5EF4-FFF2-40B4-BE49-F238E27FC236}">
                  <a16:creationId xmlns:a16="http://schemas.microsoft.com/office/drawing/2014/main" id="{9D7D00E1-2DF6-4231-A680-192E803AFB5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9" name="TextBox 238">
              <a:extLst>
                <a:ext uri="{FF2B5EF4-FFF2-40B4-BE49-F238E27FC236}">
                  <a16:creationId xmlns:a16="http://schemas.microsoft.com/office/drawing/2014/main" id="{C500772E-7DE5-48F3-AF50-A5F3AE53BFA2}"/>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240" name="Group 239">
            <a:extLst>
              <a:ext uri="{FF2B5EF4-FFF2-40B4-BE49-F238E27FC236}">
                <a16:creationId xmlns:a16="http://schemas.microsoft.com/office/drawing/2014/main" id="{D05AA245-A74D-49A6-BFF6-BDBE4C45A5B8}"/>
              </a:ext>
            </a:extLst>
          </p:cNvPr>
          <p:cNvGrpSpPr/>
          <p:nvPr/>
        </p:nvGrpSpPr>
        <p:grpSpPr>
          <a:xfrm>
            <a:off x="8420039" y="2209894"/>
            <a:ext cx="888023" cy="1043260"/>
            <a:chOff x="3638482" y="4468023"/>
            <a:chExt cx="888023" cy="1043260"/>
          </a:xfrm>
        </p:grpSpPr>
        <p:pic>
          <p:nvPicPr>
            <p:cNvPr id="241" name="Picture 240">
              <a:extLst>
                <a:ext uri="{FF2B5EF4-FFF2-40B4-BE49-F238E27FC236}">
                  <a16:creationId xmlns:a16="http://schemas.microsoft.com/office/drawing/2014/main" id="{8F98FE20-FB6D-43F7-9930-82759A46131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42" name="TextBox 241">
              <a:extLst>
                <a:ext uri="{FF2B5EF4-FFF2-40B4-BE49-F238E27FC236}">
                  <a16:creationId xmlns:a16="http://schemas.microsoft.com/office/drawing/2014/main" id="{CC7E2889-C39C-46B3-B1A1-3045DB900FD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243" name="Group 242">
            <a:extLst>
              <a:ext uri="{FF2B5EF4-FFF2-40B4-BE49-F238E27FC236}">
                <a16:creationId xmlns:a16="http://schemas.microsoft.com/office/drawing/2014/main" id="{4DD0F7C8-F670-4BB3-A6EC-73DABC365E3C}"/>
              </a:ext>
            </a:extLst>
          </p:cNvPr>
          <p:cNvGrpSpPr/>
          <p:nvPr/>
        </p:nvGrpSpPr>
        <p:grpSpPr>
          <a:xfrm>
            <a:off x="9516148" y="2209894"/>
            <a:ext cx="888023" cy="1043260"/>
            <a:chOff x="3638482" y="4468023"/>
            <a:chExt cx="888023" cy="1043260"/>
          </a:xfrm>
        </p:grpSpPr>
        <p:pic>
          <p:nvPicPr>
            <p:cNvPr id="244" name="Picture 243">
              <a:extLst>
                <a:ext uri="{FF2B5EF4-FFF2-40B4-BE49-F238E27FC236}">
                  <a16:creationId xmlns:a16="http://schemas.microsoft.com/office/drawing/2014/main" id="{5BC0058C-F7B3-4423-91AB-88140EDAD95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45" name="TextBox 244">
              <a:extLst>
                <a:ext uri="{FF2B5EF4-FFF2-40B4-BE49-F238E27FC236}">
                  <a16:creationId xmlns:a16="http://schemas.microsoft.com/office/drawing/2014/main" id="{C68A12AB-A000-4DE3-9EFF-021D5D74F94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sp>
        <p:nvSpPr>
          <p:cNvPr id="246" name="Rectangle 245">
            <a:extLst>
              <a:ext uri="{FF2B5EF4-FFF2-40B4-BE49-F238E27FC236}">
                <a16:creationId xmlns:a16="http://schemas.microsoft.com/office/drawing/2014/main" id="{EF20A44D-D076-45A0-926C-B31237B797CE}"/>
              </a:ext>
            </a:extLst>
          </p:cNvPr>
          <p:cNvSpPr/>
          <p:nvPr/>
        </p:nvSpPr>
        <p:spPr bwMode="auto">
          <a:xfrm>
            <a:off x="5252572" y="2209894"/>
            <a:ext cx="797039" cy="797039"/>
          </a:xfrm>
          <a:prstGeom prst="rect">
            <a:avLst/>
          </a:prstGeom>
          <a:solidFill>
            <a:srgbClr val="0D0D0D">
              <a:lumMod val="25000"/>
              <a:lumOff val="75000"/>
              <a:alpha val="76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7" name="Rectangle 246">
            <a:extLst>
              <a:ext uri="{FF2B5EF4-FFF2-40B4-BE49-F238E27FC236}">
                <a16:creationId xmlns:a16="http://schemas.microsoft.com/office/drawing/2014/main" id="{77D87B88-A617-403D-99D2-9B5081D1A7B3}"/>
              </a:ext>
            </a:extLst>
          </p:cNvPr>
          <p:cNvSpPr/>
          <p:nvPr/>
        </p:nvSpPr>
        <p:spPr bwMode="auto">
          <a:xfrm>
            <a:off x="7443833" y="2209894"/>
            <a:ext cx="797039" cy="797039"/>
          </a:xfrm>
          <a:prstGeom prst="rect">
            <a:avLst/>
          </a:prstGeom>
          <a:solidFill>
            <a:srgbClr val="0D0D0D">
              <a:lumMod val="25000"/>
              <a:lumOff val="75000"/>
              <a:alpha val="76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8" name="Arrow: Right 247">
            <a:extLst>
              <a:ext uri="{FF2B5EF4-FFF2-40B4-BE49-F238E27FC236}">
                <a16:creationId xmlns:a16="http://schemas.microsoft.com/office/drawing/2014/main" id="{F8F62D9C-BF0C-47E4-861A-8D34F5415CA3}"/>
              </a:ext>
            </a:extLst>
          </p:cNvPr>
          <p:cNvSpPr/>
          <p:nvPr/>
        </p:nvSpPr>
        <p:spPr bwMode="auto">
          <a:xfrm rot="16200000">
            <a:off x="10027330" y="3102200"/>
            <a:ext cx="1248976" cy="769286"/>
          </a:xfrm>
          <a:prstGeom prst="rightArrow">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49" name="Group 248">
            <a:extLst>
              <a:ext uri="{FF2B5EF4-FFF2-40B4-BE49-F238E27FC236}">
                <a16:creationId xmlns:a16="http://schemas.microsoft.com/office/drawing/2014/main" id="{FE3E5ABC-2693-435D-AB68-D5EAFEA3D8F4}"/>
              </a:ext>
            </a:extLst>
          </p:cNvPr>
          <p:cNvGrpSpPr/>
          <p:nvPr/>
        </p:nvGrpSpPr>
        <p:grpSpPr>
          <a:xfrm>
            <a:off x="10198952" y="4151500"/>
            <a:ext cx="888023" cy="1043260"/>
            <a:chOff x="3638482" y="4468023"/>
            <a:chExt cx="888023" cy="1043260"/>
          </a:xfrm>
        </p:grpSpPr>
        <p:pic>
          <p:nvPicPr>
            <p:cNvPr id="250" name="Picture 249">
              <a:extLst>
                <a:ext uri="{FF2B5EF4-FFF2-40B4-BE49-F238E27FC236}">
                  <a16:creationId xmlns:a16="http://schemas.microsoft.com/office/drawing/2014/main" id="{B817E9D6-E7E9-4BFE-8BF6-18609759E5C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1" name="TextBox 250">
              <a:extLst>
                <a:ext uri="{FF2B5EF4-FFF2-40B4-BE49-F238E27FC236}">
                  <a16:creationId xmlns:a16="http://schemas.microsoft.com/office/drawing/2014/main" id="{BBFBC9A2-FE4E-4BF2-BF78-D258FE36FA3D}"/>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sp>
        <p:nvSpPr>
          <p:cNvPr id="252" name="TextBox 251">
            <a:extLst>
              <a:ext uri="{FF2B5EF4-FFF2-40B4-BE49-F238E27FC236}">
                <a16:creationId xmlns:a16="http://schemas.microsoft.com/office/drawing/2014/main" id="{3C514958-A004-433D-A8D7-27AC2720D522}"/>
              </a:ext>
            </a:extLst>
          </p:cNvPr>
          <p:cNvSpPr txBox="1"/>
          <p:nvPr/>
        </p:nvSpPr>
        <p:spPr>
          <a:xfrm>
            <a:off x="561215" y="3179066"/>
            <a:ext cx="2370992" cy="307777"/>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Temperature:</a:t>
            </a:r>
            <a:r>
              <a:rPr kumimoji="0" lang="en-US" sz="2000" b="0" i="0" u="none" strike="noStrike" kern="0" cap="none" spc="0" normalizeH="0" baseline="0" noProof="0" dirty="0">
                <a:ln>
                  <a:noFill/>
                </a:ln>
                <a:gradFill>
                  <a:gsLst>
                    <a:gs pos="2917">
                      <a:srgbClr val="1A1A1A"/>
                    </a:gs>
                    <a:gs pos="30000">
                      <a:srgbClr val="1A1A1A"/>
                    </a:gs>
                  </a:gsLst>
                  <a:lin ang="5400000" scaled="0"/>
                </a:gradFill>
                <a:effectLst/>
                <a:uLnTx/>
                <a:uFillTx/>
              </a:rPr>
              <a:t> </a:t>
            </a:r>
            <a:r>
              <a:rPr kumimoji="0" lang="en-US" sz="2000" b="1" i="0" u="none" strike="noStrike" kern="0" cap="none" spc="0" normalizeH="0" baseline="0" noProof="0" dirty="0">
                <a:ln>
                  <a:noFill/>
                </a:ln>
                <a:solidFill>
                  <a:schemeClr val="accent4"/>
                </a:solidFill>
                <a:effectLst/>
                <a:uLnTx/>
                <a:uFillTx/>
              </a:rPr>
              <a:t>Warm</a:t>
            </a:r>
          </a:p>
        </p:txBody>
      </p:sp>
    </p:spTree>
    <p:extLst>
      <p:ext uri="{BB962C8B-B14F-4D97-AF65-F5344CB8AC3E}">
        <p14:creationId xmlns:p14="http://schemas.microsoft.com/office/powerpoint/2010/main" val="1213367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46"/>
                                        </p:tgtEl>
                                      </p:cBhvr>
                                    </p:animEffect>
                                    <p:set>
                                      <p:cBhvr>
                                        <p:cTn id="7" dur="1" fill="hold">
                                          <p:stCondLst>
                                            <p:cond delay="499"/>
                                          </p:stCondLst>
                                        </p:cTn>
                                        <p:tgtEl>
                                          <p:spTgt spid="246"/>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1.25E-6 1.85185E-6 L -0.03542 0.27986 " pathEditMode="relative" rAng="0" ptsTypes="AA">
                                      <p:cBhvr>
                                        <p:cTn id="9" dur="2000" fill="hold"/>
                                        <p:tgtEl>
                                          <p:spTgt spid="231"/>
                                        </p:tgtEl>
                                        <p:attrNameLst>
                                          <p:attrName>ppt_x</p:attrName>
                                          <p:attrName>ppt_y</p:attrName>
                                        </p:attrNameLst>
                                      </p:cBhvr>
                                      <p:rCtr x="-1771" y="13981"/>
                                    </p:animMotion>
                                  </p:childTnLst>
                                </p:cTn>
                              </p:par>
                            </p:childTnLst>
                          </p:cTn>
                        </p:par>
                        <p:par>
                          <p:cTn id="10" fill="hold">
                            <p:stCondLst>
                              <p:cond delay="2000"/>
                            </p:stCondLst>
                            <p:childTnLst>
                              <p:par>
                                <p:cTn id="11" presetID="10" presetClass="exit" presetSubtype="0" fill="hold" nodeType="afterEffect">
                                  <p:stCondLst>
                                    <p:cond delay="0"/>
                                  </p:stCondLst>
                                  <p:childTnLst>
                                    <p:animEffect transition="out" filter="fade">
                                      <p:cBhvr>
                                        <p:cTn id="12" dur="500"/>
                                        <p:tgtEl>
                                          <p:spTgt spid="134"/>
                                        </p:tgtEl>
                                      </p:cBhvr>
                                    </p:animEffect>
                                    <p:set>
                                      <p:cBhvr>
                                        <p:cTn id="13" dur="1" fill="hold">
                                          <p:stCondLst>
                                            <p:cond delay="499"/>
                                          </p:stCondLst>
                                        </p:cTn>
                                        <p:tgtEl>
                                          <p:spTgt spid="134"/>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248"/>
                                        </p:tgtEl>
                                      </p:cBhvr>
                                    </p:animEffect>
                                    <p:set>
                                      <p:cBhvr>
                                        <p:cTn id="16" dur="1" fill="hold">
                                          <p:stCondLst>
                                            <p:cond delay="499"/>
                                          </p:stCondLst>
                                        </p:cTn>
                                        <p:tgtEl>
                                          <p:spTgt spid="248"/>
                                        </p:tgtEl>
                                        <p:attrNameLst>
                                          <p:attrName>style.visibility</p:attrName>
                                        </p:attrNameLst>
                                      </p:cBhvr>
                                      <p:to>
                                        <p:strVal val="hidden"/>
                                      </p:to>
                                    </p:set>
                                  </p:childTnLst>
                                </p:cTn>
                              </p:par>
                            </p:childTnLst>
                          </p:cTn>
                        </p:par>
                        <p:par>
                          <p:cTn id="17" fill="hold">
                            <p:stCondLst>
                              <p:cond delay="2500"/>
                            </p:stCondLst>
                            <p:childTnLst>
                              <p:par>
                                <p:cTn id="18" presetID="42" presetClass="path" presetSubtype="0" accel="50000" decel="50000" fill="hold" nodeType="afterEffect">
                                  <p:stCondLst>
                                    <p:cond delay="0"/>
                                  </p:stCondLst>
                                  <p:childTnLst>
                                    <p:animMotion origin="layout" path="M 2.29167E-6 1.11022E-16 L -0.41029 -0.2831 " pathEditMode="relative" rAng="0" ptsTypes="AA">
                                      <p:cBhvr>
                                        <p:cTn id="19" dur="2000" fill="hold"/>
                                        <p:tgtEl>
                                          <p:spTgt spid="204"/>
                                        </p:tgtEl>
                                        <p:attrNameLst>
                                          <p:attrName>ppt_x</p:attrName>
                                          <p:attrName>ppt_y</p:attrName>
                                        </p:attrNameLst>
                                      </p:cBhvr>
                                      <p:rCtr x="-20560" y="-14329"/>
                                    </p:animMotion>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2"/>
                                        </p:tgtEl>
                                        <p:attrNameLst>
                                          <p:attrName>style.visibility</p:attrName>
                                        </p:attrNameLst>
                                      </p:cBhvr>
                                      <p:to>
                                        <p:strVal val="visible"/>
                                      </p:to>
                                    </p:set>
                                    <p:animEffect transition="in" filter="fade">
                                      <p:cBhvr>
                                        <p:cTn id="24" dur="500"/>
                                        <p:tgtEl>
                                          <p:spTgt spid="2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0" animBg="1"/>
      <p:bldP spid="248" grpId="0" animBg="1"/>
      <p:bldP spid="25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How many refreshes at one time?</a:t>
            </a:r>
          </a:p>
        </p:txBody>
      </p:sp>
      <p:sp>
        <p:nvSpPr>
          <p:cNvPr id="170" name="Rectangle 169">
            <a:extLst>
              <a:ext uri="{FF2B5EF4-FFF2-40B4-BE49-F238E27FC236}">
                <a16:creationId xmlns:a16="http://schemas.microsoft.com/office/drawing/2014/main" id="{A1954B49-A03A-4768-87A8-155C19B60087}"/>
              </a:ext>
            </a:extLst>
          </p:cNvPr>
          <p:cNvSpPr/>
          <p:nvPr/>
        </p:nvSpPr>
        <p:spPr bwMode="auto">
          <a:xfrm>
            <a:off x="426458" y="3552092"/>
            <a:ext cx="2646422" cy="3015762"/>
          </a:xfrm>
          <a:prstGeom prst="rect">
            <a:avLst/>
          </a:prstGeom>
          <a:solidFill>
            <a:srgbClr val="00B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Queue</a:t>
            </a:r>
          </a:p>
        </p:txBody>
      </p:sp>
      <p:sp>
        <p:nvSpPr>
          <p:cNvPr id="171" name="Rectangle 170">
            <a:extLst>
              <a:ext uri="{FF2B5EF4-FFF2-40B4-BE49-F238E27FC236}">
                <a16:creationId xmlns:a16="http://schemas.microsoft.com/office/drawing/2014/main" id="{ED4BD695-036E-44CF-A03D-487977DB2ADE}"/>
              </a:ext>
            </a:extLst>
          </p:cNvPr>
          <p:cNvSpPr/>
          <p:nvPr/>
        </p:nvSpPr>
        <p:spPr bwMode="auto">
          <a:xfrm>
            <a:off x="3165232" y="1802423"/>
            <a:ext cx="8053754" cy="1450731"/>
          </a:xfrm>
          <a:prstGeom prst="rect">
            <a:avLst/>
          </a:prstGeom>
          <a:solidFill>
            <a:srgbClr val="0D0D0D">
              <a:lumMod val="25000"/>
              <a:lumOff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172" name="TextBox 171">
            <a:extLst>
              <a:ext uri="{FF2B5EF4-FFF2-40B4-BE49-F238E27FC236}">
                <a16:creationId xmlns:a16="http://schemas.microsoft.com/office/drawing/2014/main" id="{CC05C96A-3DE1-407F-8DCD-B624B0B23BC6}"/>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173" name="Rectangle 172">
            <a:extLst>
              <a:ext uri="{FF2B5EF4-FFF2-40B4-BE49-F238E27FC236}">
                <a16:creationId xmlns:a16="http://schemas.microsoft.com/office/drawing/2014/main" id="{5CD3A385-395E-49AB-90FC-ACDAFAF0AA24}"/>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174" name="Group 173">
            <a:extLst>
              <a:ext uri="{FF2B5EF4-FFF2-40B4-BE49-F238E27FC236}">
                <a16:creationId xmlns:a16="http://schemas.microsoft.com/office/drawing/2014/main" id="{C7AFBEDA-D086-48AA-9A19-56AE3EE96EC1}"/>
              </a:ext>
            </a:extLst>
          </p:cNvPr>
          <p:cNvGrpSpPr/>
          <p:nvPr/>
        </p:nvGrpSpPr>
        <p:grpSpPr>
          <a:xfrm>
            <a:off x="3700028" y="4151500"/>
            <a:ext cx="888023" cy="1043260"/>
            <a:chOff x="3638482" y="4468023"/>
            <a:chExt cx="888023" cy="1043260"/>
          </a:xfrm>
        </p:grpSpPr>
        <p:pic>
          <p:nvPicPr>
            <p:cNvPr id="175" name="Picture 174">
              <a:extLst>
                <a:ext uri="{FF2B5EF4-FFF2-40B4-BE49-F238E27FC236}">
                  <a16:creationId xmlns:a16="http://schemas.microsoft.com/office/drawing/2014/main" id="{DC669763-7E31-4CCF-99A2-ED16DFF7ECA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6" name="TextBox 175">
              <a:extLst>
                <a:ext uri="{FF2B5EF4-FFF2-40B4-BE49-F238E27FC236}">
                  <a16:creationId xmlns:a16="http://schemas.microsoft.com/office/drawing/2014/main" id="{CA9F6DE3-C864-4D76-BAE9-EFAD962FE36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177" name="Group 176">
            <a:extLst>
              <a:ext uri="{FF2B5EF4-FFF2-40B4-BE49-F238E27FC236}">
                <a16:creationId xmlns:a16="http://schemas.microsoft.com/office/drawing/2014/main" id="{54D12A6E-364A-4C7D-823E-B347FCF6EDAF}"/>
              </a:ext>
            </a:extLst>
          </p:cNvPr>
          <p:cNvGrpSpPr/>
          <p:nvPr/>
        </p:nvGrpSpPr>
        <p:grpSpPr>
          <a:xfrm>
            <a:off x="4796137" y="4151500"/>
            <a:ext cx="888023" cy="1043260"/>
            <a:chOff x="3638482" y="4468023"/>
            <a:chExt cx="888023" cy="1043260"/>
          </a:xfrm>
        </p:grpSpPr>
        <p:pic>
          <p:nvPicPr>
            <p:cNvPr id="178" name="Picture 177">
              <a:extLst>
                <a:ext uri="{FF2B5EF4-FFF2-40B4-BE49-F238E27FC236}">
                  <a16:creationId xmlns:a16="http://schemas.microsoft.com/office/drawing/2014/main" id="{C7D619DA-8D52-492F-9E22-26FC3A23D44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9" name="TextBox 178">
              <a:extLst>
                <a:ext uri="{FF2B5EF4-FFF2-40B4-BE49-F238E27FC236}">
                  <a16:creationId xmlns:a16="http://schemas.microsoft.com/office/drawing/2014/main" id="{E9A29A80-1E05-4D63-8A87-8A966896256E}"/>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180" name="Group 179">
            <a:extLst>
              <a:ext uri="{FF2B5EF4-FFF2-40B4-BE49-F238E27FC236}">
                <a16:creationId xmlns:a16="http://schemas.microsoft.com/office/drawing/2014/main" id="{CC7358A0-8E8E-4D26-BB22-3356C7040B75}"/>
              </a:ext>
            </a:extLst>
          </p:cNvPr>
          <p:cNvGrpSpPr/>
          <p:nvPr/>
        </p:nvGrpSpPr>
        <p:grpSpPr>
          <a:xfrm>
            <a:off x="5892246" y="4151500"/>
            <a:ext cx="888023" cy="1043260"/>
            <a:chOff x="3638482" y="4468023"/>
            <a:chExt cx="888023" cy="1043260"/>
          </a:xfrm>
        </p:grpSpPr>
        <p:pic>
          <p:nvPicPr>
            <p:cNvPr id="181" name="Picture 180">
              <a:extLst>
                <a:ext uri="{FF2B5EF4-FFF2-40B4-BE49-F238E27FC236}">
                  <a16:creationId xmlns:a16="http://schemas.microsoft.com/office/drawing/2014/main" id="{87BBE40F-F1EC-4BAB-B272-9036BD3DF0E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2" name="TextBox 181">
              <a:extLst>
                <a:ext uri="{FF2B5EF4-FFF2-40B4-BE49-F238E27FC236}">
                  <a16:creationId xmlns:a16="http://schemas.microsoft.com/office/drawing/2014/main" id="{554CA3F4-34AF-4CE7-B97B-42BCBD9E11A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183" name="Group 182">
            <a:extLst>
              <a:ext uri="{FF2B5EF4-FFF2-40B4-BE49-F238E27FC236}">
                <a16:creationId xmlns:a16="http://schemas.microsoft.com/office/drawing/2014/main" id="{4212CB63-2DB8-4973-AAEB-3D43980F7953}"/>
              </a:ext>
            </a:extLst>
          </p:cNvPr>
          <p:cNvGrpSpPr/>
          <p:nvPr/>
        </p:nvGrpSpPr>
        <p:grpSpPr>
          <a:xfrm>
            <a:off x="6988355" y="4151500"/>
            <a:ext cx="888023" cy="1043260"/>
            <a:chOff x="3638482" y="4468023"/>
            <a:chExt cx="888023" cy="1043260"/>
          </a:xfrm>
        </p:grpSpPr>
        <p:pic>
          <p:nvPicPr>
            <p:cNvPr id="184" name="Picture 183">
              <a:extLst>
                <a:ext uri="{FF2B5EF4-FFF2-40B4-BE49-F238E27FC236}">
                  <a16:creationId xmlns:a16="http://schemas.microsoft.com/office/drawing/2014/main" id="{072B8345-D6B9-4D44-A6B9-B4A8EC64A56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5" name="TextBox 184">
              <a:extLst>
                <a:ext uri="{FF2B5EF4-FFF2-40B4-BE49-F238E27FC236}">
                  <a16:creationId xmlns:a16="http://schemas.microsoft.com/office/drawing/2014/main" id="{833594A2-255B-46C0-AA46-8BCED665D851}"/>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186" name="Group 185">
            <a:extLst>
              <a:ext uri="{FF2B5EF4-FFF2-40B4-BE49-F238E27FC236}">
                <a16:creationId xmlns:a16="http://schemas.microsoft.com/office/drawing/2014/main" id="{1ECDD4FC-6DCC-4172-8982-6566B54BFAA3}"/>
              </a:ext>
            </a:extLst>
          </p:cNvPr>
          <p:cNvGrpSpPr/>
          <p:nvPr/>
        </p:nvGrpSpPr>
        <p:grpSpPr>
          <a:xfrm>
            <a:off x="8015589" y="4151500"/>
            <a:ext cx="888023" cy="1043260"/>
            <a:chOff x="3638482" y="4468023"/>
            <a:chExt cx="888023" cy="1043260"/>
          </a:xfrm>
        </p:grpSpPr>
        <p:pic>
          <p:nvPicPr>
            <p:cNvPr id="187" name="Picture 186">
              <a:extLst>
                <a:ext uri="{FF2B5EF4-FFF2-40B4-BE49-F238E27FC236}">
                  <a16:creationId xmlns:a16="http://schemas.microsoft.com/office/drawing/2014/main" id="{63563C82-C765-4F77-A39C-068FE73AD56F}"/>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8" name="TextBox 187">
              <a:extLst>
                <a:ext uri="{FF2B5EF4-FFF2-40B4-BE49-F238E27FC236}">
                  <a16:creationId xmlns:a16="http://schemas.microsoft.com/office/drawing/2014/main" id="{02405769-3A4E-4A54-8C3E-1CB632C1C6B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189" name="Group 188">
            <a:extLst>
              <a:ext uri="{FF2B5EF4-FFF2-40B4-BE49-F238E27FC236}">
                <a16:creationId xmlns:a16="http://schemas.microsoft.com/office/drawing/2014/main" id="{AAEBECB2-68C8-4F92-B731-2E64E8FE9476}"/>
              </a:ext>
            </a:extLst>
          </p:cNvPr>
          <p:cNvGrpSpPr/>
          <p:nvPr/>
        </p:nvGrpSpPr>
        <p:grpSpPr>
          <a:xfrm>
            <a:off x="9111698" y="4151500"/>
            <a:ext cx="888023" cy="1043260"/>
            <a:chOff x="3638482" y="4468023"/>
            <a:chExt cx="888023" cy="1043260"/>
          </a:xfrm>
        </p:grpSpPr>
        <p:pic>
          <p:nvPicPr>
            <p:cNvPr id="190" name="Picture 189">
              <a:extLst>
                <a:ext uri="{FF2B5EF4-FFF2-40B4-BE49-F238E27FC236}">
                  <a16:creationId xmlns:a16="http://schemas.microsoft.com/office/drawing/2014/main" id="{EFBE31F8-ED07-4F55-B94B-0C43D63727D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1" name="TextBox 190">
              <a:extLst>
                <a:ext uri="{FF2B5EF4-FFF2-40B4-BE49-F238E27FC236}">
                  <a16:creationId xmlns:a16="http://schemas.microsoft.com/office/drawing/2014/main" id="{7544DE98-3B14-4AD0-86BE-F8F085F08D7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192" name="Group 191">
            <a:extLst>
              <a:ext uri="{FF2B5EF4-FFF2-40B4-BE49-F238E27FC236}">
                <a16:creationId xmlns:a16="http://schemas.microsoft.com/office/drawing/2014/main" id="{48001F96-8713-4AB4-B148-5A04178D9C54}"/>
              </a:ext>
            </a:extLst>
          </p:cNvPr>
          <p:cNvGrpSpPr/>
          <p:nvPr/>
        </p:nvGrpSpPr>
        <p:grpSpPr>
          <a:xfrm>
            <a:off x="3700028" y="5357540"/>
            <a:ext cx="888023" cy="1043260"/>
            <a:chOff x="3638482" y="4468023"/>
            <a:chExt cx="888023" cy="1043260"/>
          </a:xfrm>
        </p:grpSpPr>
        <p:pic>
          <p:nvPicPr>
            <p:cNvPr id="193" name="Picture 192">
              <a:extLst>
                <a:ext uri="{FF2B5EF4-FFF2-40B4-BE49-F238E27FC236}">
                  <a16:creationId xmlns:a16="http://schemas.microsoft.com/office/drawing/2014/main" id="{A8D4E396-F4B6-4E23-A1E8-2AC2AC18CF3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4" name="TextBox 193">
              <a:extLst>
                <a:ext uri="{FF2B5EF4-FFF2-40B4-BE49-F238E27FC236}">
                  <a16:creationId xmlns:a16="http://schemas.microsoft.com/office/drawing/2014/main" id="{69F46628-4D88-4383-806F-65B012F185D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195" name="Group 194">
            <a:extLst>
              <a:ext uri="{FF2B5EF4-FFF2-40B4-BE49-F238E27FC236}">
                <a16:creationId xmlns:a16="http://schemas.microsoft.com/office/drawing/2014/main" id="{3A357992-4349-4C84-80C0-7D384BC3ADEC}"/>
              </a:ext>
            </a:extLst>
          </p:cNvPr>
          <p:cNvGrpSpPr/>
          <p:nvPr/>
        </p:nvGrpSpPr>
        <p:grpSpPr>
          <a:xfrm>
            <a:off x="4796137" y="5357540"/>
            <a:ext cx="888023" cy="1043260"/>
            <a:chOff x="3638482" y="4468023"/>
            <a:chExt cx="888023" cy="1043260"/>
          </a:xfrm>
        </p:grpSpPr>
        <p:pic>
          <p:nvPicPr>
            <p:cNvPr id="196" name="Picture 195">
              <a:extLst>
                <a:ext uri="{FF2B5EF4-FFF2-40B4-BE49-F238E27FC236}">
                  <a16:creationId xmlns:a16="http://schemas.microsoft.com/office/drawing/2014/main" id="{5230F377-46CF-4ED2-B119-013054F156B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7" name="TextBox 196">
              <a:extLst>
                <a:ext uri="{FF2B5EF4-FFF2-40B4-BE49-F238E27FC236}">
                  <a16:creationId xmlns:a16="http://schemas.microsoft.com/office/drawing/2014/main" id="{5D32BAD7-0E7E-4720-8674-98983D2CB47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198" name="Group 197">
            <a:extLst>
              <a:ext uri="{FF2B5EF4-FFF2-40B4-BE49-F238E27FC236}">
                <a16:creationId xmlns:a16="http://schemas.microsoft.com/office/drawing/2014/main" id="{369EAD38-1D09-490F-B8F7-B16396ABAB8F}"/>
              </a:ext>
            </a:extLst>
          </p:cNvPr>
          <p:cNvGrpSpPr/>
          <p:nvPr/>
        </p:nvGrpSpPr>
        <p:grpSpPr>
          <a:xfrm>
            <a:off x="5892246" y="5357540"/>
            <a:ext cx="888023" cy="1012483"/>
            <a:chOff x="3638482" y="4468023"/>
            <a:chExt cx="888023" cy="1012483"/>
          </a:xfrm>
        </p:grpSpPr>
        <p:pic>
          <p:nvPicPr>
            <p:cNvPr id="199" name="Picture 198">
              <a:extLst>
                <a:ext uri="{FF2B5EF4-FFF2-40B4-BE49-F238E27FC236}">
                  <a16:creationId xmlns:a16="http://schemas.microsoft.com/office/drawing/2014/main" id="{12DE1592-B7CB-4E04-98DD-CB6FD5E2F421}"/>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0" name="TextBox 199">
              <a:extLst>
                <a:ext uri="{FF2B5EF4-FFF2-40B4-BE49-F238E27FC236}">
                  <a16:creationId xmlns:a16="http://schemas.microsoft.com/office/drawing/2014/main" id="{E0FEC749-24F9-4ABC-AE81-A50B1232D0F5}"/>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201" name="Group 200">
            <a:extLst>
              <a:ext uri="{FF2B5EF4-FFF2-40B4-BE49-F238E27FC236}">
                <a16:creationId xmlns:a16="http://schemas.microsoft.com/office/drawing/2014/main" id="{1826E8D5-9D54-4DB7-AF05-48ABF87A6D38}"/>
              </a:ext>
            </a:extLst>
          </p:cNvPr>
          <p:cNvGrpSpPr/>
          <p:nvPr/>
        </p:nvGrpSpPr>
        <p:grpSpPr>
          <a:xfrm>
            <a:off x="6988355" y="5357540"/>
            <a:ext cx="888023" cy="1012483"/>
            <a:chOff x="3638482" y="4468023"/>
            <a:chExt cx="888023" cy="1012483"/>
          </a:xfrm>
        </p:grpSpPr>
        <p:pic>
          <p:nvPicPr>
            <p:cNvPr id="202" name="Picture 201">
              <a:extLst>
                <a:ext uri="{FF2B5EF4-FFF2-40B4-BE49-F238E27FC236}">
                  <a16:creationId xmlns:a16="http://schemas.microsoft.com/office/drawing/2014/main" id="{76C3586B-BD70-45E2-B3D7-B648986300F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3" name="TextBox 252">
              <a:extLst>
                <a:ext uri="{FF2B5EF4-FFF2-40B4-BE49-F238E27FC236}">
                  <a16:creationId xmlns:a16="http://schemas.microsoft.com/office/drawing/2014/main" id="{C3CD4ACC-46EE-49CE-8ABA-62B4E442CDE4}"/>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254" name="Group 253">
            <a:extLst>
              <a:ext uri="{FF2B5EF4-FFF2-40B4-BE49-F238E27FC236}">
                <a16:creationId xmlns:a16="http://schemas.microsoft.com/office/drawing/2014/main" id="{2F37EAC9-11FC-4DEE-833A-3E3FFD0E3E22}"/>
              </a:ext>
            </a:extLst>
          </p:cNvPr>
          <p:cNvGrpSpPr/>
          <p:nvPr/>
        </p:nvGrpSpPr>
        <p:grpSpPr>
          <a:xfrm>
            <a:off x="8015589" y="5357540"/>
            <a:ext cx="888023" cy="1012483"/>
            <a:chOff x="3638482" y="4468023"/>
            <a:chExt cx="888023" cy="1012483"/>
          </a:xfrm>
        </p:grpSpPr>
        <p:pic>
          <p:nvPicPr>
            <p:cNvPr id="255" name="Picture 254">
              <a:extLst>
                <a:ext uri="{FF2B5EF4-FFF2-40B4-BE49-F238E27FC236}">
                  <a16:creationId xmlns:a16="http://schemas.microsoft.com/office/drawing/2014/main" id="{AE1CBAAE-F683-4038-B0A3-F0DAAF50CFA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6" name="TextBox 255">
              <a:extLst>
                <a:ext uri="{FF2B5EF4-FFF2-40B4-BE49-F238E27FC236}">
                  <a16:creationId xmlns:a16="http://schemas.microsoft.com/office/drawing/2014/main" id="{B4C97A5A-AC39-45C8-BAF3-A3504E9CEDCA}"/>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257" name="Group 256">
            <a:extLst>
              <a:ext uri="{FF2B5EF4-FFF2-40B4-BE49-F238E27FC236}">
                <a16:creationId xmlns:a16="http://schemas.microsoft.com/office/drawing/2014/main" id="{0704704F-6230-4F89-B739-7D558CB15701}"/>
              </a:ext>
            </a:extLst>
          </p:cNvPr>
          <p:cNvGrpSpPr/>
          <p:nvPr/>
        </p:nvGrpSpPr>
        <p:grpSpPr>
          <a:xfrm>
            <a:off x="9111698" y="5357540"/>
            <a:ext cx="888023" cy="1012483"/>
            <a:chOff x="3638482" y="4468023"/>
            <a:chExt cx="888023" cy="1012483"/>
          </a:xfrm>
        </p:grpSpPr>
        <p:pic>
          <p:nvPicPr>
            <p:cNvPr id="258" name="Picture 257">
              <a:extLst>
                <a:ext uri="{FF2B5EF4-FFF2-40B4-BE49-F238E27FC236}">
                  <a16:creationId xmlns:a16="http://schemas.microsoft.com/office/drawing/2014/main" id="{D72A5A02-1D86-4068-909D-15D70AF73C7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9" name="TextBox 258">
              <a:extLst>
                <a:ext uri="{FF2B5EF4-FFF2-40B4-BE49-F238E27FC236}">
                  <a16:creationId xmlns:a16="http://schemas.microsoft.com/office/drawing/2014/main" id="{6D356171-E76F-4952-891A-9A51DB6FDB26}"/>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260" name="Group 259">
            <a:extLst>
              <a:ext uri="{FF2B5EF4-FFF2-40B4-BE49-F238E27FC236}">
                <a16:creationId xmlns:a16="http://schemas.microsoft.com/office/drawing/2014/main" id="{32E6E1F3-64FA-447D-93C7-BB3D029451C2}"/>
              </a:ext>
            </a:extLst>
          </p:cNvPr>
          <p:cNvGrpSpPr/>
          <p:nvPr/>
        </p:nvGrpSpPr>
        <p:grpSpPr>
          <a:xfrm>
            <a:off x="10207807" y="5357540"/>
            <a:ext cx="888023" cy="1012483"/>
            <a:chOff x="3638482" y="4468023"/>
            <a:chExt cx="888023" cy="1012483"/>
          </a:xfrm>
        </p:grpSpPr>
        <p:pic>
          <p:nvPicPr>
            <p:cNvPr id="261" name="Picture 260">
              <a:extLst>
                <a:ext uri="{FF2B5EF4-FFF2-40B4-BE49-F238E27FC236}">
                  <a16:creationId xmlns:a16="http://schemas.microsoft.com/office/drawing/2014/main" id="{D52236E4-8608-4D9A-B7C9-3EBDE101B73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2" name="TextBox 261">
              <a:extLst>
                <a:ext uri="{FF2B5EF4-FFF2-40B4-BE49-F238E27FC236}">
                  <a16:creationId xmlns:a16="http://schemas.microsoft.com/office/drawing/2014/main" id="{3B4FDC41-C429-4F4E-A5DC-5347AB78CBA2}"/>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grpSp>
        <p:nvGrpSpPr>
          <p:cNvPr id="263" name="Group 262">
            <a:extLst>
              <a:ext uri="{FF2B5EF4-FFF2-40B4-BE49-F238E27FC236}">
                <a16:creationId xmlns:a16="http://schemas.microsoft.com/office/drawing/2014/main" id="{53A6B15B-D67F-49A7-AB53-B4B421BE4CF3}"/>
              </a:ext>
            </a:extLst>
          </p:cNvPr>
          <p:cNvGrpSpPr/>
          <p:nvPr/>
        </p:nvGrpSpPr>
        <p:grpSpPr>
          <a:xfrm>
            <a:off x="4098548" y="2209894"/>
            <a:ext cx="888023" cy="1043260"/>
            <a:chOff x="3638482" y="4468023"/>
            <a:chExt cx="888023" cy="1043260"/>
          </a:xfrm>
        </p:grpSpPr>
        <p:pic>
          <p:nvPicPr>
            <p:cNvPr id="264" name="Picture 263">
              <a:extLst>
                <a:ext uri="{FF2B5EF4-FFF2-40B4-BE49-F238E27FC236}">
                  <a16:creationId xmlns:a16="http://schemas.microsoft.com/office/drawing/2014/main" id="{3FA24F46-DB75-484D-AE16-04B4A42C0F5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5" name="TextBox 264">
              <a:extLst>
                <a:ext uri="{FF2B5EF4-FFF2-40B4-BE49-F238E27FC236}">
                  <a16:creationId xmlns:a16="http://schemas.microsoft.com/office/drawing/2014/main" id="{5184E3A0-62BB-4E60-A50E-A3829D2AEA0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266" name="Group 265">
            <a:extLst>
              <a:ext uri="{FF2B5EF4-FFF2-40B4-BE49-F238E27FC236}">
                <a16:creationId xmlns:a16="http://schemas.microsoft.com/office/drawing/2014/main" id="{00C598A7-2ABB-4D85-96D2-A469A3179D0E}"/>
              </a:ext>
            </a:extLst>
          </p:cNvPr>
          <p:cNvGrpSpPr/>
          <p:nvPr/>
        </p:nvGrpSpPr>
        <p:grpSpPr>
          <a:xfrm>
            <a:off x="5204916" y="2209894"/>
            <a:ext cx="888023" cy="1043260"/>
            <a:chOff x="3638482" y="4468023"/>
            <a:chExt cx="888023" cy="1043260"/>
          </a:xfrm>
        </p:grpSpPr>
        <p:pic>
          <p:nvPicPr>
            <p:cNvPr id="267" name="Picture 266">
              <a:extLst>
                <a:ext uri="{FF2B5EF4-FFF2-40B4-BE49-F238E27FC236}">
                  <a16:creationId xmlns:a16="http://schemas.microsoft.com/office/drawing/2014/main" id="{9056FF72-F23C-4BE1-A317-34B273B90FE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8" name="TextBox 267">
              <a:extLst>
                <a:ext uri="{FF2B5EF4-FFF2-40B4-BE49-F238E27FC236}">
                  <a16:creationId xmlns:a16="http://schemas.microsoft.com/office/drawing/2014/main" id="{B448AC98-784E-4B67-90DC-CBDDF7CE1869}"/>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269" name="Group 268">
            <a:extLst>
              <a:ext uri="{FF2B5EF4-FFF2-40B4-BE49-F238E27FC236}">
                <a16:creationId xmlns:a16="http://schemas.microsoft.com/office/drawing/2014/main" id="{622F0F5F-DB82-4030-B357-8EE90EB6657D}"/>
              </a:ext>
            </a:extLst>
          </p:cNvPr>
          <p:cNvGrpSpPr/>
          <p:nvPr/>
        </p:nvGrpSpPr>
        <p:grpSpPr>
          <a:xfrm>
            <a:off x="6361106" y="2209894"/>
            <a:ext cx="888023" cy="1043260"/>
            <a:chOff x="3638482" y="4468023"/>
            <a:chExt cx="888023" cy="1043260"/>
          </a:xfrm>
        </p:grpSpPr>
        <p:pic>
          <p:nvPicPr>
            <p:cNvPr id="270" name="Picture 269">
              <a:extLst>
                <a:ext uri="{FF2B5EF4-FFF2-40B4-BE49-F238E27FC236}">
                  <a16:creationId xmlns:a16="http://schemas.microsoft.com/office/drawing/2014/main" id="{19477223-B94B-47C4-BC45-1DDA250CEFF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1" name="TextBox 270">
              <a:extLst>
                <a:ext uri="{FF2B5EF4-FFF2-40B4-BE49-F238E27FC236}">
                  <a16:creationId xmlns:a16="http://schemas.microsoft.com/office/drawing/2014/main" id="{158D179E-4851-49F3-8D95-EF28ABDCD31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272" name="Group 271">
            <a:extLst>
              <a:ext uri="{FF2B5EF4-FFF2-40B4-BE49-F238E27FC236}">
                <a16:creationId xmlns:a16="http://schemas.microsoft.com/office/drawing/2014/main" id="{4D74624E-6FCF-4C4D-B1B3-6372B4C8E72E}"/>
              </a:ext>
            </a:extLst>
          </p:cNvPr>
          <p:cNvGrpSpPr/>
          <p:nvPr/>
        </p:nvGrpSpPr>
        <p:grpSpPr>
          <a:xfrm>
            <a:off x="8420039" y="2209894"/>
            <a:ext cx="888023" cy="1043260"/>
            <a:chOff x="3638482" y="4468023"/>
            <a:chExt cx="888023" cy="1043260"/>
          </a:xfrm>
        </p:grpSpPr>
        <p:pic>
          <p:nvPicPr>
            <p:cNvPr id="273" name="Picture 272">
              <a:extLst>
                <a:ext uri="{FF2B5EF4-FFF2-40B4-BE49-F238E27FC236}">
                  <a16:creationId xmlns:a16="http://schemas.microsoft.com/office/drawing/2014/main" id="{D9BAA69F-004E-4C92-950D-4F62D8DD796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4" name="TextBox 273">
              <a:extLst>
                <a:ext uri="{FF2B5EF4-FFF2-40B4-BE49-F238E27FC236}">
                  <a16:creationId xmlns:a16="http://schemas.microsoft.com/office/drawing/2014/main" id="{F391584D-07BC-438C-AAA3-0A7371EF8FBA}"/>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275" name="Group 274">
            <a:extLst>
              <a:ext uri="{FF2B5EF4-FFF2-40B4-BE49-F238E27FC236}">
                <a16:creationId xmlns:a16="http://schemas.microsoft.com/office/drawing/2014/main" id="{67E3DF07-8809-4F34-8D11-ACE98B28E03F}"/>
              </a:ext>
            </a:extLst>
          </p:cNvPr>
          <p:cNvGrpSpPr/>
          <p:nvPr/>
        </p:nvGrpSpPr>
        <p:grpSpPr>
          <a:xfrm>
            <a:off x="9516148" y="2209894"/>
            <a:ext cx="888023" cy="1043260"/>
            <a:chOff x="3638482" y="4468023"/>
            <a:chExt cx="888023" cy="1043260"/>
          </a:xfrm>
        </p:grpSpPr>
        <p:pic>
          <p:nvPicPr>
            <p:cNvPr id="276" name="Picture 275">
              <a:extLst>
                <a:ext uri="{FF2B5EF4-FFF2-40B4-BE49-F238E27FC236}">
                  <a16:creationId xmlns:a16="http://schemas.microsoft.com/office/drawing/2014/main" id="{42BA2F75-D040-4FAF-85D4-487223C57B4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7" name="TextBox 276">
              <a:extLst>
                <a:ext uri="{FF2B5EF4-FFF2-40B4-BE49-F238E27FC236}">
                  <a16:creationId xmlns:a16="http://schemas.microsoft.com/office/drawing/2014/main" id="{A3E2964D-FF93-4458-8C90-C6AE968B133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sp>
        <p:nvSpPr>
          <p:cNvPr id="278" name="Arrow: Right 277">
            <a:extLst>
              <a:ext uri="{FF2B5EF4-FFF2-40B4-BE49-F238E27FC236}">
                <a16:creationId xmlns:a16="http://schemas.microsoft.com/office/drawing/2014/main" id="{CA2CC400-AC69-41A7-8432-8BE5A9BE2FFB}"/>
              </a:ext>
            </a:extLst>
          </p:cNvPr>
          <p:cNvSpPr/>
          <p:nvPr/>
        </p:nvSpPr>
        <p:spPr bwMode="auto">
          <a:xfrm rot="16200000">
            <a:off x="10027330" y="3102200"/>
            <a:ext cx="1248976" cy="769286"/>
          </a:xfrm>
          <a:prstGeom prst="rightArrow">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79" name="Graphic 278" descr="Refresh">
            <a:extLst>
              <a:ext uri="{FF2B5EF4-FFF2-40B4-BE49-F238E27FC236}">
                <a16:creationId xmlns:a16="http://schemas.microsoft.com/office/drawing/2014/main" id="{DAA10F9A-73E9-46F0-A348-AED5821278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5292" y="2179035"/>
            <a:ext cx="413238" cy="413238"/>
          </a:xfrm>
          <a:prstGeom prst="rect">
            <a:avLst/>
          </a:prstGeom>
        </p:spPr>
      </p:pic>
      <p:pic>
        <p:nvPicPr>
          <p:cNvPr id="280" name="Graphic 279" descr="Refresh">
            <a:extLst>
              <a:ext uri="{FF2B5EF4-FFF2-40B4-BE49-F238E27FC236}">
                <a16:creationId xmlns:a16="http://schemas.microsoft.com/office/drawing/2014/main" id="{75F85B9D-55F9-4725-8FA6-4795DE07E38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69412" y="2179035"/>
            <a:ext cx="413238" cy="413238"/>
          </a:xfrm>
          <a:prstGeom prst="rect">
            <a:avLst/>
          </a:prstGeom>
        </p:spPr>
      </p:pic>
      <p:pic>
        <p:nvPicPr>
          <p:cNvPr id="281" name="Graphic 280" descr="Refresh">
            <a:extLst>
              <a:ext uri="{FF2B5EF4-FFF2-40B4-BE49-F238E27FC236}">
                <a16:creationId xmlns:a16="http://schemas.microsoft.com/office/drawing/2014/main" id="{473F719F-3A03-4F5A-9E33-9890CCC197C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34231" y="2179035"/>
            <a:ext cx="413238" cy="413238"/>
          </a:xfrm>
          <a:prstGeom prst="rect">
            <a:avLst/>
          </a:prstGeom>
        </p:spPr>
      </p:pic>
      <p:grpSp>
        <p:nvGrpSpPr>
          <p:cNvPr id="282" name="Group 281">
            <a:extLst>
              <a:ext uri="{FF2B5EF4-FFF2-40B4-BE49-F238E27FC236}">
                <a16:creationId xmlns:a16="http://schemas.microsoft.com/office/drawing/2014/main" id="{81D185A8-39AF-4A37-B098-433A690AC07E}"/>
              </a:ext>
            </a:extLst>
          </p:cNvPr>
          <p:cNvGrpSpPr/>
          <p:nvPr/>
        </p:nvGrpSpPr>
        <p:grpSpPr>
          <a:xfrm>
            <a:off x="7392805" y="2179035"/>
            <a:ext cx="896811" cy="1074119"/>
            <a:chOff x="7392805" y="2179035"/>
            <a:chExt cx="896811" cy="1074119"/>
          </a:xfrm>
        </p:grpSpPr>
        <p:grpSp>
          <p:nvGrpSpPr>
            <p:cNvPr id="283" name="Group 282">
              <a:extLst>
                <a:ext uri="{FF2B5EF4-FFF2-40B4-BE49-F238E27FC236}">
                  <a16:creationId xmlns:a16="http://schemas.microsoft.com/office/drawing/2014/main" id="{683832B6-91BD-4166-ACD8-04DD3E79755D}"/>
                </a:ext>
              </a:extLst>
            </p:cNvPr>
            <p:cNvGrpSpPr/>
            <p:nvPr/>
          </p:nvGrpSpPr>
          <p:grpSpPr>
            <a:xfrm>
              <a:off x="7392805" y="2209894"/>
              <a:ext cx="888023" cy="1043260"/>
              <a:chOff x="3638482" y="4468023"/>
              <a:chExt cx="888023" cy="1043260"/>
            </a:xfrm>
          </p:grpSpPr>
          <p:pic>
            <p:nvPicPr>
              <p:cNvPr id="285" name="Picture 284">
                <a:extLst>
                  <a:ext uri="{FF2B5EF4-FFF2-40B4-BE49-F238E27FC236}">
                    <a16:creationId xmlns:a16="http://schemas.microsoft.com/office/drawing/2014/main" id="{F8810890-31C2-41C6-9F07-09B7551A34E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86" name="TextBox 285">
                <a:extLst>
                  <a:ext uri="{FF2B5EF4-FFF2-40B4-BE49-F238E27FC236}">
                    <a16:creationId xmlns:a16="http://schemas.microsoft.com/office/drawing/2014/main" id="{D706DC2E-2F2C-4EAA-B0BC-ADCF3FFB43B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pic>
          <p:nvPicPr>
            <p:cNvPr id="284" name="Graphic 283" descr="Refresh">
              <a:extLst>
                <a:ext uri="{FF2B5EF4-FFF2-40B4-BE49-F238E27FC236}">
                  <a16:creationId xmlns:a16="http://schemas.microsoft.com/office/drawing/2014/main" id="{F37A84BC-73C2-45E4-8ACC-CD799BF626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76378" y="2179035"/>
              <a:ext cx="413238" cy="413238"/>
            </a:xfrm>
            <a:prstGeom prst="rect">
              <a:avLst/>
            </a:prstGeom>
          </p:spPr>
        </p:pic>
      </p:grpSp>
      <p:pic>
        <p:nvPicPr>
          <p:cNvPr id="287" name="Graphic 286" descr="Refresh">
            <a:extLst>
              <a:ext uri="{FF2B5EF4-FFF2-40B4-BE49-F238E27FC236}">
                <a16:creationId xmlns:a16="http://schemas.microsoft.com/office/drawing/2014/main" id="{EC68D3CC-560A-4E40-B5AA-2F1C51EF86D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895425" y="2212049"/>
            <a:ext cx="413238" cy="413238"/>
          </a:xfrm>
          <a:prstGeom prst="rect">
            <a:avLst/>
          </a:prstGeom>
        </p:spPr>
      </p:pic>
      <p:pic>
        <p:nvPicPr>
          <p:cNvPr id="288" name="Graphic 287" descr="Refresh">
            <a:extLst>
              <a:ext uri="{FF2B5EF4-FFF2-40B4-BE49-F238E27FC236}">
                <a16:creationId xmlns:a16="http://schemas.microsoft.com/office/drawing/2014/main" id="{C5B877AE-FFF8-46BA-8A1C-B3A2CA4405B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68188" y="2217957"/>
            <a:ext cx="413238" cy="413238"/>
          </a:xfrm>
          <a:prstGeom prst="rect">
            <a:avLst/>
          </a:prstGeom>
        </p:spPr>
      </p:pic>
      <p:grpSp>
        <p:nvGrpSpPr>
          <p:cNvPr id="289" name="Group 288">
            <a:extLst>
              <a:ext uri="{FF2B5EF4-FFF2-40B4-BE49-F238E27FC236}">
                <a16:creationId xmlns:a16="http://schemas.microsoft.com/office/drawing/2014/main" id="{B26D4381-EBF2-4EC1-ACE7-0734CA7C24B2}"/>
              </a:ext>
            </a:extLst>
          </p:cNvPr>
          <p:cNvGrpSpPr/>
          <p:nvPr/>
        </p:nvGrpSpPr>
        <p:grpSpPr>
          <a:xfrm>
            <a:off x="10207807" y="4159383"/>
            <a:ext cx="888023" cy="1043260"/>
            <a:chOff x="3638482" y="4468023"/>
            <a:chExt cx="888023" cy="1043260"/>
          </a:xfrm>
        </p:grpSpPr>
        <p:pic>
          <p:nvPicPr>
            <p:cNvPr id="290" name="Picture 289">
              <a:extLst>
                <a:ext uri="{FF2B5EF4-FFF2-40B4-BE49-F238E27FC236}">
                  <a16:creationId xmlns:a16="http://schemas.microsoft.com/office/drawing/2014/main" id="{F30DA531-37AA-465B-8C23-26B95D44C6F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91" name="TextBox 290">
              <a:extLst>
                <a:ext uri="{FF2B5EF4-FFF2-40B4-BE49-F238E27FC236}">
                  <a16:creationId xmlns:a16="http://schemas.microsoft.com/office/drawing/2014/main" id="{C8065CCE-F3E3-422A-82FE-9D409680D6C8}"/>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292" name="Group 291">
            <a:extLst>
              <a:ext uri="{FF2B5EF4-FFF2-40B4-BE49-F238E27FC236}">
                <a16:creationId xmlns:a16="http://schemas.microsoft.com/office/drawing/2014/main" id="{075DC3F1-1DE8-4703-8DDA-987A0BE7C9E6}"/>
              </a:ext>
            </a:extLst>
          </p:cNvPr>
          <p:cNvGrpSpPr/>
          <p:nvPr/>
        </p:nvGrpSpPr>
        <p:grpSpPr>
          <a:xfrm>
            <a:off x="10207807" y="4136781"/>
            <a:ext cx="890727" cy="1057979"/>
            <a:chOff x="10207807" y="4136781"/>
            <a:chExt cx="890727" cy="1057979"/>
          </a:xfrm>
        </p:grpSpPr>
        <p:grpSp>
          <p:nvGrpSpPr>
            <p:cNvPr id="293" name="Group 292">
              <a:extLst>
                <a:ext uri="{FF2B5EF4-FFF2-40B4-BE49-F238E27FC236}">
                  <a16:creationId xmlns:a16="http://schemas.microsoft.com/office/drawing/2014/main" id="{343D4C86-301A-4DF1-ADD0-848D2BF6322F}"/>
                </a:ext>
              </a:extLst>
            </p:cNvPr>
            <p:cNvGrpSpPr/>
            <p:nvPr/>
          </p:nvGrpSpPr>
          <p:grpSpPr>
            <a:xfrm>
              <a:off x="10207807" y="4151500"/>
              <a:ext cx="888023" cy="1043260"/>
              <a:chOff x="3638482" y="4468023"/>
              <a:chExt cx="888023" cy="1043260"/>
            </a:xfrm>
          </p:grpSpPr>
          <p:pic>
            <p:nvPicPr>
              <p:cNvPr id="295" name="Picture 294">
                <a:extLst>
                  <a:ext uri="{FF2B5EF4-FFF2-40B4-BE49-F238E27FC236}">
                    <a16:creationId xmlns:a16="http://schemas.microsoft.com/office/drawing/2014/main" id="{C384BA24-6CE1-4A7F-87D1-57F164EDF67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96" name="TextBox 295">
                <a:extLst>
                  <a:ext uri="{FF2B5EF4-FFF2-40B4-BE49-F238E27FC236}">
                    <a16:creationId xmlns:a16="http://schemas.microsoft.com/office/drawing/2014/main" id="{6657C324-FF28-4C59-82B4-36E7E559F9F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pic>
          <p:nvPicPr>
            <p:cNvPr id="294" name="Graphic 293" descr="Refresh">
              <a:extLst>
                <a:ext uri="{FF2B5EF4-FFF2-40B4-BE49-F238E27FC236}">
                  <a16:creationId xmlns:a16="http://schemas.microsoft.com/office/drawing/2014/main" id="{C3D01D43-9FF3-47B3-B43C-AE70AF68246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85296" y="4136781"/>
              <a:ext cx="413238" cy="413238"/>
            </a:xfrm>
            <a:prstGeom prst="rect">
              <a:avLst/>
            </a:prstGeom>
          </p:spPr>
        </p:pic>
      </p:grpSp>
    </p:spTree>
    <p:extLst>
      <p:ext uri="{BB962C8B-B14F-4D97-AF65-F5344CB8AC3E}">
        <p14:creationId xmlns:p14="http://schemas.microsoft.com/office/powerpoint/2010/main" val="3427608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78"/>
                                        </p:tgtEl>
                                      </p:cBhvr>
                                    </p:animEffect>
                                    <p:set>
                                      <p:cBhvr>
                                        <p:cTn id="7" dur="1" fill="hold">
                                          <p:stCondLst>
                                            <p:cond delay="499"/>
                                          </p:stCondLst>
                                        </p:cTn>
                                        <p:tgtEl>
                                          <p:spTgt spid="278"/>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170"/>
                                        </p:tgtEl>
                                        <p:attrNameLst>
                                          <p:attrName>style.visibility</p:attrName>
                                        </p:attrNameLst>
                                      </p:cBhvr>
                                      <p:to>
                                        <p:strVal val="visible"/>
                                      </p:to>
                                    </p:set>
                                    <p:animEffect transition="in" filter="fade">
                                      <p:cBhvr>
                                        <p:cTn id="10" dur="500"/>
                                        <p:tgtEl>
                                          <p:spTgt spid="170"/>
                                        </p:tgtEl>
                                      </p:cBhvr>
                                    </p:animEffect>
                                  </p:childTnLst>
                                </p:cTn>
                              </p:par>
                            </p:childTnLst>
                          </p:cTn>
                        </p:par>
                        <p:par>
                          <p:cTn id="11" fill="hold">
                            <p:stCondLst>
                              <p:cond delay="500"/>
                            </p:stCondLst>
                            <p:childTnLst>
                              <p:par>
                                <p:cTn id="12" presetID="42" presetClass="path" presetSubtype="0" accel="50000" decel="50000" fill="hold" nodeType="afterEffect">
                                  <p:stCondLst>
                                    <p:cond delay="0"/>
                                  </p:stCondLst>
                                  <p:childTnLst>
                                    <p:animMotion origin="layout" path="M 2.08333E-6 -4.07407E-6 L -0.79388 -0.00532 " pathEditMode="relative" rAng="0" ptsTypes="AA">
                                      <p:cBhvr>
                                        <p:cTn id="13" dur="2000" fill="hold"/>
                                        <p:tgtEl>
                                          <p:spTgt spid="292"/>
                                        </p:tgtEl>
                                        <p:attrNameLst>
                                          <p:attrName>ppt_x</p:attrName>
                                          <p:attrName>ppt_y</p:attrName>
                                        </p:attrNameLst>
                                      </p:cBhvr>
                                      <p:rCtr x="-39701" y="-27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animBg="1"/>
      <p:bldP spid="27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How many refreshes at one time?</a:t>
            </a:r>
          </a:p>
        </p:txBody>
      </p:sp>
      <p:sp>
        <p:nvSpPr>
          <p:cNvPr id="80" name="Rectangle 79">
            <a:extLst>
              <a:ext uri="{FF2B5EF4-FFF2-40B4-BE49-F238E27FC236}">
                <a16:creationId xmlns:a16="http://schemas.microsoft.com/office/drawing/2014/main" id="{3D5B6B31-CA78-4C5B-9C4B-D10FCED6E66B}"/>
              </a:ext>
            </a:extLst>
          </p:cNvPr>
          <p:cNvSpPr/>
          <p:nvPr/>
        </p:nvSpPr>
        <p:spPr bwMode="auto">
          <a:xfrm>
            <a:off x="426458" y="3552092"/>
            <a:ext cx="2646422" cy="3015762"/>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Queue</a:t>
            </a:r>
          </a:p>
        </p:txBody>
      </p:sp>
      <p:sp>
        <p:nvSpPr>
          <p:cNvPr id="81" name="Rectangle 80">
            <a:extLst>
              <a:ext uri="{FF2B5EF4-FFF2-40B4-BE49-F238E27FC236}">
                <a16:creationId xmlns:a16="http://schemas.microsoft.com/office/drawing/2014/main" id="{8004CAA4-790F-44A5-96F9-8BEDE1BF3761}"/>
              </a:ext>
            </a:extLst>
          </p:cNvPr>
          <p:cNvSpPr/>
          <p:nvPr/>
        </p:nvSpPr>
        <p:spPr bwMode="auto">
          <a:xfrm>
            <a:off x="3165232" y="1802423"/>
            <a:ext cx="8053754" cy="1450731"/>
          </a:xfrm>
          <a:prstGeom prst="rect">
            <a:avLst/>
          </a:prstGeom>
          <a:solidFill>
            <a:srgbClr val="C2C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82" name="TextBox 81">
            <a:extLst>
              <a:ext uri="{FF2B5EF4-FFF2-40B4-BE49-F238E27FC236}">
                <a16:creationId xmlns:a16="http://schemas.microsoft.com/office/drawing/2014/main" id="{8A4FE806-8312-4F62-9DD8-ECA9DD0CA60B}"/>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effectLst/>
                <a:uLnTx/>
                <a:uFillTx/>
                <a:latin typeface="Segoe UI"/>
                <a:ea typeface="+mn-ea"/>
                <a:cs typeface="+mn-cs"/>
              </a:rPr>
              <a:t>Capacity: P1</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effectLst/>
                <a:uLnTx/>
                <a:uFillTx/>
                <a:latin typeface="Segoe UI"/>
                <a:ea typeface="+mn-ea"/>
                <a:cs typeface="+mn-cs"/>
              </a:rPr>
              <a:t>Backend v-cores: 4</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effectLst/>
                <a:uLnTx/>
                <a:uFillTx/>
                <a:latin typeface="Segoe UI"/>
                <a:ea typeface="+mn-ea"/>
                <a:cs typeface="+mn-cs"/>
              </a:rPr>
              <a:t>Memory: 25 GB</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effectLst/>
                <a:uLnTx/>
                <a:uFillTx/>
                <a:latin typeface="Segoe UI"/>
                <a:ea typeface="+mn-ea"/>
                <a:cs typeface="+mn-cs"/>
              </a:rPr>
              <a:t>Storage: 100 TB</a:t>
            </a:r>
          </a:p>
        </p:txBody>
      </p:sp>
      <p:sp>
        <p:nvSpPr>
          <p:cNvPr id="83" name="Rectangle 82">
            <a:extLst>
              <a:ext uri="{FF2B5EF4-FFF2-40B4-BE49-F238E27FC236}">
                <a16:creationId xmlns:a16="http://schemas.microsoft.com/office/drawing/2014/main" id="{7C64FAB2-B743-43B3-8877-4949F2776EB8}"/>
              </a:ext>
            </a:extLst>
          </p:cNvPr>
          <p:cNvSpPr/>
          <p:nvPr/>
        </p:nvSpPr>
        <p:spPr bwMode="auto">
          <a:xfrm>
            <a:off x="3165232" y="3552092"/>
            <a:ext cx="8053754" cy="3015762"/>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84" name="Group 83">
            <a:extLst>
              <a:ext uri="{FF2B5EF4-FFF2-40B4-BE49-F238E27FC236}">
                <a16:creationId xmlns:a16="http://schemas.microsoft.com/office/drawing/2014/main" id="{EED34658-6D5E-4FF9-814E-FADC8B883788}"/>
              </a:ext>
            </a:extLst>
          </p:cNvPr>
          <p:cNvGrpSpPr/>
          <p:nvPr/>
        </p:nvGrpSpPr>
        <p:grpSpPr>
          <a:xfrm>
            <a:off x="3700028" y="4151500"/>
            <a:ext cx="888023" cy="1043260"/>
            <a:chOff x="3638482" y="4468023"/>
            <a:chExt cx="888023" cy="1043260"/>
          </a:xfrm>
        </p:grpSpPr>
        <p:pic>
          <p:nvPicPr>
            <p:cNvPr id="85" name="Picture 84">
              <a:extLst>
                <a:ext uri="{FF2B5EF4-FFF2-40B4-BE49-F238E27FC236}">
                  <a16:creationId xmlns:a16="http://schemas.microsoft.com/office/drawing/2014/main" id="{94913277-720D-4A50-9701-6948A9FD24A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86" name="TextBox 85">
              <a:extLst>
                <a:ext uri="{FF2B5EF4-FFF2-40B4-BE49-F238E27FC236}">
                  <a16:creationId xmlns:a16="http://schemas.microsoft.com/office/drawing/2014/main" id="{B8E53BE3-8380-424B-9A2A-1F7963196BA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a:t>
              </a:r>
            </a:p>
          </p:txBody>
        </p:sp>
      </p:grpSp>
      <p:grpSp>
        <p:nvGrpSpPr>
          <p:cNvPr id="87" name="Group 86">
            <a:extLst>
              <a:ext uri="{FF2B5EF4-FFF2-40B4-BE49-F238E27FC236}">
                <a16:creationId xmlns:a16="http://schemas.microsoft.com/office/drawing/2014/main" id="{A7832EC0-1BF5-472C-908C-3059F5437D70}"/>
              </a:ext>
            </a:extLst>
          </p:cNvPr>
          <p:cNvGrpSpPr/>
          <p:nvPr/>
        </p:nvGrpSpPr>
        <p:grpSpPr>
          <a:xfrm>
            <a:off x="4796137" y="4151500"/>
            <a:ext cx="888023" cy="1043260"/>
            <a:chOff x="3638482" y="4468023"/>
            <a:chExt cx="888023" cy="1043260"/>
          </a:xfrm>
        </p:grpSpPr>
        <p:pic>
          <p:nvPicPr>
            <p:cNvPr id="88" name="Picture 87">
              <a:extLst>
                <a:ext uri="{FF2B5EF4-FFF2-40B4-BE49-F238E27FC236}">
                  <a16:creationId xmlns:a16="http://schemas.microsoft.com/office/drawing/2014/main" id="{4712F0FB-4697-457C-BCE0-43416F1336E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89" name="TextBox 88">
              <a:extLst>
                <a:ext uri="{FF2B5EF4-FFF2-40B4-BE49-F238E27FC236}">
                  <a16:creationId xmlns:a16="http://schemas.microsoft.com/office/drawing/2014/main" id="{4A2FE563-BDE1-47E8-B948-11369F974DF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2</a:t>
              </a:r>
            </a:p>
          </p:txBody>
        </p:sp>
      </p:grpSp>
      <p:grpSp>
        <p:nvGrpSpPr>
          <p:cNvPr id="90" name="Group 89">
            <a:extLst>
              <a:ext uri="{FF2B5EF4-FFF2-40B4-BE49-F238E27FC236}">
                <a16:creationId xmlns:a16="http://schemas.microsoft.com/office/drawing/2014/main" id="{1C266AFD-B610-43EA-8A48-3356E2653A91}"/>
              </a:ext>
            </a:extLst>
          </p:cNvPr>
          <p:cNvGrpSpPr/>
          <p:nvPr/>
        </p:nvGrpSpPr>
        <p:grpSpPr>
          <a:xfrm>
            <a:off x="5892246" y="4151500"/>
            <a:ext cx="888023" cy="1043260"/>
            <a:chOff x="3638482" y="4468023"/>
            <a:chExt cx="888023" cy="1043260"/>
          </a:xfrm>
        </p:grpSpPr>
        <p:pic>
          <p:nvPicPr>
            <p:cNvPr id="91" name="Picture 90">
              <a:extLst>
                <a:ext uri="{FF2B5EF4-FFF2-40B4-BE49-F238E27FC236}">
                  <a16:creationId xmlns:a16="http://schemas.microsoft.com/office/drawing/2014/main" id="{09D818B6-2469-4BA0-9ED6-7978746A711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2" name="TextBox 91">
              <a:extLst>
                <a:ext uri="{FF2B5EF4-FFF2-40B4-BE49-F238E27FC236}">
                  <a16:creationId xmlns:a16="http://schemas.microsoft.com/office/drawing/2014/main" id="{3D21AB44-4462-49C7-9BAD-AF8107DF0BDD}"/>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3</a:t>
              </a:r>
            </a:p>
          </p:txBody>
        </p:sp>
      </p:grpSp>
      <p:grpSp>
        <p:nvGrpSpPr>
          <p:cNvPr id="93" name="Group 92">
            <a:extLst>
              <a:ext uri="{FF2B5EF4-FFF2-40B4-BE49-F238E27FC236}">
                <a16:creationId xmlns:a16="http://schemas.microsoft.com/office/drawing/2014/main" id="{89FC1777-5146-4E42-8210-A42BAA6EF320}"/>
              </a:ext>
            </a:extLst>
          </p:cNvPr>
          <p:cNvGrpSpPr/>
          <p:nvPr/>
        </p:nvGrpSpPr>
        <p:grpSpPr>
          <a:xfrm>
            <a:off x="6988355" y="4151500"/>
            <a:ext cx="888023" cy="1043260"/>
            <a:chOff x="3638482" y="4468023"/>
            <a:chExt cx="888023" cy="1043260"/>
          </a:xfrm>
        </p:grpSpPr>
        <p:pic>
          <p:nvPicPr>
            <p:cNvPr id="94" name="Picture 93">
              <a:extLst>
                <a:ext uri="{FF2B5EF4-FFF2-40B4-BE49-F238E27FC236}">
                  <a16:creationId xmlns:a16="http://schemas.microsoft.com/office/drawing/2014/main" id="{25E6DD64-C30A-4DAD-A678-5C7F3FC7DF49}"/>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5" name="TextBox 94">
              <a:extLst>
                <a:ext uri="{FF2B5EF4-FFF2-40B4-BE49-F238E27FC236}">
                  <a16:creationId xmlns:a16="http://schemas.microsoft.com/office/drawing/2014/main" id="{1FA8B959-E5A1-4D66-91F2-94150BF25C8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4</a:t>
              </a:r>
            </a:p>
          </p:txBody>
        </p:sp>
      </p:grpSp>
      <p:grpSp>
        <p:nvGrpSpPr>
          <p:cNvPr id="96" name="Group 95">
            <a:extLst>
              <a:ext uri="{FF2B5EF4-FFF2-40B4-BE49-F238E27FC236}">
                <a16:creationId xmlns:a16="http://schemas.microsoft.com/office/drawing/2014/main" id="{2800A475-505A-4D25-827B-A963BE39B809}"/>
              </a:ext>
            </a:extLst>
          </p:cNvPr>
          <p:cNvGrpSpPr/>
          <p:nvPr/>
        </p:nvGrpSpPr>
        <p:grpSpPr>
          <a:xfrm>
            <a:off x="8015589" y="4151500"/>
            <a:ext cx="888023" cy="1043260"/>
            <a:chOff x="3638482" y="4468023"/>
            <a:chExt cx="888023" cy="1043260"/>
          </a:xfrm>
        </p:grpSpPr>
        <p:pic>
          <p:nvPicPr>
            <p:cNvPr id="97" name="Picture 96">
              <a:extLst>
                <a:ext uri="{FF2B5EF4-FFF2-40B4-BE49-F238E27FC236}">
                  <a16:creationId xmlns:a16="http://schemas.microsoft.com/office/drawing/2014/main" id="{842FE7E1-1029-4D96-B373-E7F70246078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98" name="TextBox 97">
              <a:extLst>
                <a:ext uri="{FF2B5EF4-FFF2-40B4-BE49-F238E27FC236}">
                  <a16:creationId xmlns:a16="http://schemas.microsoft.com/office/drawing/2014/main" id="{0D0C8980-5142-4C06-B449-D69E8C302508}"/>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5</a:t>
              </a:r>
            </a:p>
          </p:txBody>
        </p:sp>
      </p:grpSp>
      <p:grpSp>
        <p:nvGrpSpPr>
          <p:cNvPr id="99" name="Group 98">
            <a:extLst>
              <a:ext uri="{FF2B5EF4-FFF2-40B4-BE49-F238E27FC236}">
                <a16:creationId xmlns:a16="http://schemas.microsoft.com/office/drawing/2014/main" id="{5518E051-1E30-4F70-A14D-511B8C0A5D6E}"/>
              </a:ext>
            </a:extLst>
          </p:cNvPr>
          <p:cNvGrpSpPr/>
          <p:nvPr/>
        </p:nvGrpSpPr>
        <p:grpSpPr>
          <a:xfrm>
            <a:off x="9111698" y="4151500"/>
            <a:ext cx="888023" cy="1043260"/>
            <a:chOff x="3638482" y="4468023"/>
            <a:chExt cx="888023" cy="1043260"/>
          </a:xfrm>
        </p:grpSpPr>
        <p:pic>
          <p:nvPicPr>
            <p:cNvPr id="100" name="Picture 99">
              <a:extLst>
                <a:ext uri="{FF2B5EF4-FFF2-40B4-BE49-F238E27FC236}">
                  <a16:creationId xmlns:a16="http://schemas.microsoft.com/office/drawing/2014/main" id="{206BFFB4-CB99-40C7-B0D6-66B950C276C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01" name="TextBox 100">
              <a:extLst>
                <a:ext uri="{FF2B5EF4-FFF2-40B4-BE49-F238E27FC236}">
                  <a16:creationId xmlns:a16="http://schemas.microsoft.com/office/drawing/2014/main" id="{93A76D4B-8556-4C02-A86F-1C6D31931B9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6</a:t>
              </a:r>
            </a:p>
          </p:txBody>
        </p:sp>
      </p:grpSp>
      <p:grpSp>
        <p:nvGrpSpPr>
          <p:cNvPr id="102" name="Group 101">
            <a:extLst>
              <a:ext uri="{FF2B5EF4-FFF2-40B4-BE49-F238E27FC236}">
                <a16:creationId xmlns:a16="http://schemas.microsoft.com/office/drawing/2014/main" id="{4F8B9912-DE72-418D-8332-B884807D577A}"/>
              </a:ext>
            </a:extLst>
          </p:cNvPr>
          <p:cNvGrpSpPr/>
          <p:nvPr/>
        </p:nvGrpSpPr>
        <p:grpSpPr>
          <a:xfrm>
            <a:off x="3700028" y="5357540"/>
            <a:ext cx="888023" cy="1043260"/>
            <a:chOff x="3638482" y="4468023"/>
            <a:chExt cx="888023" cy="1043260"/>
          </a:xfrm>
        </p:grpSpPr>
        <p:pic>
          <p:nvPicPr>
            <p:cNvPr id="103" name="Picture 102">
              <a:extLst>
                <a:ext uri="{FF2B5EF4-FFF2-40B4-BE49-F238E27FC236}">
                  <a16:creationId xmlns:a16="http://schemas.microsoft.com/office/drawing/2014/main" id="{12816B70-4379-47FB-A575-0045684FE60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04" name="TextBox 103">
              <a:extLst>
                <a:ext uri="{FF2B5EF4-FFF2-40B4-BE49-F238E27FC236}">
                  <a16:creationId xmlns:a16="http://schemas.microsoft.com/office/drawing/2014/main" id="{968FD3A8-5511-44D8-B774-BFA17C97CCA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8</a:t>
              </a:r>
            </a:p>
          </p:txBody>
        </p:sp>
      </p:grpSp>
      <p:grpSp>
        <p:nvGrpSpPr>
          <p:cNvPr id="105" name="Group 104">
            <a:extLst>
              <a:ext uri="{FF2B5EF4-FFF2-40B4-BE49-F238E27FC236}">
                <a16:creationId xmlns:a16="http://schemas.microsoft.com/office/drawing/2014/main" id="{B1B41D01-1846-47D1-B6F2-FF7AEE413DDB}"/>
              </a:ext>
            </a:extLst>
          </p:cNvPr>
          <p:cNvGrpSpPr/>
          <p:nvPr/>
        </p:nvGrpSpPr>
        <p:grpSpPr>
          <a:xfrm>
            <a:off x="4796137" y="5357540"/>
            <a:ext cx="888023" cy="1043260"/>
            <a:chOff x="3638482" y="4468023"/>
            <a:chExt cx="888023" cy="1043260"/>
          </a:xfrm>
        </p:grpSpPr>
        <p:pic>
          <p:nvPicPr>
            <p:cNvPr id="106" name="Picture 105">
              <a:extLst>
                <a:ext uri="{FF2B5EF4-FFF2-40B4-BE49-F238E27FC236}">
                  <a16:creationId xmlns:a16="http://schemas.microsoft.com/office/drawing/2014/main" id="{388AD554-B721-4D2F-96B4-227659861C7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07" name="TextBox 106">
              <a:extLst>
                <a:ext uri="{FF2B5EF4-FFF2-40B4-BE49-F238E27FC236}">
                  <a16:creationId xmlns:a16="http://schemas.microsoft.com/office/drawing/2014/main" id="{90FC4857-173B-4231-9D29-76E3194DE7C9}"/>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9</a:t>
              </a:r>
            </a:p>
          </p:txBody>
        </p:sp>
      </p:grpSp>
      <p:grpSp>
        <p:nvGrpSpPr>
          <p:cNvPr id="108" name="Group 107">
            <a:extLst>
              <a:ext uri="{FF2B5EF4-FFF2-40B4-BE49-F238E27FC236}">
                <a16:creationId xmlns:a16="http://schemas.microsoft.com/office/drawing/2014/main" id="{C07CE455-05AB-490B-AB12-ED8D8A02E051}"/>
              </a:ext>
            </a:extLst>
          </p:cNvPr>
          <p:cNvGrpSpPr/>
          <p:nvPr/>
        </p:nvGrpSpPr>
        <p:grpSpPr>
          <a:xfrm>
            <a:off x="5892246" y="5357540"/>
            <a:ext cx="888023" cy="1012483"/>
            <a:chOff x="3638482" y="4468023"/>
            <a:chExt cx="888023" cy="1012483"/>
          </a:xfrm>
        </p:grpSpPr>
        <p:pic>
          <p:nvPicPr>
            <p:cNvPr id="109" name="Picture 108">
              <a:extLst>
                <a:ext uri="{FF2B5EF4-FFF2-40B4-BE49-F238E27FC236}">
                  <a16:creationId xmlns:a16="http://schemas.microsoft.com/office/drawing/2014/main" id="{E39C4651-EF61-43B7-85D0-8860D06AC44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10" name="TextBox 109">
              <a:extLst>
                <a:ext uri="{FF2B5EF4-FFF2-40B4-BE49-F238E27FC236}">
                  <a16:creationId xmlns:a16="http://schemas.microsoft.com/office/drawing/2014/main" id="{9FC4C912-CFA4-4B87-99EE-1C892C0672A0}"/>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10</a:t>
              </a:r>
            </a:p>
          </p:txBody>
        </p:sp>
      </p:grpSp>
      <p:grpSp>
        <p:nvGrpSpPr>
          <p:cNvPr id="111" name="Group 110">
            <a:extLst>
              <a:ext uri="{FF2B5EF4-FFF2-40B4-BE49-F238E27FC236}">
                <a16:creationId xmlns:a16="http://schemas.microsoft.com/office/drawing/2014/main" id="{15FB9956-69E3-43FF-8B5A-8067CB729D9C}"/>
              </a:ext>
            </a:extLst>
          </p:cNvPr>
          <p:cNvGrpSpPr/>
          <p:nvPr/>
        </p:nvGrpSpPr>
        <p:grpSpPr>
          <a:xfrm>
            <a:off x="6988355" y="5357540"/>
            <a:ext cx="888023" cy="1012483"/>
            <a:chOff x="3638482" y="4468023"/>
            <a:chExt cx="888023" cy="1012483"/>
          </a:xfrm>
        </p:grpSpPr>
        <p:pic>
          <p:nvPicPr>
            <p:cNvPr id="112" name="Picture 111">
              <a:extLst>
                <a:ext uri="{FF2B5EF4-FFF2-40B4-BE49-F238E27FC236}">
                  <a16:creationId xmlns:a16="http://schemas.microsoft.com/office/drawing/2014/main" id="{8443AE30-3676-4EA8-84C7-F7716C9BE65F}"/>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13" name="TextBox 112">
              <a:extLst>
                <a:ext uri="{FF2B5EF4-FFF2-40B4-BE49-F238E27FC236}">
                  <a16:creationId xmlns:a16="http://schemas.microsoft.com/office/drawing/2014/main" id="{7A2F8942-A377-41A0-9B96-855448DAC73E}"/>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11</a:t>
              </a:r>
            </a:p>
          </p:txBody>
        </p:sp>
      </p:grpSp>
      <p:grpSp>
        <p:nvGrpSpPr>
          <p:cNvPr id="114" name="Group 113">
            <a:extLst>
              <a:ext uri="{FF2B5EF4-FFF2-40B4-BE49-F238E27FC236}">
                <a16:creationId xmlns:a16="http://schemas.microsoft.com/office/drawing/2014/main" id="{DDC8836C-9E2C-4F1B-A404-0376CC774DEB}"/>
              </a:ext>
            </a:extLst>
          </p:cNvPr>
          <p:cNvGrpSpPr/>
          <p:nvPr/>
        </p:nvGrpSpPr>
        <p:grpSpPr>
          <a:xfrm>
            <a:off x="8015589" y="5357540"/>
            <a:ext cx="888023" cy="1012483"/>
            <a:chOff x="3638482" y="4468023"/>
            <a:chExt cx="888023" cy="1012483"/>
          </a:xfrm>
        </p:grpSpPr>
        <p:pic>
          <p:nvPicPr>
            <p:cNvPr id="115" name="Picture 114">
              <a:extLst>
                <a:ext uri="{FF2B5EF4-FFF2-40B4-BE49-F238E27FC236}">
                  <a16:creationId xmlns:a16="http://schemas.microsoft.com/office/drawing/2014/main" id="{EC35B284-2E3A-4E50-B6DE-785D996C7BE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16" name="TextBox 115">
              <a:extLst>
                <a:ext uri="{FF2B5EF4-FFF2-40B4-BE49-F238E27FC236}">
                  <a16:creationId xmlns:a16="http://schemas.microsoft.com/office/drawing/2014/main" id="{1BCCC5AF-53A8-411C-8620-89F5FCF3D0D2}"/>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12</a:t>
              </a:r>
            </a:p>
          </p:txBody>
        </p:sp>
      </p:grpSp>
      <p:grpSp>
        <p:nvGrpSpPr>
          <p:cNvPr id="117" name="Group 116">
            <a:extLst>
              <a:ext uri="{FF2B5EF4-FFF2-40B4-BE49-F238E27FC236}">
                <a16:creationId xmlns:a16="http://schemas.microsoft.com/office/drawing/2014/main" id="{5A8B5264-0AC2-40D7-851C-88DE3578C4A1}"/>
              </a:ext>
            </a:extLst>
          </p:cNvPr>
          <p:cNvGrpSpPr/>
          <p:nvPr/>
        </p:nvGrpSpPr>
        <p:grpSpPr>
          <a:xfrm>
            <a:off x="9111698" y="5357540"/>
            <a:ext cx="888023" cy="1012483"/>
            <a:chOff x="3638482" y="4468023"/>
            <a:chExt cx="888023" cy="1012483"/>
          </a:xfrm>
        </p:grpSpPr>
        <p:pic>
          <p:nvPicPr>
            <p:cNvPr id="118" name="Picture 117">
              <a:extLst>
                <a:ext uri="{FF2B5EF4-FFF2-40B4-BE49-F238E27FC236}">
                  <a16:creationId xmlns:a16="http://schemas.microsoft.com/office/drawing/2014/main" id="{71C1CC9F-4E10-45A8-9B8F-9D02C0C4339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19" name="TextBox 118">
              <a:extLst>
                <a:ext uri="{FF2B5EF4-FFF2-40B4-BE49-F238E27FC236}">
                  <a16:creationId xmlns:a16="http://schemas.microsoft.com/office/drawing/2014/main" id="{72F7D46B-E7A8-47BC-9452-DA9CF52E6C16}"/>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13</a:t>
              </a:r>
            </a:p>
          </p:txBody>
        </p:sp>
      </p:grpSp>
      <p:grpSp>
        <p:nvGrpSpPr>
          <p:cNvPr id="120" name="Group 119">
            <a:extLst>
              <a:ext uri="{FF2B5EF4-FFF2-40B4-BE49-F238E27FC236}">
                <a16:creationId xmlns:a16="http://schemas.microsoft.com/office/drawing/2014/main" id="{C809CA7F-2215-4C46-9B5A-E4A879EFB75D}"/>
              </a:ext>
            </a:extLst>
          </p:cNvPr>
          <p:cNvGrpSpPr/>
          <p:nvPr/>
        </p:nvGrpSpPr>
        <p:grpSpPr>
          <a:xfrm>
            <a:off x="10207807" y="5357540"/>
            <a:ext cx="888023" cy="1012483"/>
            <a:chOff x="3638482" y="4468023"/>
            <a:chExt cx="888023" cy="1012483"/>
          </a:xfrm>
        </p:grpSpPr>
        <p:pic>
          <p:nvPicPr>
            <p:cNvPr id="121" name="Picture 120">
              <a:extLst>
                <a:ext uri="{FF2B5EF4-FFF2-40B4-BE49-F238E27FC236}">
                  <a16:creationId xmlns:a16="http://schemas.microsoft.com/office/drawing/2014/main" id="{975C6892-ABFB-4F30-BD98-D3A78CF1C82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22" name="TextBox 121">
              <a:extLst>
                <a:ext uri="{FF2B5EF4-FFF2-40B4-BE49-F238E27FC236}">
                  <a16:creationId xmlns:a16="http://schemas.microsoft.com/office/drawing/2014/main" id="{C28953A9-AC28-4085-8465-9260968E6D7C}"/>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14</a:t>
              </a:r>
            </a:p>
          </p:txBody>
        </p:sp>
      </p:grpSp>
      <p:grpSp>
        <p:nvGrpSpPr>
          <p:cNvPr id="123" name="Group 122">
            <a:extLst>
              <a:ext uri="{FF2B5EF4-FFF2-40B4-BE49-F238E27FC236}">
                <a16:creationId xmlns:a16="http://schemas.microsoft.com/office/drawing/2014/main" id="{C56FD92D-51DB-4881-858C-8D8616C8D57B}"/>
              </a:ext>
            </a:extLst>
          </p:cNvPr>
          <p:cNvGrpSpPr/>
          <p:nvPr/>
        </p:nvGrpSpPr>
        <p:grpSpPr>
          <a:xfrm>
            <a:off x="4098548" y="2209894"/>
            <a:ext cx="888023" cy="1043260"/>
            <a:chOff x="3638482" y="4468023"/>
            <a:chExt cx="888023" cy="1043260"/>
          </a:xfrm>
        </p:grpSpPr>
        <p:pic>
          <p:nvPicPr>
            <p:cNvPr id="124" name="Picture 123">
              <a:extLst>
                <a:ext uri="{FF2B5EF4-FFF2-40B4-BE49-F238E27FC236}">
                  <a16:creationId xmlns:a16="http://schemas.microsoft.com/office/drawing/2014/main" id="{8669A16A-104E-4881-B805-6165BEF0E15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25" name="TextBox 124">
              <a:extLst>
                <a:ext uri="{FF2B5EF4-FFF2-40B4-BE49-F238E27FC236}">
                  <a16:creationId xmlns:a16="http://schemas.microsoft.com/office/drawing/2014/main" id="{8613ACD3-2FA7-461F-9B2C-716EB6C190C8}"/>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1</a:t>
              </a:r>
            </a:p>
          </p:txBody>
        </p:sp>
      </p:grpSp>
      <p:grpSp>
        <p:nvGrpSpPr>
          <p:cNvPr id="126" name="Group 125">
            <a:extLst>
              <a:ext uri="{FF2B5EF4-FFF2-40B4-BE49-F238E27FC236}">
                <a16:creationId xmlns:a16="http://schemas.microsoft.com/office/drawing/2014/main" id="{61B72927-EE19-4C78-B616-5912094584CC}"/>
              </a:ext>
            </a:extLst>
          </p:cNvPr>
          <p:cNvGrpSpPr/>
          <p:nvPr/>
        </p:nvGrpSpPr>
        <p:grpSpPr>
          <a:xfrm>
            <a:off x="5204916" y="2209894"/>
            <a:ext cx="888023" cy="1043260"/>
            <a:chOff x="3638482" y="4468023"/>
            <a:chExt cx="888023" cy="1043260"/>
          </a:xfrm>
        </p:grpSpPr>
        <p:pic>
          <p:nvPicPr>
            <p:cNvPr id="127" name="Picture 126">
              <a:extLst>
                <a:ext uri="{FF2B5EF4-FFF2-40B4-BE49-F238E27FC236}">
                  <a16:creationId xmlns:a16="http://schemas.microsoft.com/office/drawing/2014/main" id="{B1643606-0D0F-43D3-A8B3-4F584F68D42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28" name="TextBox 127">
              <a:extLst>
                <a:ext uri="{FF2B5EF4-FFF2-40B4-BE49-F238E27FC236}">
                  <a16:creationId xmlns:a16="http://schemas.microsoft.com/office/drawing/2014/main" id="{E8E839DF-38E2-447B-9424-9042AB3CB2B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2</a:t>
              </a:r>
            </a:p>
          </p:txBody>
        </p:sp>
      </p:grpSp>
      <p:grpSp>
        <p:nvGrpSpPr>
          <p:cNvPr id="129" name="Group 128">
            <a:extLst>
              <a:ext uri="{FF2B5EF4-FFF2-40B4-BE49-F238E27FC236}">
                <a16:creationId xmlns:a16="http://schemas.microsoft.com/office/drawing/2014/main" id="{1FEEADE3-3EFF-4685-ABFE-7A0B46E7BE14}"/>
              </a:ext>
            </a:extLst>
          </p:cNvPr>
          <p:cNvGrpSpPr/>
          <p:nvPr/>
        </p:nvGrpSpPr>
        <p:grpSpPr>
          <a:xfrm>
            <a:off x="6361106" y="2209894"/>
            <a:ext cx="888023" cy="1043260"/>
            <a:chOff x="3638482" y="4468023"/>
            <a:chExt cx="888023" cy="1043260"/>
          </a:xfrm>
        </p:grpSpPr>
        <p:pic>
          <p:nvPicPr>
            <p:cNvPr id="130" name="Picture 129">
              <a:extLst>
                <a:ext uri="{FF2B5EF4-FFF2-40B4-BE49-F238E27FC236}">
                  <a16:creationId xmlns:a16="http://schemas.microsoft.com/office/drawing/2014/main" id="{67899C8A-1A35-422D-A7B5-A2F7D63C270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1" name="TextBox 130">
              <a:extLst>
                <a:ext uri="{FF2B5EF4-FFF2-40B4-BE49-F238E27FC236}">
                  <a16:creationId xmlns:a16="http://schemas.microsoft.com/office/drawing/2014/main" id="{ECAC7C9C-3ABE-42F5-B4DF-5E83F7BC1E7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3</a:t>
              </a:r>
            </a:p>
          </p:txBody>
        </p:sp>
      </p:grpSp>
      <p:grpSp>
        <p:nvGrpSpPr>
          <p:cNvPr id="132" name="Group 131">
            <a:extLst>
              <a:ext uri="{FF2B5EF4-FFF2-40B4-BE49-F238E27FC236}">
                <a16:creationId xmlns:a16="http://schemas.microsoft.com/office/drawing/2014/main" id="{7E8F3146-24FF-4DB4-8514-A60A832CC12C}"/>
              </a:ext>
            </a:extLst>
          </p:cNvPr>
          <p:cNvGrpSpPr/>
          <p:nvPr/>
        </p:nvGrpSpPr>
        <p:grpSpPr>
          <a:xfrm>
            <a:off x="8420039" y="2209894"/>
            <a:ext cx="888023" cy="1043260"/>
            <a:chOff x="3638482" y="4468023"/>
            <a:chExt cx="888023" cy="1043260"/>
          </a:xfrm>
        </p:grpSpPr>
        <p:pic>
          <p:nvPicPr>
            <p:cNvPr id="133" name="Picture 132">
              <a:extLst>
                <a:ext uri="{FF2B5EF4-FFF2-40B4-BE49-F238E27FC236}">
                  <a16:creationId xmlns:a16="http://schemas.microsoft.com/office/drawing/2014/main" id="{B9E4736C-5998-450F-939C-F9AB2993E89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4" name="TextBox 133">
              <a:extLst>
                <a:ext uri="{FF2B5EF4-FFF2-40B4-BE49-F238E27FC236}">
                  <a16:creationId xmlns:a16="http://schemas.microsoft.com/office/drawing/2014/main" id="{D5735939-2D97-493A-B737-685FE9EA99E1}"/>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5</a:t>
              </a:r>
            </a:p>
          </p:txBody>
        </p:sp>
      </p:grpSp>
      <p:grpSp>
        <p:nvGrpSpPr>
          <p:cNvPr id="135" name="Group 134">
            <a:extLst>
              <a:ext uri="{FF2B5EF4-FFF2-40B4-BE49-F238E27FC236}">
                <a16:creationId xmlns:a16="http://schemas.microsoft.com/office/drawing/2014/main" id="{466A6AF3-AC79-4E42-ABA8-4775BB3BFE9B}"/>
              </a:ext>
            </a:extLst>
          </p:cNvPr>
          <p:cNvGrpSpPr/>
          <p:nvPr/>
        </p:nvGrpSpPr>
        <p:grpSpPr>
          <a:xfrm>
            <a:off x="9516148" y="2209894"/>
            <a:ext cx="888023" cy="1043260"/>
            <a:chOff x="3638482" y="4468023"/>
            <a:chExt cx="888023" cy="1043260"/>
          </a:xfrm>
        </p:grpSpPr>
        <p:pic>
          <p:nvPicPr>
            <p:cNvPr id="136" name="Picture 135">
              <a:extLst>
                <a:ext uri="{FF2B5EF4-FFF2-40B4-BE49-F238E27FC236}">
                  <a16:creationId xmlns:a16="http://schemas.microsoft.com/office/drawing/2014/main" id="{1DCCB1E4-9B15-408B-8572-353DAFF5D0A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37" name="TextBox 136">
              <a:extLst>
                <a:ext uri="{FF2B5EF4-FFF2-40B4-BE49-F238E27FC236}">
                  <a16:creationId xmlns:a16="http://schemas.microsoft.com/office/drawing/2014/main" id="{9EB5BFBF-589B-4C6D-B7A8-C8D511BDBBE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6</a:t>
              </a:r>
            </a:p>
          </p:txBody>
        </p:sp>
      </p:grpSp>
      <p:pic>
        <p:nvPicPr>
          <p:cNvPr id="138" name="Graphic 137" descr="Refresh">
            <a:extLst>
              <a:ext uri="{FF2B5EF4-FFF2-40B4-BE49-F238E27FC236}">
                <a16:creationId xmlns:a16="http://schemas.microsoft.com/office/drawing/2014/main" id="{1A8FDFAC-17DD-4B99-A38D-09F523DCF1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5292" y="2179035"/>
            <a:ext cx="413238" cy="413238"/>
          </a:xfrm>
          <a:prstGeom prst="rect">
            <a:avLst/>
          </a:prstGeom>
        </p:spPr>
      </p:pic>
      <p:pic>
        <p:nvPicPr>
          <p:cNvPr id="139" name="Graphic 138" descr="Refresh">
            <a:extLst>
              <a:ext uri="{FF2B5EF4-FFF2-40B4-BE49-F238E27FC236}">
                <a16:creationId xmlns:a16="http://schemas.microsoft.com/office/drawing/2014/main" id="{45FA55F4-776D-4F93-8581-13439D09731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69412" y="2179035"/>
            <a:ext cx="413238" cy="413238"/>
          </a:xfrm>
          <a:prstGeom prst="rect">
            <a:avLst/>
          </a:prstGeom>
        </p:spPr>
      </p:pic>
      <p:pic>
        <p:nvPicPr>
          <p:cNvPr id="140" name="Graphic 139" descr="Refresh">
            <a:extLst>
              <a:ext uri="{FF2B5EF4-FFF2-40B4-BE49-F238E27FC236}">
                <a16:creationId xmlns:a16="http://schemas.microsoft.com/office/drawing/2014/main" id="{AE322377-F608-41ED-8C8C-813ED6C7F6A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34231" y="2179035"/>
            <a:ext cx="413238" cy="413238"/>
          </a:xfrm>
          <a:prstGeom prst="rect">
            <a:avLst/>
          </a:prstGeom>
        </p:spPr>
      </p:pic>
      <p:grpSp>
        <p:nvGrpSpPr>
          <p:cNvPr id="141" name="Group 140">
            <a:extLst>
              <a:ext uri="{FF2B5EF4-FFF2-40B4-BE49-F238E27FC236}">
                <a16:creationId xmlns:a16="http://schemas.microsoft.com/office/drawing/2014/main" id="{E9440055-42F4-4832-A678-DFEB4CB8BD89}"/>
              </a:ext>
            </a:extLst>
          </p:cNvPr>
          <p:cNvGrpSpPr/>
          <p:nvPr/>
        </p:nvGrpSpPr>
        <p:grpSpPr>
          <a:xfrm>
            <a:off x="7392805" y="2179035"/>
            <a:ext cx="896811" cy="1074119"/>
            <a:chOff x="7392805" y="2179035"/>
            <a:chExt cx="896811" cy="1074119"/>
          </a:xfrm>
        </p:grpSpPr>
        <p:grpSp>
          <p:nvGrpSpPr>
            <p:cNvPr id="142" name="Group 141">
              <a:extLst>
                <a:ext uri="{FF2B5EF4-FFF2-40B4-BE49-F238E27FC236}">
                  <a16:creationId xmlns:a16="http://schemas.microsoft.com/office/drawing/2014/main" id="{94828681-DB16-4919-9B2F-B78AC41E1993}"/>
                </a:ext>
              </a:extLst>
            </p:cNvPr>
            <p:cNvGrpSpPr/>
            <p:nvPr/>
          </p:nvGrpSpPr>
          <p:grpSpPr>
            <a:xfrm>
              <a:off x="7392805" y="2209894"/>
              <a:ext cx="888023" cy="1043260"/>
              <a:chOff x="3638482" y="4468023"/>
              <a:chExt cx="888023" cy="1043260"/>
            </a:xfrm>
          </p:grpSpPr>
          <p:pic>
            <p:nvPicPr>
              <p:cNvPr id="144" name="Picture 143">
                <a:extLst>
                  <a:ext uri="{FF2B5EF4-FFF2-40B4-BE49-F238E27FC236}">
                    <a16:creationId xmlns:a16="http://schemas.microsoft.com/office/drawing/2014/main" id="{0FC46C8F-554C-4884-B34E-FBCEA66B8A6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45" name="TextBox 144">
                <a:extLst>
                  <a:ext uri="{FF2B5EF4-FFF2-40B4-BE49-F238E27FC236}">
                    <a16:creationId xmlns:a16="http://schemas.microsoft.com/office/drawing/2014/main" id="{A050CBD2-3E0D-4B2E-BB59-11A1A06567A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4</a:t>
                </a:r>
              </a:p>
            </p:txBody>
          </p:sp>
        </p:grpSp>
        <p:pic>
          <p:nvPicPr>
            <p:cNvPr id="143" name="Graphic 142" descr="Refresh">
              <a:extLst>
                <a:ext uri="{FF2B5EF4-FFF2-40B4-BE49-F238E27FC236}">
                  <a16:creationId xmlns:a16="http://schemas.microsoft.com/office/drawing/2014/main" id="{3ABA970C-69FB-4235-B80A-E15F992DA3D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76378" y="2179035"/>
              <a:ext cx="413238" cy="413238"/>
            </a:xfrm>
            <a:prstGeom prst="rect">
              <a:avLst/>
            </a:prstGeom>
          </p:spPr>
        </p:pic>
      </p:grpSp>
      <p:pic>
        <p:nvPicPr>
          <p:cNvPr id="146" name="Graphic 145" descr="Refresh">
            <a:extLst>
              <a:ext uri="{FF2B5EF4-FFF2-40B4-BE49-F238E27FC236}">
                <a16:creationId xmlns:a16="http://schemas.microsoft.com/office/drawing/2014/main" id="{696D3BE0-69EF-41C9-BA38-9CCEEB3150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895425" y="2212049"/>
            <a:ext cx="413238" cy="413238"/>
          </a:xfrm>
          <a:prstGeom prst="rect">
            <a:avLst/>
          </a:prstGeom>
        </p:spPr>
      </p:pic>
      <p:pic>
        <p:nvPicPr>
          <p:cNvPr id="147" name="Graphic 146" descr="Refresh">
            <a:extLst>
              <a:ext uri="{FF2B5EF4-FFF2-40B4-BE49-F238E27FC236}">
                <a16:creationId xmlns:a16="http://schemas.microsoft.com/office/drawing/2014/main" id="{8B7058CA-A0CC-40E0-8BE5-1A71277D34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68188" y="2217957"/>
            <a:ext cx="413238" cy="413238"/>
          </a:xfrm>
          <a:prstGeom prst="rect">
            <a:avLst/>
          </a:prstGeom>
        </p:spPr>
      </p:pic>
      <p:grpSp>
        <p:nvGrpSpPr>
          <p:cNvPr id="148" name="Group 147">
            <a:extLst>
              <a:ext uri="{FF2B5EF4-FFF2-40B4-BE49-F238E27FC236}">
                <a16:creationId xmlns:a16="http://schemas.microsoft.com/office/drawing/2014/main" id="{CD817482-76B8-4D60-822F-7D699836C5ED}"/>
              </a:ext>
            </a:extLst>
          </p:cNvPr>
          <p:cNvGrpSpPr/>
          <p:nvPr/>
        </p:nvGrpSpPr>
        <p:grpSpPr>
          <a:xfrm>
            <a:off x="10207807" y="4151500"/>
            <a:ext cx="888023" cy="1043260"/>
            <a:chOff x="3638482" y="4468023"/>
            <a:chExt cx="888023" cy="1043260"/>
          </a:xfrm>
        </p:grpSpPr>
        <p:pic>
          <p:nvPicPr>
            <p:cNvPr id="149" name="Picture 148">
              <a:extLst>
                <a:ext uri="{FF2B5EF4-FFF2-40B4-BE49-F238E27FC236}">
                  <a16:creationId xmlns:a16="http://schemas.microsoft.com/office/drawing/2014/main" id="{CE779720-757D-4227-B963-3739D2F197D9}"/>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50" name="TextBox 149">
              <a:extLst>
                <a:ext uri="{FF2B5EF4-FFF2-40B4-BE49-F238E27FC236}">
                  <a16:creationId xmlns:a16="http://schemas.microsoft.com/office/drawing/2014/main" id="{35C6D2AD-AD5A-40BD-8B07-6D414DDC363A}"/>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7</a:t>
              </a:r>
            </a:p>
          </p:txBody>
        </p:sp>
      </p:grpSp>
      <p:grpSp>
        <p:nvGrpSpPr>
          <p:cNvPr id="151" name="Group 150">
            <a:extLst>
              <a:ext uri="{FF2B5EF4-FFF2-40B4-BE49-F238E27FC236}">
                <a16:creationId xmlns:a16="http://schemas.microsoft.com/office/drawing/2014/main" id="{EB8C581E-E263-4AC8-9048-349987779858}"/>
              </a:ext>
            </a:extLst>
          </p:cNvPr>
          <p:cNvGrpSpPr/>
          <p:nvPr/>
        </p:nvGrpSpPr>
        <p:grpSpPr>
          <a:xfrm>
            <a:off x="527650" y="4151500"/>
            <a:ext cx="890727" cy="1057979"/>
            <a:chOff x="10207807" y="4136781"/>
            <a:chExt cx="890727" cy="1057979"/>
          </a:xfrm>
        </p:grpSpPr>
        <p:grpSp>
          <p:nvGrpSpPr>
            <p:cNvPr id="152" name="Group 151">
              <a:extLst>
                <a:ext uri="{FF2B5EF4-FFF2-40B4-BE49-F238E27FC236}">
                  <a16:creationId xmlns:a16="http://schemas.microsoft.com/office/drawing/2014/main" id="{AACBBC5D-0211-45F9-AC15-CB29103EFEAB}"/>
                </a:ext>
              </a:extLst>
            </p:cNvPr>
            <p:cNvGrpSpPr/>
            <p:nvPr/>
          </p:nvGrpSpPr>
          <p:grpSpPr>
            <a:xfrm>
              <a:off x="10207807" y="4151500"/>
              <a:ext cx="888023" cy="1043260"/>
              <a:chOff x="3638482" y="4468023"/>
              <a:chExt cx="888023" cy="1043260"/>
            </a:xfrm>
          </p:grpSpPr>
          <p:pic>
            <p:nvPicPr>
              <p:cNvPr id="154" name="Picture 153">
                <a:extLst>
                  <a:ext uri="{FF2B5EF4-FFF2-40B4-BE49-F238E27FC236}">
                    <a16:creationId xmlns:a16="http://schemas.microsoft.com/office/drawing/2014/main" id="{91E76F96-E53A-4A93-8F5F-EBA0CBF1671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55" name="TextBox 154">
                <a:extLst>
                  <a:ext uri="{FF2B5EF4-FFF2-40B4-BE49-F238E27FC236}">
                    <a16:creationId xmlns:a16="http://schemas.microsoft.com/office/drawing/2014/main" id="{A9CC442A-FDA7-4ADA-937C-BABDEB95DBA1}"/>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Dataset 7</a:t>
                </a:r>
              </a:p>
            </p:txBody>
          </p:sp>
        </p:grpSp>
        <p:pic>
          <p:nvPicPr>
            <p:cNvPr id="153" name="Graphic 152" descr="Refresh">
              <a:extLst>
                <a:ext uri="{FF2B5EF4-FFF2-40B4-BE49-F238E27FC236}">
                  <a16:creationId xmlns:a16="http://schemas.microsoft.com/office/drawing/2014/main" id="{A380BCD2-24BA-4639-AA9B-6661E51EE06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85296" y="4136781"/>
              <a:ext cx="413238" cy="413238"/>
            </a:xfrm>
            <a:prstGeom prst="rect">
              <a:avLst/>
            </a:prstGeom>
          </p:spPr>
        </p:pic>
      </p:grpSp>
      <p:sp>
        <p:nvSpPr>
          <p:cNvPr id="156" name="TextBox 155">
            <a:extLst>
              <a:ext uri="{FF2B5EF4-FFF2-40B4-BE49-F238E27FC236}">
                <a16:creationId xmlns:a16="http://schemas.microsoft.com/office/drawing/2014/main" id="{9FFC84AB-6988-4596-A8BB-1D5B16800EDC}"/>
              </a:ext>
            </a:extLst>
          </p:cNvPr>
          <p:cNvSpPr txBox="1"/>
          <p:nvPr/>
        </p:nvSpPr>
        <p:spPr>
          <a:xfrm>
            <a:off x="526073" y="3123043"/>
            <a:ext cx="2370992" cy="30777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effectLst/>
                <a:uLnTx/>
                <a:uFillTx/>
                <a:latin typeface="Segoe UI"/>
                <a:ea typeface="+mn-ea"/>
                <a:cs typeface="+mn-cs"/>
              </a:rPr>
              <a:t>Temperature: </a:t>
            </a:r>
            <a:r>
              <a:rPr kumimoji="0" lang="en-US" sz="2000" b="1" i="0" u="none" strike="noStrike" kern="1200" cap="none" spc="0" normalizeH="0" baseline="0" noProof="0" dirty="0">
                <a:ln>
                  <a:noFill/>
                </a:ln>
                <a:solidFill>
                  <a:schemeClr val="accent4"/>
                </a:solidFill>
                <a:effectLst/>
                <a:uLnTx/>
                <a:uFillTx/>
                <a:latin typeface="Segoe UI"/>
                <a:ea typeface="+mn-ea"/>
                <a:cs typeface="+mn-cs"/>
              </a:rPr>
              <a:t>Warm</a:t>
            </a:r>
          </a:p>
        </p:txBody>
      </p:sp>
    </p:spTree>
    <p:extLst>
      <p:ext uri="{BB962C8B-B14F-4D97-AF65-F5344CB8AC3E}">
        <p14:creationId xmlns:p14="http://schemas.microsoft.com/office/powerpoint/2010/main" val="2746067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141"/>
                                        </p:tgtEl>
                                      </p:cBhvr>
                                    </p:animEffect>
                                    <p:set>
                                      <p:cBhvr>
                                        <p:cTn id="7" dur="1" fill="hold">
                                          <p:stCondLst>
                                            <p:cond delay="499"/>
                                          </p:stCondLst>
                                        </p:cTn>
                                        <p:tgtEl>
                                          <p:spTgt spid="141"/>
                                        </p:tgtEl>
                                        <p:attrNameLst>
                                          <p:attrName>style.visibility</p:attrName>
                                        </p:attrNameLst>
                                      </p:cBhvr>
                                      <p:to>
                                        <p:strVal val="hidden"/>
                                      </p:to>
                                    </p:set>
                                  </p:childTnLst>
                                </p:cTn>
                              </p:par>
                            </p:childTnLst>
                          </p:cTn>
                        </p:par>
                        <p:par>
                          <p:cTn id="8" fill="hold">
                            <p:stCondLst>
                              <p:cond delay="500"/>
                            </p:stCondLst>
                            <p:childTnLst>
                              <p:par>
                                <p:cTn id="9" presetID="42" presetClass="path" presetSubtype="0" accel="50000" decel="50000" fill="hold" nodeType="afterEffect">
                                  <p:stCondLst>
                                    <p:cond delay="0"/>
                                  </p:stCondLst>
                                  <p:childTnLst>
                                    <p:animMotion origin="layout" path="M 2.5E-6 2.59259E-6 L 0.56263 -0.28773 " pathEditMode="relative" rAng="0" ptsTypes="AA">
                                      <p:cBhvr>
                                        <p:cTn id="10" dur="2000" fill="hold"/>
                                        <p:tgtEl>
                                          <p:spTgt spid="151"/>
                                        </p:tgtEl>
                                        <p:attrNameLst>
                                          <p:attrName>ppt_x</p:attrName>
                                          <p:attrName>ppt_y</p:attrName>
                                        </p:attrNameLst>
                                      </p:cBhvr>
                                      <p:rCtr x="28125" y="-14398"/>
                                    </p:animMotion>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6"/>
                                        </p:tgtEl>
                                        <p:attrNameLst>
                                          <p:attrName>style.visibility</p:attrName>
                                        </p:attrNameLst>
                                      </p:cBhvr>
                                      <p:to>
                                        <p:strVal val="visible"/>
                                      </p:to>
                                    </p:set>
                                    <p:animEffect transition="in" filter="fade">
                                      <p:cBhvr>
                                        <p:cTn id="15"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8B67A5-6D55-44E3-9BFF-7B813411D769}"/>
              </a:ext>
            </a:extLst>
          </p:cNvPr>
          <p:cNvSpPr>
            <a:spLocks noGrp="1"/>
          </p:cNvSpPr>
          <p:nvPr>
            <p:ph type="title"/>
          </p:nvPr>
        </p:nvSpPr>
        <p:spPr>
          <a:xfrm>
            <a:off x="731837" y="754062"/>
            <a:ext cx="10515600" cy="2179058"/>
          </a:xfrm>
        </p:spPr>
        <p:txBody>
          <a:bodyPr/>
          <a:lstStyle/>
          <a:p>
            <a:r>
              <a:rPr lang="en-US" dirty="0"/>
              <a:t>What if my capacity is heavily used…</a:t>
            </a:r>
            <a:endParaRPr lang="nl-NL" dirty="0"/>
          </a:p>
        </p:txBody>
      </p:sp>
    </p:spTree>
    <p:extLst>
      <p:ext uri="{BB962C8B-B14F-4D97-AF65-F5344CB8AC3E}">
        <p14:creationId xmlns:p14="http://schemas.microsoft.com/office/powerpoint/2010/main" val="2962769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Background vs interactive operations..</a:t>
            </a:r>
          </a:p>
        </p:txBody>
      </p:sp>
      <p:sp>
        <p:nvSpPr>
          <p:cNvPr id="229" name="Rectangle 228">
            <a:extLst>
              <a:ext uri="{FF2B5EF4-FFF2-40B4-BE49-F238E27FC236}">
                <a16:creationId xmlns:a16="http://schemas.microsoft.com/office/drawing/2014/main" id="{F4142B29-59D1-4610-ACF6-6B8BC0795474}"/>
              </a:ext>
            </a:extLst>
          </p:cNvPr>
          <p:cNvSpPr/>
          <p:nvPr/>
        </p:nvSpPr>
        <p:spPr bwMode="auto">
          <a:xfrm>
            <a:off x="426458" y="3552092"/>
            <a:ext cx="2646422" cy="3015762"/>
          </a:xfrm>
          <a:prstGeom prst="rect">
            <a:avLst/>
          </a:prstGeom>
          <a:solidFill>
            <a:srgbClr val="00B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Queue</a:t>
            </a:r>
          </a:p>
        </p:txBody>
      </p:sp>
      <p:sp>
        <p:nvSpPr>
          <p:cNvPr id="230" name="Rectangle 229">
            <a:extLst>
              <a:ext uri="{FF2B5EF4-FFF2-40B4-BE49-F238E27FC236}">
                <a16:creationId xmlns:a16="http://schemas.microsoft.com/office/drawing/2014/main" id="{F9E5F63D-5009-4C81-A626-255D3546A2A4}"/>
              </a:ext>
            </a:extLst>
          </p:cNvPr>
          <p:cNvSpPr/>
          <p:nvPr/>
        </p:nvSpPr>
        <p:spPr bwMode="auto">
          <a:xfrm>
            <a:off x="3165232" y="1802423"/>
            <a:ext cx="8053754" cy="1450731"/>
          </a:xfrm>
          <a:prstGeom prst="rect">
            <a:avLst/>
          </a:prstGeom>
          <a:solidFill>
            <a:srgbClr val="0D0D0D">
              <a:lumMod val="25000"/>
              <a:lumOff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231" name="TextBox 230">
            <a:extLst>
              <a:ext uri="{FF2B5EF4-FFF2-40B4-BE49-F238E27FC236}">
                <a16:creationId xmlns:a16="http://schemas.microsoft.com/office/drawing/2014/main" id="{C2906E6F-8F1D-4908-A505-A691DB2D5617}"/>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232" name="Rectangle 231">
            <a:extLst>
              <a:ext uri="{FF2B5EF4-FFF2-40B4-BE49-F238E27FC236}">
                <a16:creationId xmlns:a16="http://schemas.microsoft.com/office/drawing/2014/main" id="{A7498B03-CF27-4F4E-82EF-2D86291E6E67}"/>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233" name="Group 232">
            <a:extLst>
              <a:ext uri="{FF2B5EF4-FFF2-40B4-BE49-F238E27FC236}">
                <a16:creationId xmlns:a16="http://schemas.microsoft.com/office/drawing/2014/main" id="{FC4D3553-1489-4841-8C1A-CCB1EB9278E8}"/>
              </a:ext>
            </a:extLst>
          </p:cNvPr>
          <p:cNvGrpSpPr/>
          <p:nvPr/>
        </p:nvGrpSpPr>
        <p:grpSpPr>
          <a:xfrm>
            <a:off x="3700028" y="4151500"/>
            <a:ext cx="888023" cy="1043260"/>
            <a:chOff x="3638482" y="4468023"/>
            <a:chExt cx="888023" cy="1043260"/>
          </a:xfrm>
        </p:grpSpPr>
        <p:pic>
          <p:nvPicPr>
            <p:cNvPr id="234" name="Picture 233">
              <a:extLst>
                <a:ext uri="{FF2B5EF4-FFF2-40B4-BE49-F238E27FC236}">
                  <a16:creationId xmlns:a16="http://schemas.microsoft.com/office/drawing/2014/main" id="{371FEFC1-76A0-4C6A-8CA5-CB1BC0EAF52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5" name="TextBox 234">
              <a:extLst>
                <a:ext uri="{FF2B5EF4-FFF2-40B4-BE49-F238E27FC236}">
                  <a16:creationId xmlns:a16="http://schemas.microsoft.com/office/drawing/2014/main" id="{EE569B11-0EAD-4A22-BEF6-378E53AACE8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236" name="Group 235">
            <a:extLst>
              <a:ext uri="{FF2B5EF4-FFF2-40B4-BE49-F238E27FC236}">
                <a16:creationId xmlns:a16="http://schemas.microsoft.com/office/drawing/2014/main" id="{9811E378-2750-4690-BA91-98CF00C6CDBF}"/>
              </a:ext>
            </a:extLst>
          </p:cNvPr>
          <p:cNvGrpSpPr/>
          <p:nvPr/>
        </p:nvGrpSpPr>
        <p:grpSpPr>
          <a:xfrm>
            <a:off x="4796137" y="4151500"/>
            <a:ext cx="888023" cy="1043260"/>
            <a:chOff x="3638482" y="4468023"/>
            <a:chExt cx="888023" cy="1043260"/>
          </a:xfrm>
        </p:grpSpPr>
        <p:pic>
          <p:nvPicPr>
            <p:cNvPr id="237" name="Picture 236">
              <a:extLst>
                <a:ext uri="{FF2B5EF4-FFF2-40B4-BE49-F238E27FC236}">
                  <a16:creationId xmlns:a16="http://schemas.microsoft.com/office/drawing/2014/main" id="{F25BED70-CA85-4585-B0FB-D98521E4524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38" name="TextBox 237">
              <a:extLst>
                <a:ext uri="{FF2B5EF4-FFF2-40B4-BE49-F238E27FC236}">
                  <a16:creationId xmlns:a16="http://schemas.microsoft.com/office/drawing/2014/main" id="{EEF00683-C171-4666-ADD2-43828ECB800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239" name="Group 238">
            <a:extLst>
              <a:ext uri="{FF2B5EF4-FFF2-40B4-BE49-F238E27FC236}">
                <a16:creationId xmlns:a16="http://schemas.microsoft.com/office/drawing/2014/main" id="{2CF7A15E-A9A8-43CD-A721-14266E8DC776}"/>
              </a:ext>
            </a:extLst>
          </p:cNvPr>
          <p:cNvGrpSpPr/>
          <p:nvPr/>
        </p:nvGrpSpPr>
        <p:grpSpPr>
          <a:xfrm>
            <a:off x="5892246" y="4151500"/>
            <a:ext cx="888023" cy="1043260"/>
            <a:chOff x="3638482" y="4468023"/>
            <a:chExt cx="888023" cy="1043260"/>
          </a:xfrm>
        </p:grpSpPr>
        <p:pic>
          <p:nvPicPr>
            <p:cNvPr id="240" name="Picture 239">
              <a:extLst>
                <a:ext uri="{FF2B5EF4-FFF2-40B4-BE49-F238E27FC236}">
                  <a16:creationId xmlns:a16="http://schemas.microsoft.com/office/drawing/2014/main" id="{B45A70FE-BBE6-4AAB-9049-73787E7F148F}"/>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41" name="TextBox 240">
              <a:extLst>
                <a:ext uri="{FF2B5EF4-FFF2-40B4-BE49-F238E27FC236}">
                  <a16:creationId xmlns:a16="http://schemas.microsoft.com/office/drawing/2014/main" id="{FEB13E38-4F5B-487E-AAF6-E9E7F2E6BA68}"/>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242" name="Group 241">
            <a:extLst>
              <a:ext uri="{FF2B5EF4-FFF2-40B4-BE49-F238E27FC236}">
                <a16:creationId xmlns:a16="http://schemas.microsoft.com/office/drawing/2014/main" id="{4397C369-1FFA-4FA8-AAB4-0B30819154A8}"/>
              </a:ext>
            </a:extLst>
          </p:cNvPr>
          <p:cNvGrpSpPr/>
          <p:nvPr/>
        </p:nvGrpSpPr>
        <p:grpSpPr>
          <a:xfrm>
            <a:off x="6988355" y="4151500"/>
            <a:ext cx="888023" cy="1043260"/>
            <a:chOff x="3638482" y="4468023"/>
            <a:chExt cx="888023" cy="1043260"/>
          </a:xfrm>
        </p:grpSpPr>
        <p:pic>
          <p:nvPicPr>
            <p:cNvPr id="243" name="Picture 242">
              <a:extLst>
                <a:ext uri="{FF2B5EF4-FFF2-40B4-BE49-F238E27FC236}">
                  <a16:creationId xmlns:a16="http://schemas.microsoft.com/office/drawing/2014/main" id="{C22DED79-8BB9-45A8-99B2-C078499FA5C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44" name="TextBox 243">
              <a:extLst>
                <a:ext uri="{FF2B5EF4-FFF2-40B4-BE49-F238E27FC236}">
                  <a16:creationId xmlns:a16="http://schemas.microsoft.com/office/drawing/2014/main" id="{3A7762E1-B82F-47C1-843F-AB4F3FFFFBF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245" name="Group 244">
            <a:extLst>
              <a:ext uri="{FF2B5EF4-FFF2-40B4-BE49-F238E27FC236}">
                <a16:creationId xmlns:a16="http://schemas.microsoft.com/office/drawing/2014/main" id="{1ADACB41-B38E-489D-B250-E2ED5E6CAAC0}"/>
              </a:ext>
            </a:extLst>
          </p:cNvPr>
          <p:cNvGrpSpPr/>
          <p:nvPr/>
        </p:nvGrpSpPr>
        <p:grpSpPr>
          <a:xfrm>
            <a:off x="8015589" y="4151500"/>
            <a:ext cx="888023" cy="1043260"/>
            <a:chOff x="3638482" y="4468023"/>
            <a:chExt cx="888023" cy="1043260"/>
          </a:xfrm>
        </p:grpSpPr>
        <p:pic>
          <p:nvPicPr>
            <p:cNvPr id="246" name="Picture 245">
              <a:extLst>
                <a:ext uri="{FF2B5EF4-FFF2-40B4-BE49-F238E27FC236}">
                  <a16:creationId xmlns:a16="http://schemas.microsoft.com/office/drawing/2014/main" id="{B4D4D7D0-1FB3-411C-9B52-8FB801E72FE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47" name="TextBox 246">
              <a:extLst>
                <a:ext uri="{FF2B5EF4-FFF2-40B4-BE49-F238E27FC236}">
                  <a16:creationId xmlns:a16="http://schemas.microsoft.com/office/drawing/2014/main" id="{F53B98C0-E12C-4430-AED0-C0189FC0ECB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248" name="Group 247">
            <a:extLst>
              <a:ext uri="{FF2B5EF4-FFF2-40B4-BE49-F238E27FC236}">
                <a16:creationId xmlns:a16="http://schemas.microsoft.com/office/drawing/2014/main" id="{A23A1183-8650-43E3-8603-50475DCD385E}"/>
              </a:ext>
            </a:extLst>
          </p:cNvPr>
          <p:cNvGrpSpPr/>
          <p:nvPr/>
        </p:nvGrpSpPr>
        <p:grpSpPr>
          <a:xfrm>
            <a:off x="9111698" y="4151500"/>
            <a:ext cx="888023" cy="1043260"/>
            <a:chOff x="3638482" y="4468023"/>
            <a:chExt cx="888023" cy="1043260"/>
          </a:xfrm>
        </p:grpSpPr>
        <p:pic>
          <p:nvPicPr>
            <p:cNvPr id="249" name="Picture 248">
              <a:extLst>
                <a:ext uri="{FF2B5EF4-FFF2-40B4-BE49-F238E27FC236}">
                  <a16:creationId xmlns:a16="http://schemas.microsoft.com/office/drawing/2014/main" id="{5E42A481-C813-4677-896E-3B1105697051}"/>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0" name="TextBox 249">
              <a:extLst>
                <a:ext uri="{FF2B5EF4-FFF2-40B4-BE49-F238E27FC236}">
                  <a16:creationId xmlns:a16="http://schemas.microsoft.com/office/drawing/2014/main" id="{9F095F40-4500-4064-84D7-32B06607D437}"/>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251" name="Group 250">
            <a:extLst>
              <a:ext uri="{FF2B5EF4-FFF2-40B4-BE49-F238E27FC236}">
                <a16:creationId xmlns:a16="http://schemas.microsoft.com/office/drawing/2014/main" id="{52C5FEB4-E8D3-45DD-8D77-0E983E9FEE8B}"/>
              </a:ext>
            </a:extLst>
          </p:cNvPr>
          <p:cNvGrpSpPr/>
          <p:nvPr/>
        </p:nvGrpSpPr>
        <p:grpSpPr>
          <a:xfrm>
            <a:off x="3700028" y="5357540"/>
            <a:ext cx="888023" cy="1043260"/>
            <a:chOff x="3638482" y="4468023"/>
            <a:chExt cx="888023" cy="1043260"/>
          </a:xfrm>
        </p:grpSpPr>
        <p:pic>
          <p:nvPicPr>
            <p:cNvPr id="252" name="Picture 251">
              <a:extLst>
                <a:ext uri="{FF2B5EF4-FFF2-40B4-BE49-F238E27FC236}">
                  <a16:creationId xmlns:a16="http://schemas.microsoft.com/office/drawing/2014/main" id="{81708458-A6C9-465C-8409-C2D192BFBF7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3" name="TextBox 252">
              <a:extLst>
                <a:ext uri="{FF2B5EF4-FFF2-40B4-BE49-F238E27FC236}">
                  <a16:creationId xmlns:a16="http://schemas.microsoft.com/office/drawing/2014/main" id="{3F6D2670-77D8-4CD3-A278-B0F2208D9CB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254" name="Group 253">
            <a:extLst>
              <a:ext uri="{FF2B5EF4-FFF2-40B4-BE49-F238E27FC236}">
                <a16:creationId xmlns:a16="http://schemas.microsoft.com/office/drawing/2014/main" id="{0D845275-FEDC-4503-809B-C68539FAB3D9}"/>
              </a:ext>
            </a:extLst>
          </p:cNvPr>
          <p:cNvGrpSpPr/>
          <p:nvPr/>
        </p:nvGrpSpPr>
        <p:grpSpPr>
          <a:xfrm>
            <a:off x="4796137" y="5357540"/>
            <a:ext cx="888023" cy="1043260"/>
            <a:chOff x="3638482" y="4468023"/>
            <a:chExt cx="888023" cy="1043260"/>
          </a:xfrm>
        </p:grpSpPr>
        <p:pic>
          <p:nvPicPr>
            <p:cNvPr id="255" name="Picture 254">
              <a:extLst>
                <a:ext uri="{FF2B5EF4-FFF2-40B4-BE49-F238E27FC236}">
                  <a16:creationId xmlns:a16="http://schemas.microsoft.com/office/drawing/2014/main" id="{3E437DC3-E91E-4F11-8333-E42A9391EB0E}"/>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6" name="TextBox 255">
              <a:extLst>
                <a:ext uri="{FF2B5EF4-FFF2-40B4-BE49-F238E27FC236}">
                  <a16:creationId xmlns:a16="http://schemas.microsoft.com/office/drawing/2014/main" id="{E2113F5A-2DED-4E72-9236-2CCCD4C8A939}"/>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257" name="Group 256">
            <a:extLst>
              <a:ext uri="{FF2B5EF4-FFF2-40B4-BE49-F238E27FC236}">
                <a16:creationId xmlns:a16="http://schemas.microsoft.com/office/drawing/2014/main" id="{A88B33FC-D454-4AB9-B850-355C82B89A9D}"/>
              </a:ext>
            </a:extLst>
          </p:cNvPr>
          <p:cNvGrpSpPr/>
          <p:nvPr/>
        </p:nvGrpSpPr>
        <p:grpSpPr>
          <a:xfrm>
            <a:off x="5892246" y="5357540"/>
            <a:ext cx="888023" cy="1012483"/>
            <a:chOff x="3638482" y="4468023"/>
            <a:chExt cx="888023" cy="1012483"/>
          </a:xfrm>
        </p:grpSpPr>
        <p:pic>
          <p:nvPicPr>
            <p:cNvPr id="258" name="Picture 257">
              <a:extLst>
                <a:ext uri="{FF2B5EF4-FFF2-40B4-BE49-F238E27FC236}">
                  <a16:creationId xmlns:a16="http://schemas.microsoft.com/office/drawing/2014/main" id="{71FC052C-A828-4D08-B550-41FC660D9F2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59" name="TextBox 258">
              <a:extLst>
                <a:ext uri="{FF2B5EF4-FFF2-40B4-BE49-F238E27FC236}">
                  <a16:creationId xmlns:a16="http://schemas.microsoft.com/office/drawing/2014/main" id="{8646B994-109F-44DA-B8DF-26A3C89D7B4D}"/>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260" name="Group 259">
            <a:extLst>
              <a:ext uri="{FF2B5EF4-FFF2-40B4-BE49-F238E27FC236}">
                <a16:creationId xmlns:a16="http://schemas.microsoft.com/office/drawing/2014/main" id="{2AAFD5A1-A82A-40DD-802C-8D71EF9ED99B}"/>
              </a:ext>
            </a:extLst>
          </p:cNvPr>
          <p:cNvGrpSpPr/>
          <p:nvPr/>
        </p:nvGrpSpPr>
        <p:grpSpPr>
          <a:xfrm>
            <a:off x="6988355" y="5357540"/>
            <a:ext cx="888023" cy="1012483"/>
            <a:chOff x="3638482" y="4468023"/>
            <a:chExt cx="888023" cy="1012483"/>
          </a:xfrm>
        </p:grpSpPr>
        <p:pic>
          <p:nvPicPr>
            <p:cNvPr id="261" name="Picture 260">
              <a:extLst>
                <a:ext uri="{FF2B5EF4-FFF2-40B4-BE49-F238E27FC236}">
                  <a16:creationId xmlns:a16="http://schemas.microsoft.com/office/drawing/2014/main" id="{3E943D0F-D978-4196-831E-71138F49C2A9}"/>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2" name="TextBox 261">
              <a:extLst>
                <a:ext uri="{FF2B5EF4-FFF2-40B4-BE49-F238E27FC236}">
                  <a16:creationId xmlns:a16="http://schemas.microsoft.com/office/drawing/2014/main" id="{40675973-0C4A-4FCA-AF29-20C6D53373ED}"/>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263" name="Group 262">
            <a:extLst>
              <a:ext uri="{FF2B5EF4-FFF2-40B4-BE49-F238E27FC236}">
                <a16:creationId xmlns:a16="http://schemas.microsoft.com/office/drawing/2014/main" id="{E273ED04-7EF6-4D89-A027-7246B79AD73A}"/>
              </a:ext>
            </a:extLst>
          </p:cNvPr>
          <p:cNvGrpSpPr/>
          <p:nvPr/>
        </p:nvGrpSpPr>
        <p:grpSpPr>
          <a:xfrm>
            <a:off x="8015589" y="5357540"/>
            <a:ext cx="888023" cy="1012483"/>
            <a:chOff x="3638482" y="4468023"/>
            <a:chExt cx="888023" cy="1012483"/>
          </a:xfrm>
        </p:grpSpPr>
        <p:pic>
          <p:nvPicPr>
            <p:cNvPr id="264" name="Picture 263">
              <a:extLst>
                <a:ext uri="{FF2B5EF4-FFF2-40B4-BE49-F238E27FC236}">
                  <a16:creationId xmlns:a16="http://schemas.microsoft.com/office/drawing/2014/main" id="{9D2B8733-4980-4053-9C28-98AAB0840C2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5" name="TextBox 264">
              <a:extLst>
                <a:ext uri="{FF2B5EF4-FFF2-40B4-BE49-F238E27FC236}">
                  <a16:creationId xmlns:a16="http://schemas.microsoft.com/office/drawing/2014/main" id="{755C46F4-6B8E-4081-B359-591F6EF0CBA7}"/>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266" name="Group 265">
            <a:extLst>
              <a:ext uri="{FF2B5EF4-FFF2-40B4-BE49-F238E27FC236}">
                <a16:creationId xmlns:a16="http://schemas.microsoft.com/office/drawing/2014/main" id="{FD3CF199-E0C4-435F-B5CC-8CFF226C72D8}"/>
              </a:ext>
            </a:extLst>
          </p:cNvPr>
          <p:cNvGrpSpPr/>
          <p:nvPr/>
        </p:nvGrpSpPr>
        <p:grpSpPr>
          <a:xfrm>
            <a:off x="9111698" y="5357540"/>
            <a:ext cx="888023" cy="1012483"/>
            <a:chOff x="3638482" y="4468023"/>
            <a:chExt cx="888023" cy="1012483"/>
          </a:xfrm>
        </p:grpSpPr>
        <p:pic>
          <p:nvPicPr>
            <p:cNvPr id="267" name="Picture 266">
              <a:extLst>
                <a:ext uri="{FF2B5EF4-FFF2-40B4-BE49-F238E27FC236}">
                  <a16:creationId xmlns:a16="http://schemas.microsoft.com/office/drawing/2014/main" id="{49634CB4-7F79-4691-80ED-B3AD782B108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68" name="TextBox 267">
              <a:extLst>
                <a:ext uri="{FF2B5EF4-FFF2-40B4-BE49-F238E27FC236}">
                  <a16:creationId xmlns:a16="http://schemas.microsoft.com/office/drawing/2014/main" id="{536D3199-6917-46AF-9BC1-692D422EEEF7}"/>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269" name="Group 268">
            <a:extLst>
              <a:ext uri="{FF2B5EF4-FFF2-40B4-BE49-F238E27FC236}">
                <a16:creationId xmlns:a16="http://schemas.microsoft.com/office/drawing/2014/main" id="{3D7D9EC6-A49B-4891-87A3-B92DDF416F88}"/>
              </a:ext>
            </a:extLst>
          </p:cNvPr>
          <p:cNvGrpSpPr/>
          <p:nvPr/>
        </p:nvGrpSpPr>
        <p:grpSpPr>
          <a:xfrm>
            <a:off x="10207807" y="5357540"/>
            <a:ext cx="888023" cy="1012483"/>
            <a:chOff x="3638482" y="4468023"/>
            <a:chExt cx="888023" cy="1012483"/>
          </a:xfrm>
        </p:grpSpPr>
        <p:pic>
          <p:nvPicPr>
            <p:cNvPr id="270" name="Picture 269">
              <a:extLst>
                <a:ext uri="{FF2B5EF4-FFF2-40B4-BE49-F238E27FC236}">
                  <a16:creationId xmlns:a16="http://schemas.microsoft.com/office/drawing/2014/main" id="{D701C2B3-98B1-45D2-8097-C4B451DF542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1" name="TextBox 270">
              <a:extLst>
                <a:ext uri="{FF2B5EF4-FFF2-40B4-BE49-F238E27FC236}">
                  <a16:creationId xmlns:a16="http://schemas.microsoft.com/office/drawing/2014/main" id="{285F565F-D05C-4C5D-B08F-FA134331834F}"/>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grpSp>
        <p:nvGrpSpPr>
          <p:cNvPr id="272" name="Group 271">
            <a:extLst>
              <a:ext uri="{FF2B5EF4-FFF2-40B4-BE49-F238E27FC236}">
                <a16:creationId xmlns:a16="http://schemas.microsoft.com/office/drawing/2014/main" id="{82F91CFD-E77F-4345-B082-51951751B0A2}"/>
              </a:ext>
            </a:extLst>
          </p:cNvPr>
          <p:cNvGrpSpPr/>
          <p:nvPr/>
        </p:nvGrpSpPr>
        <p:grpSpPr>
          <a:xfrm>
            <a:off x="4098548" y="2209894"/>
            <a:ext cx="888023" cy="1043260"/>
            <a:chOff x="3638482" y="4468023"/>
            <a:chExt cx="888023" cy="1043260"/>
          </a:xfrm>
        </p:grpSpPr>
        <p:pic>
          <p:nvPicPr>
            <p:cNvPr id="273" name="Picture 272">
              <a:extLst>
                <a:ext uri="{FF2B5EF4-FFF2-40B4-BE49-F238E27FC236}">
                  <a16:creationId xmlns:a16="http://schemas.microsoft.com/office/drawing/2014/main" id="{CF0F0963-B614-46B9-B311-D6523F7E448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4" name="TextBox 273">
              <a:extLst>
                <a:ext uri="{FF2B5EF4-FFF2-40B4-BE49-F238E27FC236}">
                  <a16:creationId xmlns:a16="http://schemas.microsoft.com/office/drawing/2014/main" id="{7492B209-6E04-4341-B7EA-887EAE423859}"/>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275" name="Group 274">
            <a:extLst>
              <a:ext uri="{FF2B5EF4-FFF2-40B4-BE49-F238E27FC236}">
                <a16:creationId xmlns:a16="http://schemas.microsoft.com/office/drawing/2014/main" id="{C93810B5-614F-4CAC-9C2B-911A8942A40C}"/>
              </a:ext>
            </a:extLst>
          </p:cNvPr>
          <p:cNvGrpSpPr/>
          <p:nvPr/>
        </p:nvGrpSpPr>
        <p:grpSpPr>
          <a:xfrm>
            <a:off x="5204916" y="2209894"/>
            <a:ext cx="888023" cy="1043260"/>
            <a:chOff x="3638482" y="4468023"/>
            <a:chExt cx="888023" cy="1043260"/>
          </a:xfrm>
        </p:grpSpPr>
        <p:pic>
          <p:nvPicPr>
            <p:cNvPr id="276" name="Picture 275">
              <a:extLst>
                <a:ext uri="{FF2B5EF4-FFF2-40B4-BE49-F238E27FC236}">
                  <a16:creationId xmlns:a16="http://schemas.microsoft.com/office/drawing/2014/main" id="{8D8114AF-5112-45FD-9CA2-64F3E135E02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77" name="TextBox 276">
              <a:extLst>
                <a:ext uri="{FF2B5EF4-FFF2-40B4-BE49-F238E27FC236}">
                  <a16:creationId xmlns:a16="http://schemas.microsoft.com/office/drawing/2014/main" id="{9205F115-788E-4CB6-8ED0-9C252F3B1AB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278" name="Group 277">
            <a:extLst>
              <a:ext uri="{FF2B5EF4-FFF2-40B4-BE49-F238E27FC236}">
                <a16:creationId xmlns:a16="http://schemas.microsoft.com/office/drawing/2014/main" id="{F7B79269-3DF4-41E9-A840-85D60781BE9F}"/>
              </a:ext>
            </a:extLst>
          </p:cNvPr>
          <p:cNvGrpSpPr/>
          <p:nvPr/>
        </p:nvGrpSpPr>
        <p:grpSpPr>
          <a:xfrm>
            <a:off x="6361106" y="2209894"/>
            <a:ext cx="888023" cy="1043260"/>
            <a:chOff x="3638482" y="4468023"/>
            <a:chExt cx="888023" cy="1043260"/>
          </a:xfrm>
        </p:grpSpPr>
        <p:pic>
          <p:nvPicPr>
            <p:cNvPr id="279" name="Picture 278">
              <a:extLst>
                <a:ext uri="{FF2B5EF4-FFF2-40B4-BE49-F238E27FC236}">
                  <a16:creationId xmlns:a16="http://schemas.microsoft.com/office/drawing/2014/main" id="{E4D7D1AF-007C-4F43-89A0-E95AA0C8F47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80" name="TextBox 279">
              <a:extLst>
                <a:ext uri="{FF2B5EF4-FFF2-40B4-BE49-F238E27FC236}">
                  <a16:creationId xmlns:a16="http://schemas.microsoft.com/office/drawing/2014/main" id="{D1DA50D5-B8EA-4E56-B5E8-798145F4729F}"/>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281" name="Group 280">
            <a:extLst>
              <a:ext uri="{FF2B5EF4-FFF2-40B4-BE49-F238E27FC236}">
                <a16:creationId xmlns:a16="http://schemas.microsoft.com/office/drawing/2014/main" id="{DADF8FCD-9BB1-4F16-8CC6-68CB01A3C63D}"/>
              </a:ext>
            </a:extLst>
          </p:cNvPr>
          <p:cNvGrpSpPr/>
          <p:nvPr/>
        </p:nvGrpSpPr>
        <p:grpSpPr>
          <a:xfrm>
            <a:off x="8420039" y="2209894"/>
            <a:ext cx="888023" cy="1043260"/>
            <a:chOff x="3638482" y="4468023"/>
            <a:chExt cx="888023" cy="1043260"/>
          </a:xfrm>
        </p:grpSpPr>
        <p:pic>
          <p:nvPicPr>
            <p:cNvPr id="282" name="Picture 281">
              <a:extLst>
                <a:ext uri="{FF2B5EF4-FFF2-40B4-BE49-F238E27FC236}">
                  <a16:creationId xmlns:a16="http://schemas.microsoft.com/office/drawing/2014/main" id="{3FAFF1A5-99DB-4572-9396-008B308A77A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83" name="TextBox 282">
              <a:extLst>
                <a:ext uri="{FF2B5EF4-FFF2-40B4-BE49-F238E27FC236}">
                  <a16:creationId xmlns:a16="http://schemas.microsoft.com/office/drawing/2014/main" id="{11B2DF14-F471-4A79-9B46-92417C546CA2}"/>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284" name="Group 283">
            <a:extLst>
              <a:ext uri="{FF2B5EF4-FFF2-40B4-BE49-F238E27FC236}">
                <a16:creationId xmlns:a16="http://schemas.microsoft.com/office/drawing/2014/main" id="{693CF505-0DB0-43E0-ABC0-E7AEB20A824B}"/>
              </a:ext>
            </a:extLst>
          </p:cNvPr>
          <p:cNvGrpSpPr/>
          <p:nvPr/>
        </p:nvGrpSpPr>
        <p:grpSpPr>
          <a:xfrm>
            <a:off x="9516148" y="2209894"/>
            <a:ext cx="888023" cy="1043260"/>
            <a:chOff x="3638482" y="4468023"/>
            <a:chExt cx="888023" cy="1043260"/>
          </a:xfrm>
        </p:grpSpPr>
        <p:pic>
          <p:nvPicPr>
            <p:cNvPr id="285" name="Picture 284">
              <a:extLst>
                <a:ext uri="{FF2B5EF4-FFF2-40B4-BE49-F238E27FC236}">
                  <a16:creationId xmlns:a16="http://schemas.microsoft.com/office/drawing/2014/main" id="{F2FFAA62-A7BF-4615-909C-3ABD32FFA0F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86" name="TextBox 285">
              <a:extLst>
                <a:ext uri="{FF2B5EF4-FFF2-40B4-BE49-F238E27FC236}">
                  <a16:creationId xmlns:a16="http://schemas.microsoft.com/office/drawing/2014/main" id="{36BA9806-5134-4041-9977-830BB29E0D9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sp>
        <p:nvSpPr>
          <p:cNvPr id="287" name="Arrow: Right 286">
            <a:extLst>
              <a:ext uri="{FF2B5EF4-FFF2-40B4-BE49-F238E27FC236}">
                <a16:creationId xmlns:a16="http://schemas.microsoft.com/office/drawing/2014/main" id="{659E6EE5-55FE-4BA7-BA67-AB3DA6A69A47}"/>
              </a:ext>
            </a:extLst>
          </p:cNvPr>
          <p:cNvSpPr/>
          <p:nvPr/>
        </p:nvSpPr>
        <p:spPr bwMode="auto">
          <a:xfrm rot="16200000">
            <a:off x="10027330" y="3102200"/>
            <a:ext cx="1248976" cy="769286"/>
          </a:xfrm>
          <a:prstGeom prst="rightArrow">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88" name="Graphic 287" descr="Refresh">
            <a:extLst>
              <a:ext uri="{FF2B5EF4-FFF2-40B4-BE49-F238E27FC236}">
                <a16:creationId xmlns:a16="http://schemas.microsoft.com/office/drawing/2014/main" id="{3F1B3058-CFCC-40A3-9D39-902849EBDF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75292" y="2179035"/>
            <a:ext cx="413238" cy="413238"/>
          </a:xfrm>
          <a:prstGeom prst="rect">
            <a:avLst/>
          </a:prstGeom>
        </p:spPr>
      </p:pic>
      <p:grpSp>
        <p:nvGrpSpPr>
          <p:cNvPr id="289" name="Group 288">
            <a:extLst>
              <a:ext uri="{FF2B5EF4-FFF2-40B4-BE49-F238E27FC236}">
                <a16:creationId xmlns:a16="http://schemas.microsoft.com/office/drawing/2014/main" id="{6BE409C9-9101-44BC-89FE-C01D623A4DC4}"/>
              </a:ext>
            </a:extLst>
          </p:cNvPr>
          <p:cNvGrpSpPr/>
          <p:nvPr/>
        </p:nvGrpSpPr>
        <p:grpSpPr>
          <a:xfrm>
            <a:off x="7392805" y="2179035"/>
            <a:ext cx="896811" cy="1074119"/>
            <a:chOff x="7392805" y="2179035"/>
            <a:chExt cx="896811" cy="1074119"/>
          </a:xfrm>
        </p:grpSpPr>
        <p:grpSp>
          <p:nvGrpSpPr>
            <p:cNvPr id="290" name="Group 289">
              <a:extLst>
                <a:ext uri="{FF2B5EF4-FFF2-40B4-BE49-F238E27FC236}">
                  <a16:creationId xmlns:a16="http://schemas.microsoft.com/office/drawing/2014/main" id="{A2480BD7-E830-4640-9922-109DBA0FE0C4}"/>
                </a:ext>
              </a:extLst>
            </p:cNvPr>
            <p:cNvGrpSpPr/>
            <p:nvPr/>
          </p:nvGrpSpPr>
          <p:grpSpPr>
            <a:xfrm>
              <a:off x="7392805" y="2209894"/>
              <a:ext cx="888023" cy="1043260"/>
              <a:chOff x="3638482" y="4468023"/>
              <a:chExt cx="888023" cy="1043260"/>
            </a:xfrm>
          </p:grpSpPr>
          <p:pic>
            <p:nvPicPr>
              <p:cNvPr id="292" name="Picture 291">
                <a:extLst>
                  <a:ext uri="{FF2B5EF4-FFF2-40B4-BE49-F238E27FC236}">
                    <a16:creationId xmlns:a16="http://schemas.microsoft.com/office/drawing/2014/main" id="{3ACD37DD-A106-4DB8-BD57-A081EC8BABA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93" name="TextBox 292">
                <a:extLst>
                  <a:ext uri="{FF2B5EF4-FFF2-40B4-BE49-F238E27FC236}">
                    <a16:creationId xmlns:a16="http://schemas.microsoft.com/office/drawing/2014/main" id="{8B6ECBBE-89A2-430B-AFD9-40FE3CD59F9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pic>
          <p:nvPicPr>
            <p:cNvPr id="291" name="Graphic 290" descr="Refresh">
              <a:extLst>
                <a:ext uri="{FF2B5EF4-FFF2-40B4-BE49-F238E27FC236}">
                  <a16:creationId xmlns:a16="http://schemas.microsoft.com/office/drawing/2014/main" id="{3D087E0D-E3C1-4E05-ADEE-C3EB9E6CCEE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76378" y="2179035"/>
              <a:ext cx="413238" cy="413238"/>
            </a:xfrm>
            <a:prstGeom prst="rect">
              <a:avLst/>
            </a:prstGeom>
          </p:spPr>
        </p:pic>
      </p:grpSp>
      <p:grpSp>
        <p:nvGrpSpPr>
          <p:cNvPr id="294" name="Group 293">
            <a:extLst>
              <a:ext uri="{FF2B5EF4-FFF2-40B4-BE49-F238E27FC236}">
                <a16:creationId xmlns:a16="http://schemas.microsoft.com/office/drawing/2014/main" id="{8F4FDE07-E215-4B75-956A-BB31AD182336}"/>
              </a:ext>
            </a:extLst>
          </p:cNvPr>
          <p:cNvGrpSpPr/>
          <p:nvPr/>
        </p:nvGrpSpPr>
        <p:grpSpPr>
          <a:xfrm>
            <a:off x="10207807" y="4159383"/>
            <a:ext cx="888023" cy="1043260"/>
            <a:chOff x="3638482" y="4468023"/>
            <a:chExt cx="888023" cy="1043260"/>
          </a:xfrm>
        </p:grpSpPr>
        <p:pic>
          <p:nvPicPr>
            <p:cNvPr id="295" name="Picture 294">
              <a:extLst>
                <a:ext uri="{FF2B5EF4-FFF2-40B4-BE49-F238E27FC236}">
                  <a16:creationId xmlns:a16="http://schemas.microsoft.com/office/drawing/2014/main" id="{451BDBD3-0515-4DD5-B223-9201DC05C5E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96" name="TextBox 295">
              <a:extLst>
                <a:ext uri="{FF2B5EF4-FFF2-40B4-BE49-F238E27FC236}">
                  <a16:creationId xmlns:a16="http://schemas.microsoft.com/office/drawing/2014/main" id="{0254C7EA-68C5-4703-AF99-DF026DC07D8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297" name="Group 296">
            <a:extLst>
              <a:ext uri="{FF2B5EF4-FFF2-40B4-BE49-F238E27FC236}">
                <a16:creationId xmlns:a16="http://schemas.microsoft.com/office/drawing/2014/main" id="{DB5BD39C-727E-4B0C-B848-A0BD3D6AA991}"/>
              </a:ext>
            </a:extLst>
          </p:cNvPr>
          <p:cNvGrpSpPr/>
          <p:nvPr/>
        </p:nvGrpSpPr>
        <p:grpSpPr>
          <a:xfrm>
            <a:off x="10200484" y="4151500"/>
            <a:ext cx="888023" cy="1043260"/>
            <a:chOff x="3638482" y="4468023"/>
            <a:chExt cx="888023" cy="1043260"/>
          </a:xfrm>
        </p:grpSpPr>
        <p:pic>
          <p:nvPicPr>
            <p:cNvPr id="298" name="Picture 297">
              <a:extLst>
                <a:ext uri="{FF2B5EF4-FFF2-40B4-BE49-F238E27FC236}">
                  <a16:creationId xmlns:a16="http://schemas.microsoft.com/office/drawing/2014/main" id="{0A0D5234-3505-4644-862D-E38DD413E7B4}"/>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99" name="TextBox 298">
              <a:extLst>
                <a:ext uri="{FF2B5EF4-FFF2-40B4-BE49-F238E27FC236}">
                  <a16:creationId xmlns:a16="http://schemas.microsoft.com/office/drawing/2014/main" id="{5805F9EA-BE76-4F90-A2F4-8C98911515F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sp>
        <p:nvSpPr>
          <p:cNvPr id="300" name="TextBox 299">
            <a:extLst>
              <a:ext uri="{FF2B5EF4-FFF2-40B4-BE49-F238E27FC236}">
                <a16:creationId xmlns:a16="http://schemas.microsoft.com/office/drawing/2014/main" id="{2A1BE5BE-C4E2-4C14-98C8-3C3025EB4EAE}"/>
              </a:ext>
            </a:extLst>
          </p:cNvPr>
          <p:cNvSpPr txBox="1"/>
          <p:nvPr/>
        </p:nvSpPr>
        <p:spPr>
          <a:xfrm>
            <a:off x="586154" y="3099265"/>
            <a:ext cx="2370992" cy="307777"/>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Temperature: </a:t>
            </a:r>
            <a:r>
              <a:rPr kumimoji="0" lang="en-US" sz="2000" b="1" i="0" u="none" strike="noStrike" kern="0" cap="none" spc="0" normalizeH="0" baseline="0" noProof="0" dirty="0">
                <a:ln>
                  <a:noFill/>
                </a:ln>
                <a:solidFill>
                  <a:srgbClr val="FF0000"/>
                </a:solidFill>
                <a:effectLst/>
                <a:uLnTx/>
                <a:uFillTx/>
              </a:rPr>
              <a:t>Hot</a:t>
            </a:r>
          </a:p>
        </p:txBody>
      </p:sp>
    </p:spTree>
    <p:extLst>
      <p:ext uri="{BB962C8B-B14F-4D97-AF65-F5344CB8AC3E}">
        <p14:creationId xmlns:p14="http://schemas.microsoft.com/office/powerpoint/2010/main" val="2034827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04167E-6 -4.81481E-6 L -0.56328 0.28195 " pathEditMode="relative" rAng="0" ptsTypes="AA">
                                      <p:cBhvr>
                                        <p:cTn id="6" dur="2000" fill="hold"/>
                                        <p:tgtEl>
                                          <p:spTgt spid="289"/>
                                        </p:tgtEl>
                                        <p:attrNameLst>
                                          <p:attrName>ppt_x</p:attrName>
                                          <p:attrName>ppt_y</p:attrName>
                                        </p:attrNameLst>
                                      </p:cBhvr>
                                      <p:rCtr x="-28164" y="14097"/>
                                    </p:animMotion>
                                  </p:childTnLst>
                                </p:cTn>
                              </p:par>
                              <p:par>
                                <p:cTn id="7" presetID="10" presetClass="exit" presetSubtype="0" fill="hold" grpId="0" nodeType="withEffect">
                                  <p:stCondLst>
                                    <p:cond delay="0"/>
                                  </p:stCondLst>
                                  <p:childTnLst>
                                    <p:animEffect transition="out" filter="fade">
                                      <p:cBhvr>
                                        <p:cTn id="8" dur="500"/>
                                        <p:tgtEl>
                                          <p:spTgt spid="287"/>
                                        </p:tgtEl>
                                      </p:cBhvr>
                                    </p:animEffect>
                                    <p:set>
                                      <p:cBhvr>
                                        <p:cTn id="9" dur="1" fill="hold">
                                          <p:stCondLst>
                                            <p:cond delay="499"/>
                                          </p:stCondLst>
                                        </p:cTn>
                                        <p:tgtEl>
                                          <p:spTgt spid="287"/>
                                        </p:tgtEl>
                                        <p:attrNameLst>
                                          <p:attrName>style.visibility</p:attrName>
                                        </p:attrNameLst>
                                      </p:cBhvr>
                                      <p:to>
                                        <p:strVal val="hidden"/>
                                      </p:to>
                                    </p:set>
                                  </p:childTnLst>
                                </p:cTn>
                              </p:par>
                            </p:childTnLst>
                          </p:cTn>
                        </p:par>
                        <p:par>
                          <p:cTn id="10" fill="hold">
                            <p:stCondLst>
                              <p:cond delay="2000"/>
                            </p:stCondLst>
                            <p:childTnLst>
                              <p:par>
                                <p:cTn id="11" presetID="42" presetClass="path" presetSubtype="0" accel="50000" decel="50000" fill="hold" nodeType="afterEffect">
                                  <p:stCondLst>
                                    <p:cond delay="0"/>
                                  </p:stCondLst>
                                  <p:childTnLst>
                                    <p:animMotion origin="layout" path="M 2.29167E-6 2.59259E-6 L -0.23047 -0.28635 " pathEditMode="relative" rAng="0" ptsTypes="AA">
                                      <p:cBhvr>
                                        <p:cTn id="12" dur="2000" fill="hold"/>
                                        <p:tgtEl>
                                          <p:spTgt spid="294"/>
                                        </p:tgtEl>
                                        <p:attrNameLst>
                                          <p:attrName>ppt_x</p:attrName>
                                          <p:attrName>ppt_y</p:attrName>
                                        </p:attrNameLst>
                                      </p:cBhvr>
                                      <p:rCtr x="-11563" y="-14097"/>
                                    </p:animMotion>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0"/>
                                        </p:tgtEl>
                                        <p:attrNameLst>
                                          <p:attrName>style.visibility</p:attrName>
                                        </p:attrNameLst>
                                      </p:cBhvr>
                                      <p:to>
                                        <p:strVal val="visible"/>
                                      </p:to>
                                    </p:set>
                                    <p:animEffect transition="in" filter="fade">
                                      <p:cBhvr>
                                        <p:cTn id="17" dur="500"/>
                                        <p:tgtEl>
                                          <p:spTgt spid="3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7" grpId="0" animBg="1"/>
      <p:bldP spid="30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All interactive operations…</a:t>
            </a:r>
          </a:p>
        </p:txBody>
      </p:sp>
      <p:sp>
        <p:nvSpPr>
          <p:cNvPr id="157" name="Rectangle 156">
            <a:extLst>
              <a:ext uri="{FF2B5EF4-FFF2-40B4-BE49-F238E27FC236}">
                <a16:creationId xmlns:a16="http://schemas.microsoft.com/office/drawing/2014/main" id="{7106F555-D0BB-4689-BC2C-7216C6F458C5}"/>
              </a:ext>
            </a:extLst>
          </p:cNvPr>
          <p:cNvSpPr/>
          <p:nvPr/>
        </p:nvSpPr>
        <p:spPr bwMode="auto">
          <a:xfrm>
            <a:off x="426458" y="3552092"/>
            <a:ext cx="2646422" cy="3015762"/>
          </a:xfrm>
          <a:prstGeom prst="rect">
            <a:avLst/>
          </a:prstGeom>
          <a:solidFill>
            <a:srgbClr val="00B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Queue</a:t>
            </a:r>
          </a:p>
        </p:txBody>
      </p:sp>
      <p:sp>
        <p:nvSpPr>
          <p:cNvPr id="158" name="Rectangle 157">
            <a:extLst>
              <a:ext uri="{FF2B5EF4-FFF2-40B4-BE49-F238E27FC236}">
                <a16:creationId xmlns:a16="http://schemas.microsoft.com/office/drawing/2014/main" id="{C370724F-74B5-4698-82D3-CDAC402420EE}"/>
              </a:ext>
            </a:extLst>
          </p:cNvPr>
          <p:cNvSpPr/>
          <p:nvPr/>
        </p:nvSpPr>
        <p:spPr bwMode="auto">
          <a:xfrm>
            <a:off x="3165232" y="1802423"/>
            <a:ext cx="8053754" cy="1450731"/>
          </a:xfrm>
          <a:prstGeom prst="rect">
            <a:avLst/>
          </a:prstGeom>
          <a:solidFill>
            <a:srgbClr val="0D0D0D">
              <a:lumMod val="25000"/>
              <a:lumOff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25 GB Memory</a:t>
            </a:r>
          </a:p>
        </p:txBody>
      </p:sp>
      <p:sp>
        <p:nvSpPr>
          <p:cNvPr id="159" name="TextBox 158">
            <a:extLst>
              <a:ext uri="{FF2B5EF4-FFF2-40B4-BE49-F238E27FC236}">
                <a16:creationId xmlns:a16="http://schemas.microsoft.com/office/drawing/2014/main" id="{3948B293-1521-4451-9E04-21030A475E43}"/>
              </a:ext>
            </a:extLst>
          </p:cNvPr>
          <p:cNvSpPr txBox="1"/>
          <p:nvPr/>
        </p:nvSpPr>
        <p:spPr>
          <a:xfrm>
            <a:off x="588263" y="1802423"/>
            <a:ext cx="2198899" cy="1231106"/>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Capacity: P1</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Backend v-cores: 4</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Memory: 25 GB</a:t>
            </a:r>
          </a:p>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Storage: 100 TB</a:t>
            </a:r>
          </a:p>
        </p:txBody>
      </p:sp>
      <p:sp>
        <p:nvSpPr>
          <p:cNvPr id="160" name="Rectangle 159">
            <a:extLst>
              <a:ext uri="{FF2B5EF4-FFF2-40B4-BE49-F238E27FC236}">
                <a16:creationId xmlns:a16="http://schemas.microsoft.com/office/drawing/2014/main" id="{06D8B3C9-D0FA-4117-8F3C-E73DD10BCA53}"/>
              </a:ext>
            </a:extLst>
          </p:cNvPr>
          <p:cNvSpPr/>
          <p:nvPr/>
        </p:nvSpPr>
        <p:spPr bwMode="auto">
          <a:xfrm>
            <a:off x="3165232" y="3552092"/>
            <a:ext cx="8053754" cy="3015762"/>
          </a:xfrm>
          <a:prstGeom prst="rect">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100 TB storage</a:t>
            </a:r>
          </a:p>
        </p:txBody>
      </p:sp>
      <p:grpSp>
        <p:nvGrpSpPr>
          <p:cNvPr id="161" name="Group 160">
            <a:extLst>
              <a:ext uri="{FF2B5EF4-FFF2-40B4-BE49-F238E27FC236}">
                <a16:creationId xmlns:a16="http://schemas.microsoft.com/office/drawing/2014/main" id="{A8B56D03-87A1-4696-9EE9-B1769EC033F2}"/>
              </a:ext>
            </a:extLst>
          </p:cNvPr>
          <p:cNvGrpSpPr/>
          <p:nvPr/>
        </p:nvGrpSpPr>
        <p:grpSpPr>
          <a:xfrm>
            <a:off x="3700028" y="4151500"/>
            <a:ext cx="888023" cy="1043260"/>
            <a:chOff x="3638482" y="4468023"/>
            <a:chExt cx="888023" cy="1043260"/>
          </a:xfrm>
        </p:grpSpPr>
        <p:pic>
          <p:nvPicPr>
            <p:cNvPr id="162" name="Picture 161">
              <a:extLst>
                <a:ext uri="{FF2B5EF4-FFF2-40B4-BE49-F238E27FC236}">
                  <a16:creationId xmlns:a16="http://schemas.microsoft.com/office/drawing/2014/main" id="{F1E554B5-4093-43E7-82C6-D999356C9D12}"/>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3" name="TextBox 162">
              <a:extLst>
                <a:ext uri="{FF2B5EF4-FFF2-40B4-BE49-F238E27FC236}">
                  <a16:creationId xmlns:a16="http://schemas.microsoft.com/office/drawing/2014/main" id="{542F4774-9264-464B-A81B-C392EFD40D1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164" name="Group 163">
            <a:extLst>
              <a:ext uri="{FF2B5EF4-FFF2-40B4-BE49-F238E27FC236}">
                <a16:creationId xmlns:a16="http://schemas.microsoft.com/office/drawing/2014/main" id="{0F8E53AB-60FD-4229-B398-2F065473C8C5}"/>
              </a:ext>
            </a:extLst>
          </p:cNvPr>
          <p:cNvGrpSpPr/>
          <p:nvPr/>
        </p:nvGrpSpPr>
        <p:grpSpPr>
          <a:xfrm>
            <a:off x="4796137" y="4151500"/>
            <a:ext cx="888023" cy="1043260"/>
            <a:chOff x="3638482" y="4468023"/>
            <a:chExt cx="888023" cy="1043260"/>
          </a:xfrm>
        </p:grpSpPr>
        <p:pic>
          <p:nvPicPr>
            <p:cNvPr id="165" name="Picture 164">
              <a:extLst>
                <a:ext uri="{FF2B5EF4-FFF2-40B4-BE49-F238E27FC236}">
                  <a16:creationId xmlns:a16="http://schemas.microsoft.com/office/drawing/2014/main" id="{060C3BA8-5042-43B5-888E-F7B30804840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6" name="TextBox 165">
              <a:extLst>
                <a:ext uri="{FF2B5EF4-FFF2-40B4-BE49-F238E27FC236}">
                  <a16:creationId xmlns:a16="http://schemas.microsoft.com/office/drawing/2014/main" id="{ED27E34E-9ED9-4693-8AC2-BDD9A08956D9}"/>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167" name="Group 166">
            <a:extLst>
              <a:ext uri="{FF2B5EF4-FFF2-40B4-BE49-F238E27FC236}">
                <a16:creationId xmlns:a16="http://schemas.microsoft.com/office/drawing/2014/main" id="{F013F32A-15CF-4198-8AE2-BCB4B557A3E7}"/>
              </a:ext>
            </a:extLst>
          </p:cNvPr>
          <p:cNvGrpSpPr/>
          <p:nvPr/>
        </p:nvGrpSpPr>
        <p:grpSpPr>
          <a:xfrm>
            <a:off x="5892246" y="4151500"/>
            <a:ext cx="888023" cy="1043260"/>
            <a:chOff x="3638482" y="4468023"/>
            <a:chExt cx="888023" cy="1043260"/>
          </a:xfrm>
        </p:grpSpPr>
        <p:pic>
          <p:nvPicPr>
            <p:cNvPr id="168" name="Picture 167">
              <a:extLst>
                <a:ext uri="{FF2B5EF4-FFF2-40B4-BE49-F238E27FC236}">
                  <a16:creationId xmlns:a16="http://schemas.microsoft.com/office/drawing/2014/main" id="{6C82FF2B-560C-43BB-A117-94BEDB122C29}"/>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69" name="TextBox 168">
              <a:extLst>
                <a:ext uri="{FF2B5EF4-FFF2-40B4-BE49-F238E27FC236}">
                  <a16:creationId xmlns:a16="http://schemas.microsoft.com/office/drawing/2014/main" id="{882ABADC-6795-4C5A-B2DF-637B1B3BB2B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170" name="Group 169">
            <a:extLst>
              <a:ext uri="{FF2B5EF4-FFF2-40B4-BE49-F238E27FC236}">
                <a16:creationId xmlns:a16="http://schemas.microsoft.com/office/drawing/2014/main" id="{FF7F746B-A565-4743-880A-E53165795619}"/>
              </a:ext>
            </a:extLst>
          </p:cNvPr>
          <p:cNvGrpSpPr/>
          <p:nvPr/>
        </p:nvGrpSpPr>
        <p:grpSpPr>
          <a:xfrm>
            <a:off x="6988355" y="4151500"/>
            <a:ext cx="888023" cy="1043260"/>
            <a:chOff x="3638482" y="4468023"/>
            <a:chExt cx="888023" cy="1043260"/>
          </a:xfrm>
        </p:grpSpPr>
        <p:pic>
          <p:nvPicPr>
            <p:cNvPr id="171" name="Picture 170">
              <a:extLst>
                <a:ext uri="{FF2B5EF4-FFF2-40B4-BE49-F238E27FC236}">
                  <a16:creationId xmlns:a16="http://schemas.microsoft.com/office/drawing/2014/main" id="{23B056C2-1F4A-49DA-8F80-DC5DB623AEA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2" name="TextBox 171">
              <a:extLst>
                <a:ext uri="{FF2B5EF4-FFF2-40B4-BE49-F238E27FC236}">
                  <a16:creationId xmlns:a16="http://schemas.microsoft.com/office/drawing/2014/main" id="{90841BDE-1E90-4093-AFF8-85AA9ED5978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173" name="Group 172">
            <a:extLst>
              <a:ext uri="{FF2B5EF4-FFF2-40B4-BE49-F238E27FC236}">
                <a16:creationId xmlns:a16="http://schemas.microsoft.com/office/drawing/2014/main" id="{38D53989-CBB5-4911-B71F-8ECC48F6A9E3}"/>
              </a:ext>
            </a:extLst>
          </p:cNvPr>
          <p:cNvGrpSpPr/>
          <p:nvPr/>
        </p:nvGrpSpPr>
        <p:grpSpPr>
          <a:xfrm>
            <a:off x="8015589" y="4151500"/>
            <a:ext cx="888023" cy="1043260"/>
            <a:chOff x="3638482" y="4468023"/>
            <a:chExt cx="888023" cy="1043260"/>
          </a:xfrm>
        </p:grpSpPr>
        <p:pic>
          <p:nvPicPr>
            <p:cNvPr id="174" name="Picture 173">
              <a:extLst>
                <a:ext uri="{FF2B5EF4-FFF2-40B4-BE49-F238E27FC236}">
                  <a16:creationId xmlns:a16="http://schemas.microsoft.com/office/drawing/2014/main" id="{1B600E08-55AB-4F16-9F58-A5C218C6136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5" name="TextBox 174">
              <a:extLst>
                <a:ext uri="{FF2B5EF4-FFF2-40B4-BE49-F238E27FC236}">
                  <a16:creationId xmlns:a16="http://schemas.microsoft.com/office/drawing/2014/main" id="{61D476C0-1714-43D0-8FF9-FB9DE7E48794}"/>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176" name="Group 175">
            <a:extLst>
              <a:ext uri="{FF2B5EF4-FFF2-40B4-BE49-F238E27FC236}">
                <a16:creationId xmlns:a16="http://schemas.microsoft.com/office/drawing/2014/main" id="{7B970BB2-237B-4278-B4E7-B4B393D3B42D}"/>
              </a:ext>
            </a:extLst>
          </p:cNvPr>
          <p:cNvGrpSpPr/>
          <p:nvPr/>
        </p:nvGrpSpPr>
        <p:grpSpPr>
          <a:xfrm>
            <a:off x="9111698" y="4151500"/>
            <a:ext cx="888023" cy="1043260"/>
            <a:chOff x="3638482" y="4468023"/>
            <a:chExt cx="888023" cy="1043260"/>
          </a:xfrm>
        </p:grpSpPr>
        <p:pic>
          <p:nvPicPr>
            <p:cNvPr id="177" name="Picture 176">
              <a:extLst>
                <a:ext uri="{FF2B5EF4-FFF2-40B4-BE49-F238E27FC236}">
                  <a16:creationId xmlns:a16="http://schemas.microsoft.com/office/drawing/2014/main" id="{EEC9F5CE-3DE6-48D7-8C54-09F7B1DFBA8C}"/>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78" name="TextBox 177">
              <a:extLst>
                <a:ext uri="{FF2B5EF4-FFF2-40B4-BE49-F238E27FC236}">
                  <a16:creationId xmlns:a16="http://schemas.microsoft.com/office/drawing/2014/main" id="{FC53B171-D092-4F83-BF33-E65FC3A2909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grpSp>
        <p:nvGrpSpPr>
          <p:cNvPr id="179" name="Group 178">
            <a:extLst>
              <a:ext uri="{FF2B5EF4-FFF2-40B4-BE49-F238E27FC236}">
                <a16:creationId xmlns:a16="http://schemas.microsoft.com/office/drawing/2014/main" id="{11D21895-BA9A-4148-A59E-03B60A148237}"/>
              </a:ext>
            </a:extLst>
          </p:cNvPr>
          <p:cNvGrpSpPr/>
          <p:nvPr/>
        </p:nvGrpSpPr>
        <p:grpSpPr>
          <a:xfrm>
            <a:off x="3700028" y="5357540"/>
            <a:ext cx="888023" cy="1043260"/>
            <a:chOff x="3638482" y="4468023"/>
            <a:chExt cx="888023" cy="1043260"/>
          </a:xfrm>
        </p:grpSpPr>
        <p:pic>
          <p:nvPicPr>
            <p:cNvPr id="180" name="Picture 179">
              <a:extLst>
                <a:ext uri="{FF2B5EF4-FFF2-40B4-BE49-F238E27FC236}">
                  <a16:creationId xmlns:a16="http://schemas.microsoft.com/office/drawing/2014/main" id="{A73F8CCE-798D-42D4-A96D-558EE9613C7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1" name="TextBox 180">
              <a:extLst>
                <a:ext uri="{FF2B5EF4-FFF2-40B4-BE49-F238E27FC236}">
                  <a16:creationId xmlns:a16="http://schemas.microsoft.com/office/drawing/2014/main" id="{481F1968-4F84-4A2E-B06A-75207E9C094D}"/>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182" name="Group 181">
            <a:extLst>
              <a:ext uri="{FF2B5EF4-FFF2-40B4-BE49-F238E27FC236}">
                <a16:creationId xmlns:a16="http://schemas.microsoft.com/office/drawing/2014/main" id="{F0F33DA6-A987-47D0-894E-0067DD8D752B}"/>
              </a:ext>
            </a:extLst>
          </p:cNvPr>
          <p:cNvGrpSpPr/>
          <p:nvPr/>
        </p:nvGrpSpPr>
        <p:grpSpPr>
          <a:xfrm>
            <a:off x="4796137" y="5357540"/>
            <a:ext cx="888023" cy="1043260"/>
            <a:chOff x="3638482" y="4468023"/>
            <a:chExt cx="888023" cy="1043260"/>
          </a:xfrm>
        </p:grpSpPr>
        <p:pic>
          <p:nvPicPr>
            <p:cNvPr id="183" name="Picture 182">
              <a:extLst>
                <a:ext uri="{FF2B5EF4-FFF2-40B4-BE49-F238E27FC236}">
                  <a16:creationId xmlns:a16="http://schemas.microsoft.com/office/drawing/2014/main" id="{AA01E5AC-1C52-4D0C-A3F1-E3119F7BF71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4" name="TextBox 183">
              <a:extLst>
                <a:ext uri="{FF2B5EF4-FFF2-40B4-BE49-F238E27FC236}">
                  <a16:creationId xmlns:a16="http://schemas.microsoft.com/office/drawing/2014/main" id="{2D540FE7-A5BF-4092-9537-8A8B568BFCA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185" name="Group 184">
            <a:extLst>
              <a:ext uri="{FF2B5EF4-FFF2-40B4-BE49-F238E27FC236}">
                <a16:creationId xmlns:a16="http://schemas.microsoft.com/office/drawing/2014/main" id="{4DD6E5BD-FCFF-4120-806B-8DB8AC3A20D2}"/>
              </a:ext>
            </a:extLst>
          </p:cNvPr>
          <p:cNvGrpSpPr/>
          <p:nvPr/>
        </p:nvGrpSpPr>
        <p:grpSpPr>
          <a:xfrm>
            <a:off x="5892246" y="5357540"/>
            <a:ext cx="888023" cy="1012483"/>
            <a:chOff x="3638482" y="4468023"/>
            <a:chExt cx="888023" cy="1012483"/>
          </a:xfrm>
        </p:grpSpPr>
        <p:pic>
          <p:nvPicPr>
            <p:cNvPr id="186" name="Picture 185">
              <a:extLst>
                <a:ext uri="{FF2B5EF4-FFF2-40B4-BE49-F238E27FC236}">
                  <a16:creationId xmlns:a16="http://schemas.microsoft.com/office/drawing/2014/main" id="{5BCEEBBE-8930-425F-AE34-F0D61379454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87" name="TextBox 186">
              <a:extLst>
                <a:ext uri="{FF2B5EF4-FFF2-40B4-BE49-F238E27FC236}">
                  <a16:creationId xmlns:a16="http://schemas.microsoft.com/office/drawing/2014/main" id="{6C6D2BC3-C51C-4754-BF39-94AAAAE10B29}"/>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grpSp>
        <p:nvGrpSpPr>
          <p:cNvPr id="188" name="Group 187">
            <a:extLst>
              <a:ext uri="{FF2B5EF4-FFF2-40B4-BE49-F238E27FC236}">
                <a16:creationId xmlns:a16="http://schemas.microsoft.com/office/drawing/2014/main" id="{523625F7-9E13-4619-95E5-7A60D5D80107}"/>
              </a:ext>
            </a:extLst>
          </p:cNvPr>
          <p:cNvGrpSpPr/>
          <p:nvPr/>
        </p:nvGrpSpPr>
        <p:grpSpPr>
          <a:xfrm>
            <a:off x="6988355" y="5357540"/>
            <a:ext cx="888023" cy="1012483"/>
            <a:chOff x="3638482" y="4468023"/>
            <a:chExt cx="888023" cy="1012483"/>
          </a:xfrm>
        </p:grpSpPr>
        <p:pic>
          <p:nvPicPr>
            <p:cNvPr id="189" name="Picture 188">
              <a:extLst>
                <a:ext uri="{FF2B5EF4-FFF2-40B4-BE49-F238E27FC236}">
                  <a16:creationId xmlns:a16="http://schemas.microsoft.com/office/drawing/2014/main" id="{457E891D-522E-418D-9ED1-8677488D88F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0" name="TextBox 189">
              <a:extLst>
                <a:ext uri="{FF2B5EF4-FFF2-40B4-BE49-F238E27FC236}">
                  <a16:creationId xmlns:a16="http://schemas.microsoft.com/office/drawing/2014/main" id="{823868C4-208E-40B5-88A3-B318586171F7}"/>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11</a:t>
              </a:r>
            </a:p>
          </p:txBody>
        </p:sp>
      </p:grpSp>
      <p:grpSp>
        <p:nvGrpSpPr>
          <p:cNvPr id="191" name="Group 190">
            <a:extLst>
              <a:ext uri="{FF2B5EF4-FFF2-40B4-BE49-F238E27FC236}">
                <a16:creationId xmlns:a16="http://schemas.microsoft.com/office/drawing/2014/main" id="{9E1261E6-EE26-417D-95B4-D02F116330F4}"/>
              </a:ext>
            </a:extLst>
          </p:cNvPr>
          <p:cNvGrpSpPr/>
          <p:nvPr/>
        </p:nvGrpSpPr>
        <p:grpSpPr>
          <a:xfrm>
            <a:off x="8015589" y="5357540"/>
            <a:ext cx="888023" cy="1012483"/>
            <a:chOff x="3638482" y="4468023"/>
            <a:chExt cx="888023" cy="1012483"/>
          </a:xfrm>
        </p:grpSpPr>
        <p:pic>
          <p:nvPicPr>
            <p:cNvPr id="192" name="Picture 191">
              <a:extLst>
                <a:ext uri="{FF2B5EF4-FFF2-40B4-BE49-F238E27FC236}">
                  <a16:creationId xmlns:a16="http://schemas.microsoft.com/office/drawing/2014/main" id="{8AA0E269-634A-487F-A5F2-FD440C4ABE51}"/>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3" name="TextBox 192">
              <a:extLst>
                <a:ext uri="{FF2B5EF4-FFF2-40B4-BE49-F238E27FC236}">
                  <a16:creationId xmlns:a16="http://schemas.microsoft.com/office/drawing/2014/main" id="{C0D2B4AA-5EA0-4BD3-B6C3-678C949BF391}"/>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12</a:t>
              </a:r>
            </a:p>
          </p:txBody>
        </p:sp>
      </p:grpSp>
      <p:grpSp>
        <p:nvGrpSpPr>
          <p:cNvPr id="194" name="Group 193">
            <a:extLst>
              <a:ext uri="{FF2B5EF4-FFF2-40B4-BE49-F238E27FC236}">
                <a16:creationId xmlns:a16="http://schemas.microsoft.com/office/drawing/2014/main" id="{CABA004D-16AB-4A8E-9080-2653A6FF80E3}"/>
              </a:ext>
            </a:extLst>
          </p:cNvPr>
          <p:cNvGrpSpPr/>
          <p:nvPr/>
        </p:nvGrpSpPr>
        <p:grpSpPr>
          <a:xfrm>
            <a:off x="9111698" y="5357540"/>
            <a:ext cx="888023" cy="1012483"/>
            <a:chOff x="3638482" y="4468023"/>
            <a:chExt cx="888023" cy="1012483"/>
          </a:xfrm>
        </p:grpSpPr>
        <p:pic>
          <p:nvPicPr>
            <p:cNvPr id="195" name="Picture 194">
              <a:extLst>
                <a:ext uri="{FF2B5EF4-FFF2-40B4-BE49-F238E27FC236}">
                  <a16:creationId xmlns:a16="http://schemas.microsoft.com/office/drawing/2014/main" id="{42E7B662-C69F-4BFD-9B5D-143912C41A7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6" name="TextBox 195">
              <a:extLst>
                <a:ext uri="{FF2B5EF4-FFF2-40B4-BE49-F238E27FC236}">
                  <a16:creationId xmlns:a16="http://schemas.microsoft.com/office/drawing/2014/main" id="{F3E89E0C-0A9A-42D5-868D-70A8197CF3AE}"/>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13</a:t>
              </a:r>
            </a:p>
          </p:txBody>
        </p:sp>
      </p:grpSp>
      <p:grpSp>
        <p:nvGrpSpPr>
          <p:cNvPr id="197" name="Group 196">
            <a:extLst>
              <a:ext uri="{FF2B5EF4-FFF2-40B4-BE49-F238E27FC236}">
                <a16:creationId xmlns:a16="http://schemas.microsoft.com/office/drawing/2014/main" id="{ED4FB64C-B293-4FDA-882C-FDF3F15FEAAA}"/>
              </a:ext>
            </a:extLst>
          </p:cNvPr>
          <p:cNvGrpSpPr/>
          <p:nvPr/>
        </p:nvGrpSpPr>
        <p:grpSpPr>
          <a:xfrm>
            <a:off x="10207807" y="5357540"/>
            <a:ext cx="888023" cy="1012483"/>
            <a:chOff x="3638482" y="4468023"/>
            <a:chExt cx="888023" cy="1012483"/>
          </a:xfrm>
        </p:grpSpPr>
        <p:pic>
          <p:nvPicPr>
            <p:cNvPr id="198" name="Picture 197">
              <a:extLst>
                <a:ext uri="{FF2B5EF4-FFF2-40B4-BE49-F238E27FC236}">
                  <a16:creationId xmlns:a16="http://schemas.microsoft.com/office/drawing/2014/main" id="{EEF3BC34-D020-416E-8E68-E31403B231C9}"/>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199" name="TextBox 198">
              <a:extLst>
                <a:ext uri="{FF2B5EF4-FFF2-40B4-BE49-F238E27FC236}">
                  <a16:creationId xmlns:a16="http://schemas.microsoft.com/office/drawing/2014/main" id="{6EA44467-8B5F-4828-B54F-BE854539293A}"/>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14</a:t>
              </a:r>
            </a:p>
          </p:txBody>
        </p:sp>
      </p:grpSp>
      <p:grpSp>
        <p:nvGrpSpPr>
          <p:cNvPr id="200" name="Group 199">
            <a:extLst>
              <a:ext uri="{FF2B5EF4-FFF2-40B4-BE49-F238E27FC236}">
                <a16:creationId xmlns:a16="http://schemas.microsoft.com/office/drawing/2014/main" id="{B08C7F69-6363-44A9-9C63-28B43D44AE8D}"/>
              </a:ext>
            </a:extLst>
          </p:cNvPr>
          <p:cNvGrpSpPr/>
          <p:nvPr/>
        </p:nvGrpSpPr>
        <p:grpSpPr>
          <a:xfrm>
            <a:off x="4098548" y="2209894"/>
            <a:ext cx="888023" cy="1043260"/>
            <a:chOff x="3638482" y="4468023"/>
            <a:chExt cx="888023" cy="1043260"/>
          </a:xfrm>
        </p:grpSpPr>
        <p:pic>
          <p:nvPicPr>
            <p:cNvPr id="201" name="Picture 200">
              <a:extLst>
                <a:ext uri="{FF2B5EF4-FFF2-40B4-BE49-F238E27FC236}">
                  <a16:creationId xmlns:a16="http://schemas.microsoft.com/office/drawing/2014/main" id="{AFB856D3-556A-4E7C-A24C-ED449C313C6A}"/>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2" name="TextBox 201">
              <a:extLst>
                <a:ext uri="{FF2B5EF4-FFF2-40B4-BE49-F238E27FC236}">
                  <a16:creationId xmlns:a16="http://schemas.microsoft.com/office/drawing/2014/main" id="{1E122903-1244-46FE-A897-DCB3F9DB9823}"/>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1</a:t>
              </a:r>
            </a:p>
          </p:txBody>
        </p:sp>
      </p:grpSp>
      <p:grpSp>
        <p:nvGrpSpPr>
          <p:cNvPr id="203" name="Group 202">
            <a:extLst>
              <a:ext uri="{FF2B5EF4-FFF2-40B4-BE49-F238E27FC236}">
                <a16:creationId xmlns:a16="http://schemas.microsoft.com/office/drawing/2014/main" id="{B3D70058-F36C-4634-9CF6-7C07D5AA83F0}"/>
              </a:ext>
            </a:extLst>
          </p:cNvPr>
          <p:cNvGrpSpPr/>
          <p:nvPr/>
        </p:nvGrpSpPr>
        <p:grpSpPr>
          <a:xfrm>
            <a:off x="5204916" y="2209894"/>
            <a:ext cx="888023" cy="1043260"/>
            <a:chOff x="3638482" y="4468023"/>
            <a:chExt cx="888023" cy="1043260"/>
          </a:xfrm>
        </p:grpSpPr>
        <p:pic>
          <p:nvPicPr>
            <p:cNvPr id="204" name="Picture 203">
              <a:extLst>
                <a:ext uri="{FF2B5EF4-FFF2-40B4-BE49-F238E27FC236}">
                  <a16:creationId xmlns:a16="http://schemas.microsoft.com/office/drawing/2014/main" id="{0AF839E3-E3D5-401D-9FC2-01A436B1240D}"/>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5" name="TextBox 204">
              <a:extLst>
                <a:ext uri="{FF2B5EF4-FFF2-40B4-BE49-F238E27FC236}">
                  <a16:creationId xmlns:a16="http://schemas.microsoft.com/office/drawing/2014/main" id="{9185575E-F840-431B-9D72-860A808A4E2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2</a:t>
              </a:r>
            </a:p>
          </p:txBody>
        </p:sp>
      </p:grpSp>
      <p:grpSp>
        <p:nvGrpSpPr>
          <p:cNvPr id="206" name="Group 205">
            <a:extLst>
              <a:ext uri="{FF2B5EF4-FFF2-40B4-BE49-F238E27FC236}">
                <a16:creationId xmlns:a16="http://schemas.microsoft.com/office/drawing/2014/main" id="{3D6A25C9-30D6-4022-97B9-F0A4525E2A36}"/>
              </a:ext>
            </a:extLst>
          </p:cNvPr>
          <p:cNvGrpSpPr/>
          <p:nvPr/>
        </p:nvGrpSpPr>
        <p:grpSpPr>
          <a:xfrm>
            <a:off x="6361106" y="2209894"/>
            <a:ext cx="888023" cy="1043260"/>
            <a:chOff x="3638482" y="4468023"/>
            <a:chExt cx="888023" cy="1043260"/>
          </a:xfrm>
        </p:grpSpPr>
        <p:pic>
          <p:nvPicPr>
            <p:cNvPr id="207" name="Picture 206">
              <a:extLst>
                <a:ext uri="{FF2B5EF4-FFF2-40B4-BE49-F238E27FC236}">
                  <a16:creationId xmlns:a16="http://schemas.microsoft.com/office/drawing/2014/main" id="{07FEEB84-47BB-4E7A-BAEB-B9B42B5106B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08" name="TextBox 207">
              <a:extLst>
                <a:ext uri="{FF2B5EF4-FFF2-40B4-BE49-F238E27FC236}">
                  <a16:creationId xmlns:a16="http://schemas.microsoft.com/office/drawing/2014/main" id="{66979E8D-F10A-472D-A56B-C45814C32F6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3</a:t>
              </a:r>
            </a:p>
          </p:txBody>
        </p:sp>
      </p:grpSp>
      <p:grpSp>
        <p:nvGrpSpPr>
          <p:cNvPr id="209" name="Group 208">
            <a:extLst>
              <a:ext uri="{FF2B5EF4-FFF2-40B4-BE49-F238E27FC236}">
                <a16:creationId xmlns:a16="http://schemas.microsoft.com/office/drawing/2014/main" id="{4DCF7D1A-4E15-4B13-98D1-9185621C1E23}"/>
              </a:ext>
            </a:extLst>
          </p:cNvPr>
          <p:cNvGrpSpPr/>
          <p:nvPr/>
        </p:nvGrpSpPr>
        <p:grpSpPr>
          <a:xfrm>
            <a:off x="8420039" y="2209894"/>
            <a:ext cx="888023" cy="1043260"/>
            <a:chOff x="3638482" y="4468023"/>
            <a:chExt cx="888023" cy="1043260"/>
          </a:xfrm>
        </p:grpSpPr>
        <p:pic>
          <p:nvPicPr>
            <p:cNvPr id="210" name="Picture 209">
              <a:extLst>
                <a:ext uri="{FF2B5EF4-FFF2-40B4-BE49-F238E27FC236}">
                  <a16:creationId xmlns:a16="http://schemas.microsoft.com/office/drawing/2014/main" id="{A5319A71-FF92-4E8E-ADFB-87490F3DD335}"/>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1" name="TextBox 210">
              <a:extLst>
                <a:ext uri="{FF2B5EF4-FFF2-40B4-BE49-F238E27FC236}">
                  <a16:creationId xmlns:a16="http://schemas.microsoft.com/office/drawing/2014/main" id="{92EBA06A-A543-4D3F-AC30-8BCBA17CA5A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5</a:t>
              </a:r>
            </a:p>
          </p:txBody>
        </p:sp>
      </p:grpSp>
      <p:grpSp>
        <p:nvGrpSpPr>
          <p:cNvPr id="212" name="Group 211">
            <a:extLst>
              <a:ext uri="{FF2B5EF4-FFF2-40B4-BE49-F238E27FC236}">
                <a16:creationId xmlns:a16="http://schemas.microsoft.com/office/drawing/2014/main" id="{E52DF789-968F-45EE-849B-C846D80F0099}"/>
              </a:ext>
            </a:extLst>
          </p:cNvPr>
          <p:cNvGrpSpPr/>
          <p:nvPr/>
        </p:nvGrpSpPr>
        <p:grpSpPr>
          <a:xfrm>
            <a:off x="9516148" y="2209894"/>
            <a:ext cx="888023" cy="1043260"/>
            <a:chOff x="3638482" y="4468023"/>
            <a:chExt cx="888023" cy="1043260"/>
          </a:xfrm>
        </p:grpSpPr>
        <p:pic>
          <p:nvPicPr>
            <p:cNvPr id="213" name="Picture 212">
              <a:extLst>
                <a:ext uri="{FF2B5EF4-FFF2-40B4-BE49-F238E27FC236}">
                  <a16:creationId xmlns:a16="http://schemas.microsoft.com/office/drawing/2014/main" id="{F8A0061F-AF1B-4085-97F2-066AD0A165B6}"/>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4" name="TextBox 213">
              <a:extLst>
                <a:ext uri="{FF2B5EF4-FFF2-40B4-BE49-F238E27FC236}">
                  <a16:creationId xmlns:a16="http://schemas.microsoft.com/office/drawing/2014/main" id="{CD9CC829-B6D1-461A-B677-30ED42721F25}"/>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6</a:t>
              </a:r>
            </a:p>
          </p:txBody>
        </p:sp>
      </p:grpSp>
      <p:sp>
        <p:nvSpPr>
          <p:cNvPr id="215" name="Arrow: Right 214">
            <a:extLst>
              <a:ext uri="{FF2B5EF4-FFF2-40B4-BE49-F238E27FC236}">
                <a16:creationId xmlns:a16="http://schemas.microsoft.com/office/drawing/2014/main" id="{D7000DD2-D4F9-4648-8477-C9A2064A2134}"/>
              </a:ext>
            </a:extLst>
          </p:cNvPr>
          <p:cNvSpPr/>
          <p:nvPr/>
        </p:nvSpPr>
        <p:spPr bwMode="auto">
          <a:xfrm rot="16200000">
            <a:off x="10027330" y="3102200"/>
            <a:ext cx="1248976" cy="769286"/>
          </a:xfrm>
          <a:prstGeom prst="rightArrow">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16" name="Group 215">
            <a:extLst>
              <a:ext uri="{FF2B5EF4-FFF2-40B4-BE49-F238E27FC236}">
                <a16:creationId xmlns:a16="http://schemas.microsoft.com/office/drawing/2014/main" id="{44B48F36-D86F-44A0-B270-83BE29A12288}"/>
              </a:ext>
            </a:extLst>
          </p:cNvPr>
          <p:cNvGrpSpPr/>
          <p:nvPr/>
        </p:nvGrpSpPr>
        <p:grpSpPr>
          <a:xfrm>
            <a:off x="7392805" y="2209894"/>
            <a:ext cx="888023" cy="1043260"/>
            <a:chOff x="3638482" y="4468023"/>
            <a:chExt cx="888023" cy="1043260"/>
          </a:xfrm>
        </p:grpSpPr>
        <p:pic>
          <p:nvPicPr>
            <p:cNvPr id="217" name="Picture 216">
              <a:extLst>
                <a:ext uri="{FF2B5EF4-FFF2-40B4-BE49-F238E27FC236}">
                  <a16:creationId xmlns:a16="http://schemas.microsoft.com/office/drawing/2014/main" id="{0C541B11-0772-45C8-941D-883ACA5DD6E3}"/>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18" name="TextBox 217">
              <a:extLst>
                <a:ext uri="{FF2B5EF4-FFF2-40B4-BE49-F238E27FC236}">
                  <a16:creationId xmlns:a16="http://schemas.microsoft.com/office/drawing/2014/main" id="{D4785123-7F8C-470C-8679-8F9693032ADB}"/>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4</a:t>
              </a:r>
            </a:p>
          </p:txBody>
        </p:sp>
      </p:grpSp>
      <p:grpSp>
        <p:nvGrpSpPr>
          <p:cNvPr id="219" name="Group 218">
            <a:extLst>
              <a:ext uri="{FF2B5EF4-FFF2-40B4-BE49-F238E27FC236}">
                <a16:creationId xmlns:a16="http://schemas.microsoft.com/office/drawing/2014/main" id="{DB6B3159-7B5B-4E7B-8644-3F301182D8C8}"/>
              </a:ext>
            </a:extLst>
          </p:cNvPr>
          <p:cNvGrpSpPr/>
          <p:nvPr/>
        </p:nvGrpSpPr>
        <p:grpSpPr>
          <a:xfrm>
            <a:off x="10207807" y="4159383"/>
            <a:ext cx="888023" cy="1043260"/>
            <a:chOff x="3638482" y="4468023"/>
            <a:chExt cx="888023" cy="1043260"/>
          </a:xfrm>
        </p:grpSpPr>
        <p:pic>
          <p:nvPicPr>
            <p:cNvPr id="220" name="Picture 219">
              <a:extLst>
                <a:ext uri="{FF2B5EF4-FFF2-40B4-BE49-F238E27FC236}">
                  <a16:creationId xmlns:a16="http://schemas.microsoft.com/office/drawing/2014/main" id="{FFCEACBA-0490-4D17-84D7-F6A20896678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21" name="TextBox 220">
              <a:extLst>
                <a:ext uri="{FF2B5EF4-FFF2-40B4-BE49-F238E27FC236}">
                  <a16:creationId xmlns:a16="http://schemas.microsoft.com/office/drawing/2014/main" id="{E7D58702-B74D-4F53-B571-3B4A6B68F66A}"/>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grpSp>
        <p:nvGrpSpPr>
          <p:cNvPr id="222" name="Group 221">
            <a:extLst>
              <a:ext uri="{FF2B5EF4-FFF2-40B4-BE49-F238E27FC236}">
                <a16:creationId xmlns:a16="http://schemas.microsoft.com/office/drawing/2014/main" id="{864CCFB7-490F-4D33-8B2F-58175245F562}"/>
              </a:ext>
            </a:extLst>
          </p:cNvPr>
          <p:cNvGrpSpPr/>
          <p:nvPr/>
        </p:nvGrpSpPr>
        <p:grpSpPr>
          <a:xfrm>
            <a:off x="10207807" y="4151500"/>
            <a:ext cx="888023" cy="1043260"/>
            <a:chOff x="3638482" y="4468023"/>
            <a:chExt cx="888023" cy="1043260"/>
          </a:xfrm>
        </p:grpSpPr>
        <p:pic>
          <p:nvPicPr>
            <p:cNvPr id="223" name="Picture 222">
              <a:extLst>
                <a:ext uri="{FF2B5EF4-FFF2-40B4-BE49-F238E27FC236}">
                  <a16:creationId xmlns:a16="http://schemas.microsoft.com/office/drawing/2014/main" id="{7519CD6C-AD78-4D90-9107-B007384E5627}"/>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224" name="TextBox 223">
              <a:extLst>
                <a:ext uri="{FF2B5EF4-FFF2-40B4-BE49-F238E27FC236}">
                  <a16:creationId xmlns:a16="http://schemas.microsoft.com/office/drawing/2014/main" id="{5C8534E8-403A-434A-97B0-4BAD4FF9E4F0}"/>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7</a:t>
              </a:r>
            </a:p>
          </p:txBody>
        </p:sp>
      </p:grpSp>
      <p:sp>
        <p:nvSpPr>
          <p:cNvPr id="225" name="&quot;Not Allowed&quot; Symbol 224">
            <a:extLst>
              <a:ext uri="{FF2B5EF4-FFF2-40B4-BE49-F238E27FC236}">
                <a16:creationId xmlns:a16="http://schemas.microsoft.com/office/drawing/2014/main" id="{28A12A1D-B3C8-485C-9FD8-D31C82E0031F}"/>
              </a:ext>
            </a:extLst>
          </p:cNvPr>
          <p:cNvSpPr/>
          <p:nvPr/>
        </p:nvSpPr>
        <p:spPr bwMode="auto">
          <a:xfrm>
            <a:off x="9262571" y="3006933"/>
            <a:ext cx="626534" cy="653692"/>
          </a:xfrm>
          <a:prstGeom prst="noSmoking">
            <a:avLst/>
          </a:prstGeom>
          <a:solidFill>
            <a:srgbClr val="C00000"/>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6" name="TextBox 225">
            <a:extLst>
              <a:ext uri="{FF2B5EF4-FFF2-40B4-BE49-F238E27FC236}">
                <a16:creationId xmlns:a16="http://schemas.microsoft.com/office/drawing/2014/main" id="{432BDBA9-4E2E-4F7C-9A4C-6F291F78DCBE}"/>
              </a:ext>
            </a:extLst>
          </p:cNvPr>
          <p:cNvSpPr txBox="1"/>
          <p:nvPr/>
        </p:nvSpPr>
        <p:spPr>
          <a:xfrm>
            <a:off x="590409" y="3095942"/>
            <a:ext cx="2675852" cy="307777"/>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effectLst/>
                <a:uLnTx/>
                <a:uFillTx/>
              </a:rPr>
              <a:t>Temperature:</a:t>
            </a:r>
            <a:r>
              <a:rPr kumimoji="0" lang="en-US" sz="2000" b="0" i="0" u="none" strike="noStrike" kern="0" cap="none" spc="0" normalizeH="0" baseline="0" noProof="0" dirty="0">
                <a:ln>
                  <a:noFill/>
                </a:ln>
                <a:gradFill>
                  <a:gsLst>
                    <a:gs pos="2917">
                      <a:srgbClr val="1A1A1A"/>
                    </a:gs>
                    <a:gs pos="30000">
                      <a:srgbClr val="1A1A1A"/>
                    </a:gs>
                  </a:gsLst>
                  <a:lin ang="5400000" scaled="0"/>
                </a:gradFill>
                <a:effectLst/>
                <a:uLnTx/>
                <a:uFillTx/>
              </a:rPr>
              <a:t> </a:t>
            </a:r>
            <a:r>
              <a:rPr kumimoji="0" lang="en-US" sz="2000" b="1" i="0" u="none" strike="noStrike" kern="0" cap="none" spc="0" normalizeH="0" baseline="0" noProof="0" dirty="0">
                <a:ln>
                  <a:noFill/>
                </a:ln>
                <a:solidFill>
                  <a:srgbClr val="FF0000"/>
                </a:solidFill>
                <a:effectLst/>
                <a:uLnTx/>
                <a:uFillTx/>
              </a:rPr>
              <a:t>Burning</a:t>
            </a:r>
          </a:p>
        </p:txBody>
      </p:sp>
      <p:grpSp>
        <p:nvGrpSpPr>
          <p:cNvPr id="227" name="Group 226">
            <a:extLst>
              <a:ext uri="{FF2B5EF4-FFF2-40B4-BE49-F238E27FC236}">
                <a16:creationId xmlns:a16="http://schemas.microsoft.com/office/drawing/2014/main" id="{D51449C4-4913-451D-B07C-A99D3085BA4C}"/>
              </a:ext>
            </a:extLst>
          </p:cNvPr>
          <p:cNvGrpSpPr/>
          <p:nvPr/>
        </p:nvGrpSpPr>
        <p:grpSpPr>
          <a:xfrm>
            <a:off x="594208" y="4111331"/>
            <a:ext cx="888023" cy="1043260"/>
            <a:chOff x="3638482" y="4468023"/>
            <a:chExt cx="888023" cy="1043260"/>
          </a:xfrm>
        </p:grpSpPr>
        <p:pic>
          <p:nvPicPr>
            <p:cNvPr id="228" name="Picture 227">
              <a:extLst>
                <a:ext uri="{FF2B5EF4-FFF2-40B4-BE49-F238E27FC236}">
                  <a16:creationId xmlns:a16="http://schemas.microsoft.com/office/drawing/2014/main" id="{1C4C07BC-6162-4AFD-94A3-0DBF69B701E8}"/>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301" name="TextBox 300">
              <a:extLst>
                <a:ext uri="{FF2B5EF4-FFF2-40B4-BE49-F238E27FC236}">
                  <a16:creationId xmlns:a16="http://schemas.microsoft.com/office/drawing/2014/main" id="{B2FC4BD6-FA99-4AED-81AC-663DB4D3AB56}"/>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8</a:t>
              </a:r>
            </a:p>
          </p:txBody>
        </p:sp>
      </p:grpSp>
      <p:grpSp>
        <p:nvGrpSpPr>
          <p:cNvPr id="302" name="Group 301">
            <a:extLst>
              <a:ext uri="{FF2B5EF4-FFF2-40B4-BE49-F238E27FC236}">
                <a16:creationId xmlns:a16="http://schemas.microsoft.com/office/drawing/2014/main" id="{67AC9B05-DD1F-4A3A-9DA6-FA1D18561B85}"/>
              </a:ext>
            </a:extLst>
          </p:cNvPr>
          <p:cNvGrpSpPr/>
          <p:nvPr/>
        </p:nvGrpSpPr>
        <p:grpSpPr>
          <a:xfrm>
            <a:off x="1700576" y="4111331"/>
            <a:ext cx="888023" cy="1043260"/>
            <a:chOff x="3638482" y="4468023"/>
            <a:chExt cx="888023" cy="1043260"/>
          </a:xfrm>
        </p:grpSpPr>
        <p:pic>
          <p:nvPicPr>
            <p:cNvPr id="303" name="Picture 302">
              <a:extLst>
                <a:ext uri="{FF2B5EF4-FFF2-40B4-BE49-F238E27FC236}">
                  <a16:creationId xmlns:a16="http://schemas.microsoft.com/office/drawing/2014/main" id="{967EE177-2097-4CD6-9ACF-6B6F91B71AD0}"/>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304" name="TextBox 303">
              <a:extLst>
                <a:ext uri="{FF2B5EF4-FFF2-40B4-BE49-F238E27FC236}">
                  <a16:creationId xmlns:a16="http://schemas.microsoft.com/office/drawing/2014/main" id="{08C86880-0826-4DA7-85A5-839E5D2CA75C}"/>
                </a:ext>
              </a:extLst>
            </p:cNvPr>
            <p:cNvSpPr txBox="1"/>
            <p:nvPr/>
          </p:nvSpPr>
          <p:spPr>
            <a:xfrm>
              <a:off x="3638482" y="5265062"/>
              <a:ext cx="888023" cy="246221"/>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gradFill>
                    <a:gsLst>
                      <a:gs pos="2917">
                        <a:srgbClr val="1A1A1A"/>
                      </a:gs>
                      <a:gs pos="30000">
                        <a:srgbClr val="1A1A1A"/>
                      </a:gs>
                    </a:gsLst>
                    <a:lin ang="5400000" scaled="0"/>
                  </a:gradFill>
                  <a:effectLst/>
                  <a:uLnTx/>
                  <a:uFillTx/>
                </a:rPr>
                <a:t>Dataset 9</a:t>
              </a:r>
            </a:p>
          </p:txBody>
        </p:sp>
      </p:grpSp>
      <p:grpSp>
        <p:nvGrpSpPr>
          <p:cNvPr id="305" name="Group 304">
            <a:extLst>
              <a:ext uri="{FF2B5EF4-FFF2-40B4-BE49-F238E27FC236}">
                <a16:creationId xmlns:a16="http://schemas.microsoft.com/office/drawing/2014/main" id="{7C5F0D03-F40C-42E8-BED7-9A14C9AF1BB6}"/>
              </a:ext>
            </a:extLst>
          </p:cNvPr>
          <p:cNvGrpSpPr/>
          <p:nvPr/>
        </p:nvGrpSpPr>
        <p:grpSpPr>
          <a:xfrm>
            <a:off x="588263" y="5315766"/>
            <a:ext cx="888023" cy="1012483"/>
            <a:chOff x="3638482" y="4468023"/>
            <a:chExt cx="888023" cy="1012483"/>
          </a:xfrm>
        </p:grpSpPr>
        <p:pic>
          <p:nvPicPr>
            <p:cNvPr id="306" name="Picture 305">
              <a:extLst>
                <a:ext uri="{FF2B5EF4-FFF2-40B4-BE49-F238E27FC236}">
                  <a16:creationId xmlns:a16="http://schemas.microsoft.com/office/drawing/2014/main" id="{4B9BF112-5566-4424-98A0-B964316F753B}"/>
                </a:ext>
              </a:extLst>
            </p:cNvPr>
            <p:cNvPicPr>
              <a:picLocks noChangeAspect="1"/>
            </p:cNvPicPr>
            <p:nvPr/>
          </p:nvPicPr>
          <p:blipFill>
            <a:blip r:embed="rId3"/>
            <a:stretch>
              <a:fillRect/>
            </a:stretch>
          </p:blipFill>
          <p:spPr>
            <a:xfrm>
              <a:off x="3683975" y="4468023"/>
              <a:ext cx="797039" cy="797039"/>
            </a:xfrm>
            <a:prstGeom prst="rect">
              <a:avLst/>
            </a:prstGeom>
            <a:gradFill>
              <a:gsLst>
                <a:gs pos="66272">
                  <a:srgbClr val="F2BB18"/>
                </a:gs>
                <a:gs pos="47000">
                  <a:srgbClr val="F1C716"/>
                </a:gs>
              </a:gsLst>
              <a:lin ang="5400000" scaled="0"/>
            </a:gradFill>
          </p:spPr>
        </p:pic>
        <p:sp>
          <p:nvSpPr>
            <p:cNvPr id="307" name="TextBox 306">
              <a:extLst>
                <a:ext uri="{FF2B5EF4-FFF2-40B4-BE49-F238E27FC236}">
                  <a16:creationId xmlns:a16="http://schemas.microsoft.com/office/drawing/2014/main" id="{54D4C461-258F-494C-A564-66870FBCCDB5}"/>
                </a:ext>
              </a:extLst>
            </p:cNvPr>
            <p:cNvSpPr txBox="1"/>
            <p:nvPr/>
          </p:nvSpPr>
          <p:spPr>
            <a:xfrm>
              <a:off x="3638482" y="5265062"/>
              <a:ext cx="888023" cy="215444"/>
            </a:xfrm>
            <a:prstGeom prst="rect">
              <a:avLst/>
            </a:prstGeom>
            <a:noFill/>
          </p:spPr>
          <p:txBody>
            <a:bodyPr wrap="square" lIns="0" tIns="0" rIns="0" bIns="0" rtlCol="0">
              <a:spAutoFit/>
            </a:bodyPr>
            <a:lstStyle/>
            <a:p>
              <a:pPr marL="0" marR="0" lvl="0" indent="0" defTabSz="914367"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gradFill>
                    <a:gsLst>
                      <a:gs pos="2917">
                        <a:srgbClr val="1A1A1A"/>
                      </a:gs>
                      <a:gs pos="30000">
                        <a:srgbClr val="1A1A1A"/>
                      </a:gs>
                    </a:gsLst>
                    <a:lin ang="5400000" scaled="0"/>
                  </a:gradFill>
                  <a:effectLst/>
                  <a:uLnTx/>
                  <a:uFillTx/>
                </a:rPr>
                <a:t>Dataset 10</a:t>
              </a:r>
            </a:p>
          </p:txBody>
        </p:sp>
      </p:grpSp>
      <p:pic>
        <p:nvPicPr>
          <p:cNvPr id="308" name="Graphic 307" descr="Refresh">
            <a:extLst>
              <a:ext uri="{FF2B5EF4-FFF2-40B4-BE49-F238E27FC236}">
                <a16:creationId xmlns:a16="http://schemas.microsoft.com/office/drawing/2014/main" id="{9921D2F8-970A-473F-871C-4B2EE43AD8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70952" y="4080472"/>
            <a:ext cx="413238" cy="413238"/>
          </a:xfrm>
          <a:prstGeom prst="rect">
            <a:avLst/>
          </a:prstGeom>
        </p:spPr>
      </p:pic>
      <p:pic>
        <p:nvPicPr>
          <p:cNvPr id="309" name="Graphic 308" descr="Refresh">
            <a:extLst>
              <a:ext uri="{FF2B5EF4-FFF2-40B4-BE49-F238E27FC236}">
                <a16:creationId xmlns:a16="http://schemas.microsoft.com/office/drawing/2014/main" id="{01A45168-2B4A-4897-83AB-AD8111DB69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165072" y="4080472"/>
            <a:ext cx="413238" cy="413238"/>
          </a:xfrm>
          <a:prstGeom prst="rect">
            <a:avLst/>
          </a:prstGeom>
        </p:spPr>
      </p:pic>
      <p:pic>
        <p:nvPicPr>
          <p:cNvPr id="310" name="Graphic 309" descr="Refresh">
            <a:extLst>
              <a:ext uri="{FF2B5EF4-FFF2-40B4-BE49-F238E27FC236}">
                <a16:creationId xmlns:a16="http://schemas.microsoft.com/office/drawing/2014/main" id="{74659CE1-20FA-409B-8494-B37BDDBF85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1388" y="5284907"/>
            <a:ext cx="413238" cy="413238"/>
          </a:xfrm>
          <a:prstGeom prst="rect">
            <a:avLst/>
          </a:prstGeom>
        </p:spPr>
      </p:pic>
    </p:spTree>
    <p:extLst>
      <p:ext uri="{BB962C8B-B14F-4D97-AF65-F5344CB8AC3E}">
        <p14:creationId xmlns:p14="http://schemas.microsoft.com/office/powerpoint/2010/main" val="3113888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15"/>
                                        </p:tgtEl>
                                      </p:cBhvr>
                                    </p:animEffect>
                                    <p:set>
                                      <p:cBhvr>
                                        <p:cTn id="7" dur="1" fill="hold">
                                          <p:stCondLst>
                                            <p:cond delay="499"/>
                                          </p:stCondLst>
                                        </p:cTn>
                                        <p:tgtEl>
                                          <p:spTgt spid="215"/>
                                        </p:tgtEl>
                                        <p:attrNameLst>
                                          <p:attrName>style.visibility</p:attrName>
                                        </p:attrNameLst>
                                      </p:cBhvr>
                                      <p:to>
                                        <p:strVal val="hidden"/>
                                      </p:to>
                                    </p:set>
                                  </p:childTnLst>
                                </p:cTn>
                              </p:par>
                            </p:childTnLst>
                          </p:cTn>
                        </p:par>
                        <p:par>
                          <p:cTn id="8" fill="hold">
                            <p:stCondLst>
                              <p:cond delay="500"/>
                            </p:stCondLst>
                            <p:childTnLst>
                              <p:par>
                                <p:cTn id="9" presetID="42" presetClass="path" presetSubtype="0" repeatCount="3000" accel="50000" decel="50000" fill="hold" nodeType="afterEffect">
                                  <p:stCondLst>
                                    <p:cond delay="0"/>
                                  </p:stCondLst>
                                  <p:childTnLst>
                                    <p:animMotion origin="layout" path="M 2.29167E-6 1.11022E-16 L -0.08933 -0.18218 " pathEditMode="relative" rAng="0" ptsTypes="AA">
                                      <p:cBhvr>
                                        <p:cTn id="10" dur="2000" fill="hold"/>
                                        <p:tgtEl>
                                          <p:spTgt spid="222"/>
                                        </p:tgtEl>
                                        <p:attrNameLst>
                                          <p:attrName>ppt_x</p:attrName>
                                          <p:attrName>ppt_y</p:attrName>
                                        </p:attrNameLst>
                                      </p:cBhvr>
                                      <p:rCtr x="-4466" y="-9120"/>
                                    </p:animMotion>
                                  </p:childTnLst>
                                </p:cTn>
                              </p:par>
                            </p:childTnLst>
                          </p:cTn>
                        </p:par>
                        <p:par>
                          <p:cTn id="11" fill="hold">
                            <p:stCondLst>
                              <p:cond delay="6500"/>
                            </p:stCondLst>
                            <p:childTnLst>
                              <p:par>
                                <p:cTn id="12" presetID="10" presetClass="entr" presetSubtype="0" fill="hold" grpId="0" nodeType="afterEffect">
                                  <p:stCondLst>
                                    <p:cond delay="0"/>
                                  </p:stCondLst>
                                  <p:childTnLst>
                                    <p:set>
                                      <p:cBhvr>
                                        <p:cTn id="13" dur="1" fill="hold">
                                          <p:stCondLst>
                                            <p:cond delay="0"/>
                                          </p:stCondLst>
                                        </p:cTn>
                                        <p:tgtEl>
                                          <p:spTgt spid="225"/>
                                        </p:tgtEl>
                                        <p:attrNameLst>
                                          <p:attrName>style.visibility</p:attrName>
                                        </p:attrNameLst>
                                      </p:cBhvr>
                                      <p:to>
                                        <p:strVal val="visible"/>
                                      </p:to>
                                    </p:set>
                                    <p:animEffect transition="in" filter="fade">
                                      <p:cBhvr>
                                        <p:cTn id="14" dur="500"/>
                                        <p:tgtEl>
                                          <p:spTgt spid="2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6"/>
                                        </p:tgtEl>
                                        <p:attrNameLst>
                                          <p:attrName>style.visibility</p:attrName>
                                        </p:attrNameLst>
                                      </p:cBhvr>
                                      <p:to>
                                        <p:strVal val="visible"/>
                                      </p:to>
                                    </p:set>
                                  </p:childTnLst>
                                </p:cTn>
                              </p:par>
                            </p:childTnLst>
                          </p:cTn>
                        </p:par>
                        <p:par>
                          <p:cTn id="19" fill="hold">
                            <p:stCondLst>
                              <p:cond delay="0"/>
                            </p:stCondLst>
                            <p:childTnLst>
                              <p:par>
                                <p:cTn id="20" presetID="26" presetClass="emph" presetSubtype="0" repeatCount="indefinite" fill="hold" grpId="1" nodeType="afterEffect">
                                  <p:stCondLst>
                                    <p:cond delay="0"/>
                                  </p:stCondLst>
                                  <p:endCondLst>
                                    <p:cond evt="onNext" delay="0">
                                      <p:tgtEl>
                                        <p:sldTgt/>
                                      </p:tgtEl>
                                    </p:cond>
                                  </p:endCondLst>
                                  <p:childTnLst>
                                    <p:animEffect transition="out" filter="fade">
                                      <p:cBhvr>
                                        <p:cTn id="21" dur="500" tmFilter="0, 0; .2, .5; .8, .5; 1, 0"/>
                                        <p:tgtEl>
                                          <p:spTgt spid="226"/>
                                        </p:tgtEl>
                                      </p:cBhvr>
                                    </p:animEffect>
                                    <p:animScale>
                                      <p:cBhvr>
                                        <p:cTn id="22" dur="250" autoRev="1" fill="hold"/>
                                        <p:tgtEl>
                                          <p:spTgt spid="22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animBg="1"/>
      <p:bldP spid="225" grpId="0" animBg="1"/>
      <p:bldP spid="226" grpId="0"/>
      <p:bldP spid="226"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2179058"/>
          </a:xfrm>
        </p:spPr>
        <p:txBody>
          <a:bodyPr/>
          <a:lstStyle/>
          <a:p>
            <a:pPr algn="ctr"/>
            <a:r>
              <a:rPr lang="en-US" dirty="0"/>
              <a:t>Power BI Premium Management</a:t>
            </a:r>
          </a:p>
        </p:txBody>
      </p:sp>
    </p:spTree>
    <p:extLst>
      <p:ext uri="{BB962C8B-B14F-4D97-AF65-F5344CB8AC3E}">
        <p14:creationId xmlns:p14="http://schemas.microsoft.com/office/powerpoint/2010/main" val="2574854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83E9128-8F80-4C65-8831-3B6BC3A1CCEB}"/>
              </a:ext>
            </a:extLst>
          </p:cNvPr>
          <p:cNvSpPr>
            <a:spLocks noGrp="1"/>
          </p:cNvSpPr>
          <p:nvPr>
            <p:ph type="body" sz="quarter" idx="10"/>
          </p:nvPr>
        </p:nvSpPr>
        <p:spPr>
          <a:xfrm>
            <a:off x="731927" y="1820862"/>
            <a:ext cx="11345773" cy="3730252"/>
          </a:xfrm>
        </p:spPr>
        <p:txBody>
          <a:bodyPr/>
          <a:lstStyle/>
          <a:p>
            <a:r>
              <a:rPr lang="en-US" sz="3600" dirty="0"/>
              <a:t>What is Power BI Premium?</a:t>
            </a:r>
          </a:p>
          <a:p>
            <a:r>
              <a:rPr lang="en-US" sz="3600" dirty="0"/>
              <a:t>Under the hood of Power BI Premium </a:t>
            </a:r>
          </a:p>
          <a:p>
            <a:r>
              <a:rPr lang="en-US" sz="3600" dirty="0"/>
              <a:t>Power BI Premium management</a:t>
            </a:r>
          </a:p>
          <a:p>
            <a:r>
              <a:rPr lang="en-US" sz="3600" dirty="0"/>
              <a:t>Comparison to Azure Analysis Services</a:t>
            </a:r>
          </a:p>
          <a:p>
            <a:r>
              <a:rPr lang="en-US" sz="3600" dirty="0"/>
              <a:t>Roadmap</a:t>
            </a:r>
          </a:p>
          <a:p>
            <a:endParaRPr lang="nl-NL" sz="3600" dirty="0"/>
          </a:p>
        </p:txBody>
      </p:sp>
      <p:sp>
        <p:nvSpPr>
          <p:cNvPr id="4" name="Title 3"/>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3279239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3120854"/>
          </a:xfrm>
        </p:spPr>
        <p:txBody>
          <a:bodyPr/>
          <a:lstStyle/>
          <a:p>
            <a:r>
              <a:rPr lang="en-US" sz="3600" dirty="0"/>
              <a:t>Creating and Managing Capacities</a:t>
            </a:r>
          </a:p>
          <a:p>
            <a:r>
              <a:rPr lang="en-US" sz="3600" dirty="0"/>
              <a:t>Assigning Workspaces to Capacities</a:t>
            </a:r>
          </a:p>
          <a:p>
            <a:r>
              <a:rPr lang="en-US" sz="3600" dirty="0"/>
              <a:t>Monitoring Capacities</a:t>
            </a:r>
          </a:p>
          <a:p>
            <a:r>
              <a:rPr lang="en-US" sz="3600" dirty="0"/>
              <a:t>Optimizing Premium Capacities</a:t>
            </a:r>
          </a:p>
          <a:p>
            <a:endParaRPr lang="en-US" sz="36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Power BI Premium Management</a:t>
            </a:r>
          </a:p>
        </p:txBody>
      </p:sp>
    </p:spTree>
    <p:extLst>
      <p:ext uri="{BB962C8B-B14F-4D97-AF65-F5344CB8AC3E}">
        <p14:creationId xmlns:p14="http://schemas.microsoft.com/office/powerpoint/2010/main" val="1724779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4019562"/>
          </a:xfrm>
        </p:spPr>
        <p:txBody>
          <a:bodyPr/>
          <a:lstStyle/>
          <a:p>
            <a:r>
              <a:rPr lang="en-US" sz="2800" dirty="0"/>
              <a:t>The Capacity Settings page of the Power BI Admin Portal displays the number of v-cores purchased and available (i.e. yet to be assigned to a capacity)</a:t>
            </a:r>
          </a:p>
          <a:p>
            <a:r>
              <a:rPr lang="en-US" sz="2800" dirty="0"/>
              <a:t>Each capacity has its won set of admins</a:t>
            </a:r>
          </a:p>
          <a:p>
            <a:r>
              <a:rPr lang="en-US" sz="2800" dirty="0"/>
              <a:t>Capacity Admins cannot access workspace content</a:t>
            </a:r>
          </a:p>
          <a:p>
            <a:r>
              <a:rPr lang="en-US" sz="2800" dirty="0"/>
              <a:t>A Premium capacity can be assigned to a region other than the home region of the Power BI tenant (multi-geo)</a:t>
            </a:r>
          </a:p>
          <a:p>
            <a:r>
              <a:rPr lang="en-US" sz="2800" dirty="0"/>
              <a:t>You can specify the memory per workload (default stuff, dataflows, paginated reports)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Creating and Managing Capacities</a:t>
            </a:r>
          </a:p>
        </p:txBody>
      </p:sp>
    </p:spTree>
    <p:extLst>
      <p:ext uri="{BB962C8B-B14F-4D97-AF65-F5344CB8AC3E}">
        <p14:creationId xmlns:p14="http://schemas.microsoft.com/office/powerpoint/2010/main" val="1912530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2511457"/>
          </a:xfrm>
        </p:spPr>
        <p:txBody>
          <a:bodyPr/>
          <a:lstStyle/>
          <a:p>
            <a:r>
              <a:rPr lang="en-US" sz="3600" dirty="0"/>
              <a:t>Assign workspaces manually</a:t>
            </a:r>
          </a:p>
          <a:p>
            <a:r>
              <a:rPr lang="en-US" sz="3600" dirty="0"/>
              <a:t>Bulk assign:</a:t>
            </a:r>
          </a:p>
          <a:p>
            <a:pPr lvl="1"/>
            <a:r>
              <a:rPr lang="en-US" dirty="0"/>
              <a:t>Workspaces by users</a:t>
            </a:r>
          </a:p>
          <a:p>
            <a:pPr lvl="1"/>
            <a:r>
              <a:rPr lang="en-US" dirty="0"/>
              <a:t>Specific workspaces</a:t>
            </a:r>
          </a:p>
          <a:p>
            <a:pPr lvl="1"/>
            <a:r>
              <a:rPr lang="en-US" dirty="0"/>
              <a:t>The entire organization's workspaces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Assigning Workspaces to Capacities</a:t>
            </a:r>
          </a:p>
        </p:txBody>
      </p:sp>
      <p:pic>
        <p:nvPicPr>
          <p:cNvPr id="1026" name="Picture 2" descr="Using the Workspace pane to assign a workspace to a Premium capacity">
            <a:extLst>
              <a:ext uri="{FF2B5EF4-FFF2-40B4-BE49-F238E27FC236}">
                <a16:creationId xmlns:a16="http://schemas.microsoft.com/office/drawing/2014/main" id="{B9535764-EEE7-43B1-AAFC-510355A4B9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8037" y="2887662"/>
            <a:ext cx="5146511" cy="2362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1595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4062651"/>
          </a:xfrm>
        </p:spPr>
        <p:txBody>
          <a:bodyPr/>
          <a:lstStyle/>
          <a:p>
            <a:r>
              <a:rPr lang="en-US" sz="3600" dirty="0"/>
              <a:t>Power BI Admin Portal (basic)</a:t>
            </a:r>
          </a:p>
          <a:p>
            <a:r>
              <a:rPr lang="en-US" sz="3600" dirty="0"/>
              <a:t>Power BI Premium Capacity Metrics App, including:</a:t>
            </a:r>
          </a:p>
          <a:p>
            <a:pPr lvl="1"/>
            <a:r>
              <a:rPr lang="en-US" dirty="0"/>
              <a:t>Average CPU and high utilization count</a:t>
            </a:r>
          </a:p>
          <a:p>
            <a:pPr lvl="1"/>
            <a:r>
              <a:rPr lang="en-US" dirty="0"/>
              <a:t>Average Memory and high utilization count, and memory usage for specific datasets, dataflows and paginated reports</a:t>
            </a:r>
          </a:p>
          <a:p>
            <a:pPr lvl="1"/>
            <a:r>
              <a:rPr lang="en-US" dirty="0"/>
              <a:t>Active datasets loaded in memory</a:t>
            </a:r>
          </a:p>
          <a:p>
            <a:pPr lvl="1"/>
            <a:r>
              <a:rPr lang="en-US" dirty="0"/>
              <a:t>Average and maximum query durations</a:t>
            </a:r>
          </a:p>
          <a:p>
            <a:pPr lvl="1"/>
            <a:r>
              <a:rPr lang="en-US" dirty="0"/>
              <a:t>Average query wait times</a:t>
            </a:r>
          </a:p>
          <a:p>
            <a:pPr lvl="1"/>
            <a:r>
              <a:rPr lang="en-US" dirty="0"/>
              <a:t>Average dataset and dataflow refresh times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Monitoring Capacities</a:t>
            </a:r>
          </a:p>
        </p:txBody>
      </p:sp>
    </p:spTree>
    <p:extLst>
      <p:ext uri="{BB962C8B-B14F-4D97-AF65-F5344CB8AC3E}">
        <p14:creationId xmlns:p14="http://schemas.microsoft.com/office/powerpoint/2010/main" val="4137966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60B40A96-B039-4D86-AADC-1AC031DC6A02}"/>
              </a:ext>
            </a:extLst>
          </p:cNvPr>
          <p:cNvSpPr>
            <a:spLocks noGrp="1"/>
          </p:cNvSpPr>
          <p:nvPr>
            <p:ph type="title"/>
          </p:nvPr>
        </p:nvSpPr>
        <p:spPr/>
        <p:txBody>
          <a:bodyPr/>
          <a:lstStyle/>
          <a:p>
            <a:r>
              <a:rPr lang="en-US" dirty="0"/>
              <a:t>Demo!</a:t>
            </a:r>
          </a:p>
        </p:txBody>
      </p:sp>
      <p:sp>
        <p:nvSpPr>
          <p:cNvPr id="2" name="Text Placeholder 1">
            <a:extLst>
              <a:ext uri="{FF2B5EF4-FFF2-40B4-BE49-F238E27FC236}">
                <a16:creationId xmlns:a16="http://schemas.microsoft.com/office/drawing/2014/main" id="{9EAB3CF9-085A-4BF4-8119-5612EC9A7FB1}"/>
              </a:ext>
            </a:extLst>
          </p:cNvPr>
          <p:cNvSpPr>
            <a:spLocks noGrp="1"/>
          </p:cNvSpPr>
          <p:nvPr>
            <p:ph type="body" sz="quarter" idx="12"/>
          </p:nvPr>
        </p:nvSpPr>
        <p:spPr>
          <a:xfrm>
            <a:off x="4922837" y="1668462"/>
            <a:ext cx="7086600" cy="1791260"/>
          </a:xfrm>
        </p:spPr>
        <p:txBody>
          <a:bodyPr/>
          <a:lstStyle/>
          <a:p>
            <a:pPr algn="ctr"/>
            <a:r>
              <a:rPr lang="en-US" sz="5400" dirty="0"/>
              <a:t>Monitoring Premium capacity</a:t>
            </a:r>
            <a:endParaRPr lang="nl-NL" sz="5400" dirty="0"/>
          </a:p>
        </p:txBody>
      </p:sp>
    </p:spTree>
    <p:extLst>
      <p:ext uri="{BB962C8B-B14F-4D97-AF65-F5344CB8AC3E}">
        <p14:creationId xmlns:p14="http://schemas.microsoft.com/office/powerpoint/2010/main" val="2346172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3631763"/>
          </a:xfrm>
        </p:spPr>
        <p:txBody>
          <a:bodyPr/>
          <a:lstStyle/>
          <a:p>
            <a:r>
              <a:rPr lang="en-US" sz="2800" dirty="0"/>
              <a:t>Separate business critical and Self-Service BI (SSBI) into different capacities</a:t>
            </a:r>
          </a:p>
          <a:p>
            <a:r>
              <a:rPr lang="en-US" sz="2800" dirty="0"/>
              <a:t>Check if sharing is only with Power BI Pro users, there may be no need to store content in Premium capacity</a:t>
            </a:r>
          </a:p>
          <a:p>
            <a:r>
              <a:rPr lang="en-US" sz="2800" dirty="0"/>
              <a:t>Use Premium when looking to achieve a specific refresh time</a:t>
            </a:r>
          </a:p>
          <a:p>
            <a:r>
              <a:rPr lang="en-US" sz="2800" dirty="0"/>
              <a:t>Use Premium when specific features are required, for example large datasets or paginated reporting</a:t>
            </a:r>
          </a:p>
          <a:p>
            <a:r>
              <a:rPr lang="en-US" sz="2800" dirty="0"/>
              <a:t>Optimize your Data Models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Optimizing Premium Capacities</a:t>
            </a:r>
          </a:p>
        </p:txBody>
      </p:sp>
    </p:spTree>
    <p:extLst>
      <p:ext uri="{BB962C8B-B14F-4D97-AF65-F5344CB8AC3E}">
        <p14:creationId xmlns:p14="http://schemas.microsoft.com/office/powerpoint/2010/main" val="4202008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668462"/>
            <a:ext cx="11345773" cy="4542782"/>
          </a:xfrm>
        </p:spPr>
        <p:txBody>
          <a:bodyPr/>
          <a:lstStyle/>
          <a:p>
            <a:pPr>
              <a:lnSpc>
                <a:spcPct val="100000"/>
              </a:lnSpc>
            </a:pPr>
            <a:r>
              <a:rPr lang="en-US" sz="2400" dirty="0"/>
              <a:t>Model size and data characteristics</a:t>
            </a:r>
          </a:p>
          <a:p>
            <a:pPr>
              <a:lnSpc>
                <a:spcPct val="100000"/>
              </a:lnSpc>
            </a:pPr>
            <a:r>
              <a:rPr lang="en-US" sz="2400" dirty="0"/>
              <a:t>Concurrent active models</a:t>
            </a:r>
          </a:p>
          <a:p>
            <a:pPr>
              <a:lnSpc>
                <a:spcPct val="100000"/>
              </a:lnSpc>
            </a:pPr>
            <a:r>
              <a:rPr lang="en-US" sz="2400" dirty="0"/>
              <a:t>Import model refresh</a:t>
            </a:r>
          </a:p>
          <a:p>
            <a:pPr>
              <a:lnSpc>
                <a:spcPct val="100000"/>
              </a:lnSpc>
            </a:pPr>
            <a:r>
              <a:rPr lang="en-US" sz="2400" dirty="0"/>
              <a:t>Concurrent queries</a:t>
            </a:r>
          </a:p>
          <a:p>
            <a:pPr>
              <a:lnSpc>
                <a:spcPct val="100000"/>
              </a:lnSpc>
            </a:pPr>
            <a:r>
              <a:rPr lang="en-US" sz="2400" dirty="0"/>
              <a:t>Other workloads: dataflows and paginated reports</a:t>
            </a:r>
          </a:p>
          <a:p>
            <a:pPr>
              <a:lnSpc>
                <a:spcPct val="100000"/>
              </a:lnSpc>
            </a:pPr>
            <a:r>
              <a:rPr lang="en-US" sz="2400" dirty="0"/>
              <a:t>Priority (business-critical vs self-service)</a:t>
            </a:r>
          </a:p>
          <a:p>
            <a:pPr>
              <a:lnSpc>
                <a:spcPct val="100000"/>
              </a:lnSpc>
            </a:pPr>
            <a:r>
              <a:rPr lang="en-US" sz="2400" dirty="0"/>
              <a:t>Generally, for larger models you scale up, for more concurrency you scale out</a:t>
            </a:r>
          </a:p>
          <a:p>
            <a:pPr>
              <a:lnSpc>
                <a:spcPct val="100000"/>
              </a:lnSpc>
            </a:pPr>
            <a:r>
              <a:rPr lang="en-US" sz="2400" dirty="0"/>
              <a:t>Consider splitting a P2, before upgrading to P3</a:t>
            </a:r>
          </a:p>
          <a:p>
            <a:pPr>
              <a:lnSpc>
                <a:spcPct val="100000"/>
              </a:lnSpc>
            </a:pPr>
            <a:r>
              <a:rPr lang="en-US" sz="2400" dirty="0"/>
              <a:t>Test the waters using Azure Power BI Embedded Capacity</a:t>
            </a:r>
          </a:p>
          <a:p>
            <a:pPr>
              <a:lnSpc>
                <a:spcPct val="100000"/>
              </a:lnSpc>
            </a:pPr>
            <a:endParaRPr lang="en-US" sz="24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Sizing your capacities</a:t>
            </a:r>
          </a:p>
        </p:txBody>
      </p:sp>
    </p:spTree>
    <p:extLst>
      <p:ext uri="{BB962C8B-B14F-4D97-AF65-F5344CB8AC3E}">
        <p14:creationId xmlns:p14="http://schemas.microsoft.com/office/powerpoint/2010/main" val="152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3176254"/>
          </a:xfrm>
        </p:spPr>
        <p:txBody>
          <a:bodyPr/>
          <a:lstStyle/>
          <a:p>
            <a:pPr algn="ctr"/>
            <a:r>
              <a:rPr lang="nl-NL" dirty="0"/>
              <a:t>Power BI Premium </a:t>
            </a:r>
            <a:br>
              <a:rPr lang="nl-NL" dirty="0"/>
            </a:br>
            <a:r>
              <a:rPr lang="nl-NL" dirty="0"/>
              <a:t>or </a:t>
            </a:r>
            <a:br>
              <a:rPr lang="nl-NL" dirty="0"/>
            </a:br>
            <a:r>
              <a:rPr lang="nl-NL" dirty="0"/>
              <a:t>Azure Analysis Services</a:t>
            </a:r>
          </a:p>
        </p:txBody>
      </p:sp>
    </p:spTree>
    <p:extLst>
      <p:ext uri="{BB962C8B-B14F-4D97-AF65-F5344CB8AC3E}">
        <p14:creationId xmlns:p14="http://schemas.microsoft.com/office/powerpoint/2010/main" val="1722593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val 23">
            <a:extLst>
              <a:ext uri="{FF2B5EF4-FFF2-40B4-BE49-F238E27FC236}">
                <a16:creationId xmlns:a16="http://schemas.microsoft.com/office/drawing/2014/main" id="{4C43130C-12D1-4FCB-B894-EA87059E027D}"/>
              </a:ext>
            </a:extLst>
          </p:cNvPr>
          <p:cNvSpPr/>
          <p:nvPr/>
        </p:nvSpPr>
        <p:spPr>
          <a:xfrm>
            <a:off x="4008437" y="1707550"/>
            <a:ext cx="6250192" cy="4063430"/>
          </a:xfrm>
          <a:prstGeom prst="ellipse">
            <a:avLst/>
          </a:prstGeom>
          <a:noFill/>
          <a:ln w="57150" cap="flat" cmpd="sng" algn="ctr">
            <a:solidFill>
              <a:schemeClr val="tx1"/>
            </a:solidFill>
            <a:prstDash val="solid"/>
            <a:headEnd type="none" w="med" len="med"/>
            <a:tailEnd type="none" w="med" len="med"/>
          </a:ln>
          <a:effectLst/>
        </p:spPr>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kern="0">
              <a:gradFill>
                <a:gsLst>
                  <a:gs pos="5439">
                    <a:srgbClr val="F8F8F8"/>
                  </a:gs>
                  <a:gs pos="10000">
                    <a:srgbClr val="F8F8F8"/>
                  </a:gs>
                </a:gsLst>
                <a:lin ang="5400000" scaled="0"/>
              </a:gradFill>
              <a:latin typeface="Segoe UI Semilight"/>
            </a:endParaRP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a:xfrm>
            <a:off x="731927" y="754062"/>
            <a:ext cx="11432276" cy="917575"/>
          </a:xfrm>
        </p:spPr>
        <p:txBody>
          <a:bodyPr/>
          <a:lstStyle/>
          <a:p>
            <a:r>
              <a:rPr lang="nl-NL" sz="4000" dirty="0"/>
              <a:t>Power BI Premium or Azure Analysis Services</a:t>
            </a:r>
            <a:endParaRPr lang="en-US" sz="4000" dirty="0"/>
          </a:p>
        </p:txBody>
      </p:sp>
      <p:sp>
        <p:nvSpPr>
          <p:cNvPr id="18" name="AutoShape 2" descr="data:image/png;base64,%20iVBORw0KGgoAAAANSUhEUgAAAigAAAFzCAYAAAFjq8K6AAAAAXNSR0IArs4c6QAAAARnQU1BAACxjwv8YQUAAAAJcEhZcwAADsMAAA7DAcdvqGQAAP+lSURBVHhe7H0FYBzH9f53KJYsNsnMdswcU+wY43Ac5oax4bRpmn/6KzfYtKGmbZIGGoaGOQ6jA7YTMzPIFuvw/753t9LqdHe6O4Fl577T0+7OzswOvHnzhpFEY1iCVwPGs+Wmm24K3h7YuPnmm3nxB0lhThTL1KlTbXK1l5aW2jIzM60ejyc00Q4o2O12f0VFha9z586e6upq7/vvv+8VY39dpCVB7AsXLnQHHxV+vx8WS8CKcW82a0+IFK6DDjpIr6tWrUK/fv3wzTff6DPtn3jU4fhx7YZ+DoejvLa2trx///41Tz31lNeqNgIcY+cNLRtkwHxv/rB4Frxrv1i/fj18Ph+E87Fr1y707dsX06ZNg9VqxQkzJzA+A7xeb5cMwZIlS1hS6mJoFU5JFxYq1yd7ql7CgckTjU+aer8vES5snpqKKyTRlgn9mJ6evvXTTz+tVU5ZsGCBxe12N4rLGSedguuvvgIiY4ImQIrNjr69eiG/QwdMGDcOudk5SHU4kWJ3oFOnTrjgnHOCNtsnfD4/PG43evfooRwknJIrxhlpaWlaUgij+KCBUJUk3VO6BzWuvUhJcYolqz7T3OXxYMWq1dglz598+hlK9+4Vey7Uyoe2bN6C+/7xQCBL2iFZhKxSOOySgavWrJV7jb5dEsYmCVTHGHWJQkjCNJAfJSU9YbPZtPwFYEFuTg4uOO8cpIg8+dc/7kNVVRUWHHskfv2rX8AvuTBgwICg3f0XDRJFqqgGgjRVuGTw4MHw+jxBc79yxr33P6Cccfa550PKIZ565gX85rd/gMVqwY8//hhwvB+jQaJkZWXVcUoHkRlXXnsDZsw6DFbhlhzhEFp2SsLZJfJZGRnIy8vVxOrfpw8Lq7qTwon01FTYHXaVOS4pWpRuLo8LXr8PNTXVaq+tMWrECHQRmde5uBjz5sxGpmRmJChbiKC1rVu3LkNu9/J58JARvLQYLJLQ3u6HBu7JdRvf13szamtrgnf1MJVkhV8S1YzQ9z6qXnXwS2bWcz1hAWvceljlcdmP3/9e5Ml3UkoWyXXjV199VdMgUcRwL3M+IydfHbUbGJFvGMcWQXnpjkaJ0qD4UKDWyxS+ai4R4cxbi4hw5mZqGg04ReSJckp6Vp7WKvsbqGFLtRp8igxWDgbK9zTBKfVc0vII9TrQ6uK/EMHQgkg0NrHxUwtgzKjRwTsLnIP6BdOC/yzoMHM8bL6GQrAlkGhyN0iUOiVNk9iP/KNmBu5NpDkchSK+ZxDlautYBNcPywOcE6Q9b30Kr82L9DHDovrvsfmRNWwg8uZORcH86Sg57Ui4WYWEsXv4YXNxztmnmsxs4f0OgwaJImUqeBeAL4KjRECv/EUF8G7bFjAIg6ovv1V7qX16BAyC8EiCZR8yHnYJUPl3P2D3a+9j58vvYMMjL8Dhb1AP18EiP1+wCqbuZRVtO1Y0SBRpQjdKmHjBSL05qh+spjCkde0EtwTKsn1n0CQ6alau1WtKaqY2HexeG8re/VTNYsWLr7yCf/37Ib2nrPRZY49Xg0Rp2M6px5mnnabXkl9drFczXr2VOl9DeKWh5TVxWZHVKVpuSvApMvr07AlXVa0mqN8j7ai+JRjQT7TlKDj9lFOCdy2HBilQ12nEXDZyWgriUUfM1WemOFuaL4/qG2InQD4W2qCZxbgXkupe1H2pKuX+6KOOrDM307jRo7Fy9Ro401KE7cW9aKPfSlFZtmKVfvOow+fDKeFzSAv37rv+JgVDdCoxf/iRRxv5NVpUeibsmaed3sCc9s3PSmHQIFFC63j1xASjXRSqLhOvvvQ8ut98KbxhOM2M5557IVBExSs/2Vpa5uzf+OyLL4M2GoNfff7Fl+Cu9WBQuhPnXHgRru7ZRWRe4yKRkpKK75f8AIdcH3viSX02k9PZNMdGjYFfUuXua6RcSzK8MqZxl0D3Gy6uT2wV7cAbd2Q0kCcG0kzFh0VUpBcOz8vG7w4ajFtGDUaGXWqHet8aIU2CyvB8u7cSTpsVf1q9Qb5jxR8H9Q7aCIBtKINcpvs6M1dt0GZkhE8Uxs8kE8wIxr2hnTB2n3/28To7XikKldWV+nhL/0AkbJIwL+3eixt/XIbrv1+OShHyLJ6HdSqUFrVbappAppBPphc4UE2uCPpnEMNy/Q+rGpvLz8vWYfDe+LGVHmo3HKLzeozwuD3Bu3qw28+ATe6toieQ3a9eHoxEBLy8dYfKDo+qH2JREuqdXU2r7mYwcVlpGPcGhatEwiGuRKHHBp576r/BOwveHD9E8iE6nE6H2Iz9c7f9IouSWwi45JjsoGl4PPT/hgXv6sEinGq3C5tKhogsrKl0Bd80jfChDHBtWFxxktHT31jINYLhj5BLuUlY2mQWjqaPkCCJrLjy9+XKJWSWvz1TJtwGZGX6ceVJ6ThlThpy04QbfLQLnHHTtw38IFGlqxYhTis+eiJIqPZpCqx9Zo8OdRLB51CINa2mw9RcFnk59+A0vb7zNRO7cYJT7ykvt+C2x6rw6KvVKK0SGRGm9jHAUDIRpOLW51SptWJFlESxCtsJ+4lfGY5UEYwOubXClmKHzSL3UpvYbXap+kRjsDiRmpaKdMlZhz1Nou3XoRADHgmdT94JI0vOeXHW4XZ4aqoxZawFHuFqn5i/+lG1vA9EoCUQY1aFhYYitDuS/SmVVZXIy8sTDrZi965dNEbnzp1FNjixdm1ADSe69+iuHLR+3fqgiZh1744NGzfA563PyWHDhiFV3H72xRf6TL+KCwux6Fth/SA4xFnSpTNeee11faa/h0ydinffexcWNvwEkyZPwo4dO7BMai2CmTFq+Ah89Mkndf0pXTp2woxZh+Ir0X2W/PCD2jOjqf6U8ImSzU6mxn2mBHMgWn429b414XDYonYyGWFrkChNdUc2hFG2W58YmXDmZkoT9T+cuZli6XWLBcqTgwcPtu7du5eS6Bd8dqSk6QcuvuACrF65EmOlXbJm1SocOmMGcrKyUVRYgG3CwsTZZ5yJcWPHIC83F0uXLMVll1yiitlh8+biq68XqZ0JY8dimbDxReJffl4+RkhRGjSgP6UWduzcqTrF4fPmYcWyZTjrzDORLd/o3LEjOhUXi4yyY29ZmRYNh/h73jk/Qyd5V1tTizlzZmPxkiX6jVhBTjFPDHDVVH0gxXSb6DBb5Vq2ZcuWwFBpOJnSln20sfStkuVbKkxx9dFGAlMuLTU1UB7lGg4pKSm4+sor9P74447RazgU5nXQKwekGkEEK7ns2qt+ro9HHnmEXg3Iax221TDIQ5dOnSVcafquV48e6CLCu6dceU+Q03r37InOnTqhW0mJCvpYEDVR0iSiNlal0qq96693SIvWi3/8497g2wCKCgqQmZ4qilUabrntdjWbM7dxhFXtFn/uu/8+jdAVV1wWfGOCfGv6tMnYsnW7Pp50/LF6NUBdbldpKSqkZpRcxcbNm1AdHHFctXo1Nm7ciI2bNmHVmjVqtmnLFqwU881yXb9hg04EiAXhi4/WPg1Ztba2VrnBuIaC1WfXriUok/JfVra3QZPAjJrqGqSIjkP7RlvEXHxYjbNKZ+S8opFapUVMpKWlobq6eUOuLVD7NISREM4wCUIwETZt2oiy8rKICUJQr4jWOGMiUMfhEKmRIAYypNhkSYS6iKClbnLiggWqN1FzHTJwkPbCjR01CpMnTgy6SAxRE8Un7ZXaKskdkxIWCqY+WdlApOQgZ0SDR7iiKVR7HfAVzMHO1PF4Z90uPPbeGtRkjdJvUhl0OOzIysrEDz80b+aDxoHFZ9OmTekSsDI+hys+BgwWbEnEUvu0VvEp2739/4Rzv5fi843Ef1OdRitoMOeNVfJPBWWl26+Ryw+SKEupq3DOm5EolvHjx6dKShV4vd6ewupdxEKWmFO5a2nGaC8g43iES/ZIfNdL7biuVLBy5UpXXaKMGjWKzVoWoVxJkGyxmCIWD9QEUYgs9AkT1Iiw3iviolQ0+2rOozVHWhNGyrZTyrjd5XJZxYElOzt6r9f+CqoOkul+kVVeYQK31K7uRjOug+CzRQSvZfv27Qc0lxgoKiryC3cY1Wf0KjKJJBogbPH5qSxrIaIubaECxwn7nI4tQscmtdABLVNEL9FEkArII5WLR5Q2ClmVLUbErVJfe6mKm9stkZ5JVO3N79oDWFPm5ubqag2Cs7/ZuPziiy/Qo0cPLFy4UM2Jkf174etlqzF8+PAe4m7vjh07qpYuXUq12q9tH9FmG7SBGHmCkRYO0ntzAhltnfaWKKxmiYqKCr0yfFu2bNF74rDDDkNBQQEGDRqEW66/SM3ETq/y8vL8Dh06pEhcNR0YK9VPpM4OdDZYRIm1JbaOh0lpTqbQ51iRqLtQGP5E8o+jiDXVZWeInrJEFLg1IjbKRFfxaMrs3bu3UWt59+7d+Msff4vbb/ljXUNs5LChGNi3H3oJS3YQVu3dvQdSpTHXo6SbmPXAL665Rj/UXmAkhDlBjjnqKJ0Lc8qJJ+qzMEO2JEqKyBWrcJha5T9Lnz59nHl5eYExDeEUi82pa3zOPfMMHH3skZh3+DE6V/9AAznBVVvxcylCX0kFs0wyf48IXHcDDjn66KP1umfPHr0efuRhqKmpH//hJP9TTz4Rhfl5qCwvx9zZs4QOxa1/+RMy5N3ggQOjd9C0TzQqWWE5BVaHJswr/3tWBdXPzrv4QOaUK4RTvozIKVx0aCCnQ44Wm5+dX58g7toasN3M8RdOyyIcNpsuiCK6l5Robx2XvhCG+fChQ1HjqtFO5kbZ0oowxBuv+VJVc/yKK0pq2IFm6i0MRSNOycjMkjo9+ozEeOHtOl0XSBG29W9KIBsXMk69MiOoFdShqWUtfl9gebABq433DbOgwVw9ixdWqw0//vBdI05pkCgzZszAu+8tRGoG+5cOfLCm3FO6PXrxefvtt4N3BF81l4hw5q1FRDhzMzWNBpxC9rPZnfBb7A1YMVFkZGSgsrJS/ZLcCJq2HjjcocvzosDcac0kapJTWivg9Lexz5ofQWodJOpzbPzUTDBwBt/5glPUOa8pYOqH32FvlaRJlNcbJIrHGJCSEJbcKA0mLmZmaGMk7dw0PzNYJnNLLS+BtRVmuxb5rle4qZZv5DnUH4P8Xj+KT56LwtlTUXjUTBTMmRyIQIi9o444AseKIvrK/57H9ddcBZ8U3z49ezeyFwkNEsXOKZYmxLHwoUk4pZnlTw1XjAKQt0iRapLz++2c0mhGSobmusVuwbbHX8WON97HjhfexM7XPwgsv/GbqlrBCy/+D889+wLmHnEUVq5aqQkwbsLY4Num0eDrP/vZz4J3iYPK0Utj6ue1+iWS/rQMuDiFOgaGtlr88EhuWEUJtGZlBHp9agOztSPht7/5dfAuAM7U5lIWunn6uRfYWYRHH3888DIGNEiUf/7zn8G7epxz9ll67XLWcXo1g+x8/uEN56twFqTVyk6sACwSwE6ZjZe/hMMZp56kugP1riqXBzdc+nNN5Ijw+eGt9eBXLdx92iBR6vYpMIXj6KMO12fNKbkWSgvawfV+5rDynnaCpOA9Xcl16/btATve8JOLudCJ7h76z+PB2Wuc95qK//vd79QPi7w/9eRTpElhx+BBg3HU4UcEuigkA2xOKfImv0jjRo9BXk4HnHX6GY3eNaAIaJAoofsUqMATmFnXAi+8YTpNnn/mKZT8X2AGUkQEp31efuml6ieXtvz6V7/UKjtKGNXeI489jNNLCvH1t9/g/ZdehE2Ec6iEskqbjMtXvvnue1RW1+DR/z6hz07T0pZYECLRGuKl2wLTqF47eCgadWO7vUjpXb/WL9A08eOVOxuPKHbs2DF4F8Adf/sbshw23HlQX5Q++hCu6N1FIt5QWJrBPOBSwX+u2aL7tJTKt9xSKfhEMNdxpoDdpA2WsYRcSbEgfKLUJUBIStQ9BkISmFbOm8BFPZN7i6TQP+75m9gSe/K8m8VHrl7O4JbIkS/KPF78/PvluGvtJty+epOYSc3jseHynp10Hr7PJhwp1CNDIi7vLJwexu+YiAsg2MscWoX75PvGUhYucWFoaWa2oxQBUTklFvCDfle9YDVAOWHAJQG6ZXB/2KyiBzWs9RvA6vDizrVbdFmLVeQW1yqvrbJJcY3MRURo/FiMWCR5tQUTk/exIqFE8UguZ2dm6r1XapoHuaYwCrpmpOHqJYFp47EgQ+SFwyK57bOjIKNW+CTyhB4vFw+EQIuUhPGRBwO16c033qDXWBE+UeozuQFGD7RKzRDs6Q/DfqHOjNpnY0U1rj9LZA0tRKGMDLfKjyqpZdyiwFksHuysSJEq2iHFwIEz5qTj5ydnYcxgB6rJnWLX5pcGoMkPEi/9B/TDr399MzoWd8RNN/2mkR2lCIiLU3p0cohSFDnXonwHf/xXGf5+fZfgUz2YtiWFIk/E38oK8T9g3Ag2ixsPvVqFOx4txxeL3UjTqeuRsXzFKqxZtx5bt24NyKM4EDFRuMTVlmJFakqK8IYTaRJctlt8HmFXj1sXdovOqRqoz2ZBSqoTTin7Dmm++ykDpJaoQ7C9cPEfN8ElevncSUB1bTl+fkq6JKQNG3bI14QTWhLRMqgpMKMadEdabQ6R5nZ06doFGekZWLYsIAu6deumfaw7tgfm5BNGVcvcMKOoqAj5+fm68Rz7U4ipU6cit0MHPP/CC/rctVMn5Imd7xYv1mf2ufTp2werVq7SZ2LixIno1Kkjnnnm2aAJcMT8+So0n3/xRX1mb2FBXi6eeOpp7U/xeD04dPp0fP/tdxgwcCDefb/hrj6x9KeETxQrO5nCCI0mwNwxu0oXrTTSEploCPUnVjhFuzV3Mhn+mP1rkCjyoslOpoYgy0cmRjiceUMiwpnXE9tG4cwToaZ63WIFJZBFuIRTMH5FA12BZbHihOOORf++/dAhO0faGwPRQ4oPG2fHHXsMvl+8ROv/zh07YfDAAZg2dQqyMrIwfdpU9OnVCz279xCZUavDrS5Rt39x3bUY0L8/vv3mW5x3zrk63DBi+AhtvXJpC3HJhRciOysTXTt30dVgQ6SN45VG4Y5d9ZtGTJ8yDR1yspXtzzrzLHz2xeeBFxFgcIeZ68zLWmheU1P5unDKZjHf5fF4arZs2aK9EWFlSlN9tGTDppaaGH200UD5YMxiaAvE3UcbDmPHjMLZZ5+p92eccbpeQ6HaqySiT2qk4449GhMnjA++aYiTTghM6zDnnBlXXhZoKEZKpLzcPBX4XHvI5SvFItCJki5d0Cu4hKUgL0/dM1N7du+udku6dtV33Gk0FkRNlKL8Qpxz1hlYsyqwkHJ7mA1h+FGu8Hrh+SfwuLRkn37mOXz8SeO9TugXB8T469+Xq8IaY8PGjdJG8WvxCoddu3fpos4tEg4uXzFqvXUb1geWtmzaVFccJffVDu3SXy5vMeatNIXwxUdrn0Dx4VqfnA65KN1TKuU5B+Xlgd1ZzcWHViUMASmv/9S4URFLlaZ7TUhLlYE3vtWtpBvWrlsriWesJm4ejKCYgtSw+MiLhIoPA8j1O1yxZSRIKJggdYgSm9AECcV6yfFoDTfOgeGyFc4tGTbkIEydJFqgIDMtXbeAHTtqNPr36Y0xo0apeaKIGILD5syBXxpVXNYSyMfGYI9YUzC4oCWE6bqKHLy9zIWHnnoSK6tG4LP1BdqPM3v2LBwntWVVVQVOOulkfPHVV2rfyJ8o+RQWtB+1+ERCuNqHLswBCGcnFObiYyDUn5ZEaPHZu2cH1+19Lc2W5aJm1Gu0gwYNcohk1t1WmCip6T+RAXahsr07OYTxvWTOakmwvZzzpoki7RLb7t27s0SB6Sq5xj7GArFElbW1MmyfQ+LH8lwl8eWa5LVCW7p3715pXsVhHT9+fIpYyBatLleu6eIoSh/Z/g+JJxuQLrfbXSnFpnTv3r3lXOsjr+pafVy5YV20aBGnjjpTU1NtnC14oC5rITjnVkqGj7Ot5dG1dOlSXrU2MBcPcwL9JJa2BJe1UK4blEQkJMINBzwH/YQQc+mIlOk0byBaOENbmgZJJjnAUFhYWNfSmDZtmu/mm282mKcBE4VmvFbMTz/9dHBCUxJtDTZ42PAxgyuWuCWpAfYKxdoJ0hSGDRtWJAqYV1qmHmno8JQjD5lH9HoyUF2dbB4iUibhermdO3feyAATY8eORc+ePTFixAicfvrp+PjjjzUyvXr1IjfqBgWcE3bMMcdoZM444wysWLFC1cXrr79exzguuOAC3QaMOzTMnDlTxzq4Con2Wqqn+UCCwSizZ8/Wk5q4BkDUbYwcOVIXShjzYpmGXH/EtCXzsN+X2jb3comEB/71L1xx2ARcevEFePm9j+nuWfGLByY409LSbBzMk+/7e/fu7Q8ypzKCwbq8cnUYGcch6m6jnmY/Z0kmAn4mVG4lERksoCEShX3L7Eo1kJGWjsrqkO6YRNJZ3Awa2J9z9/YKo+yWAr9LGsV7hNEqOnXqVJ2VleUJLmJv2BakNOHaQpEGujhROEzXP+mCC1vDYV5KFbanOC+GOyVG6iRvDp805bY5fieCtv5ec2CElYMr1117Lf58yy11/Xj8z55l9q/V1pRzqG+nMAh3c+OgxA72swlVBbd+IKPoMBihjMJOAxFj3G5Jt6qqg2ntKUUdReM1V1yO4cMO0oEDHmJ33Amnwef3quiTj6jdNId4JV/weNw6UlNQUKjikYMSHDccNGgghDl1pyfWuWS2mppa9OnTB8uXL0dqaoqK2NpaV31ITWjrjGvr7zUHsYSVjOKqrfid3HK+xBbJ103CMDtEnSiVPGSt4v4quHw9an3S4OAv8bSyohI8dYwjWRVyz/kT7AEWZUit0Ly8rDwQSqGCwuABQcK9s2fNwleLFkGqNT1bq6KqCl989bWeyFYmflHHKd1bppuwcUtQnru1t7wCCxYcH/Aj6KeZdHCpDamtv9cciimsAmEO8pNFpIleaRaudojKKKGTjA2GIBx2m85uomR46623GsyCNLBh4yZUyfvqqmr87e57dF98DodOmzJFmYqjjpxMyE0xn3jyKQ0lzYyxIT4//J//GHFKYh8iKqOIGAreBcAqxViFO3z4cGnBHIqDD54o98O0OmId2GDZsphxtNXucIAH06mSJvT2u+8qF/AdwQPoaK4MQTtBGM9JRokdXO3MbT6ZsiSmJolmXCVtp24iz/HCyJWYdZR4QMaiQuzlKLQwUYpIIVYn3PjUKsxBfYUMxurLI006SpKSkhKskSY1weeC3DxdQ09mskoznM03NskJNhP5DUo1oiAnD34rD+e0S3NyD4oLi+H21GDzVqmCVRY3D/Shno33PULDw2dKZO5GzkZGgElUduuIjRZmkfz8UQhQR3G7Kn8vebNDaIuYUUfZLjpjqaRpAx0lJkbRQeWfyKrthGHkWotxU6Ryr+wQuG0SkfwIVO3BWQUxMUpUKRTQc5LYN9BWaRiKlUmIcO5J8SN2iZKepSI+kcnXrQNfcBZq87alba/g8QEsqC5X80dTAnO/G4NSIlaJEpFRqB9w069XXnlFt4GoZxQ/zjn7bKSkOvDc08+hqGMxTjz+BHz2+edYv2EjRowYjq2bNyAvrxCFxcW4V1o7hx91JN54/XWccuop+PiTT0RHSdETMmrcLjzz7LO61iMRGNOVuS/7lCmTMHTYcFHYrNi4fhN69+2Nr7/6SpvkZ5x5ujTbK7Bk8SL06dMPdhv7d7waL07WeeChB4M+th9wLniAUQJDHD+/7FI4pcD++dZb8Mc//gGPP/q4btSfkZmhzdn8okKdsLti5So96eSWW24RfbB+7mo4tAij0JCBpeLYUKLEI/paFwajcDFSjd8Duyhxefl5KN21O2ijHha/VVpZLth79kbGsP4oX7IMjrR0dBozFMvvfRROqyjdNndL6LwtglBGaQ5aglGi6ijkzFDwWDurV1KzHTEMj+tzaEcg0Ldnr4ChgM8sCiXHHykB98Hnt8O1eh1Kn3sDnuXrUP3tD1j9wBPaSuLyPDJJ2qhBcBTmwCZVbHthGgOMD1fiMw8K8vP1etDgwYEXfC+1wOCB4af0NxdR/fzyS9OhkQyMEBeJd/l/FyP3mFkaUMM8EtX19yVAdBvNPZt5jcyDZnaPH16RGNTsNzz1QkAFDLUbhqq/Xgr3zr26UwHXdg+48HQxlhfyF0tceEBvLTsjp4wJHGEWxk49yT+hVK8VPS88GU4v+5rC2QuS/Js0+WDe4Mgj5uMXv7waixcvxr/+cV/gvXz3r3fx+BNJmVC34SgORGQU9ldceOGFEWfQMwOiy6N9BEmAnMnj4RJl0FpTFXeCmMGTP36892FJdL+UVmGXTgUomjkZNp1TGoDu31HYAXmHTFQetftsSJG0q/ngC60So4Ps60eN3Yc19z4Gl51SPgokHIu++UbS3Yd3F36A//znURy/YAHOPvd8HHvssejWpQv++/iTtBiw34KIGBN2ZN1zzz0R15XUaTdhUHLmApTcEOawnhB4RK94+ZYcXDgvch8NP8PkfG30ALwyLvwxmLTD8LCqsEhG7f3gU4lYYs3AUFCc2yXLHU4HbFtLsfWVd+A2pQlXcfl37MHudz8OBCQB+IWxeLZxU2DcN2zapPerV6/Gerl/4pmn9fmZZ57Buo0b8Y9/PRg1bxJFVJZvsElVgPkDZECfLXj5xWfx/FOP1b3Xk2qliuI9b6nO6MxuuZqJWwpZLR74RIkMfUei27prEOaDqLVKkCv954J4NRZxP2LESNwprQNVoxKgG3/5S5WYvOc8HI/fC5e00LjFiNXuCBSe4HvaoxJ91513Bg65DZpHI3dNLf70xz9p/DWprDZcdMklYe0mSkbaRaU4EJVRPJ7obfhYGbdY6k4eisuR54YI7wMZoNv/uwwl/0epFDWIYbHo669x+ZVXq+9cNj1vzhw9pS9SeGnOAct8HsYp9//3u9/HLI9ozyNS59LLLq8rWCrd5Ko8TRIDNwuOgOaOlBRcd911ooTHnl90RyKMe+O5LRB/LpjgkeYmwczgPha3jRyAWw7qqWbR4ZfEpBvJvJCUevV/L+DZp54MJDArEE2NONnfBG5n9cprr8EtTK++yD+73YncDjnIyM6Ez8vCIKyZ4sTO0t3N+JIBbosEDEwRP8WzgMTwwxHcii8QBgvO6FIUTLfIC6jYPDbIUHyNe8aLFO698Vx33wKInVH4PYMEPJb6NdEvAifUE9I0S3NiUGqKbukVCKymiQlMNbm4feh5wyVI69ldGCFogZcGdvnox+t3ZuCVv+YEqgKBT24CVRt9C/onZJGM4AJY9SJoRuLwmFsCcVrXzjiuuBi1Un14vG6U7tmLyrIKHWikfzaJT8BbC0qcTpzXuxNc/ILJL/N9Y/LhsM7FcHuFKeRxqas+bI1I4vDQ5u3iH7/mkSLmw5V9S5BNpjXZY/w0joI+vXrijNNOwyknnYDjjjkK1RUVOPmE43HCguMwfuwYXHjeuRg+ZDB69+yBSy66EJ2KCuvdm/xsQHEgYYnSGgpTKEI/wS3Rnn/ycfzj73cGTerht4r+IAlvJOwVPTuCx8GRER2SMf/ZtBlPb9+mI9h1DNvoA2QGPzaIPnL/6i1wakbWg1uqUcrZuZedMBsVXYs0bQOw4uUt26SKCz7GgmAYvFIl37ZyA8rMOqEJjNMKUV4f/M/DeOTx/+KpZ59DWmYGHn3iCfz3qafwyeef457778ciaSqvXLMGd919NzZzu7gWRLOqnmgI14NLI6+UOCMzA+DmoV68JtXWQ0O6N3jTHNy+ZitSW8qzIMgT3H7KI03vcq8DlbWUVpK5vni4o3lgupK4Zx/5zGPSI81M3dJoNUYJB/bNvPjs48jJatwcplj3RdklsinkZftQmOeQaqWJvogEMFjUroO614pEq08uDk+lp9lE3xE9zepRacedKP98eQHs/sibuzE7GUTuQnfYwU5cuMAOr+ovsXE1q/TLLr1YpKcNI4cOwf+eeyrQuhPwGIeaytZZ/hI7ozAwBgkMnSEaFhySgtduTReJETSIExE/wYSVl1oxBMO0e68VO3a5YdcJVl7c+8vOmnnG+9hJ1EtpAZ08RaQE9y8VsyWrge/Xcggssn+skpzOVFx7x07ROiQMYewEiKdhM4ROvPyhC/c8SR2F36mPS1SSOv+vd94t934UFhXBZrdqFdije3dND1rhP+pbDdyFoziQsERRxa4JxGKnKYSrwqJD7AsjXfA7btnqwwmznPDW1Oi9GQyaXzLLK1x8yXGpKMz3aY8nk8Rjd+Cx9ynSE5dwrQbhAKOX4fU338ERR50gQbZi7dp1uuVjWnpiI/FNwcjKmOejsPrQo9dV0WMmBrk4CHpI6tmnN9asXBWSPQ1Be7179dJeRtoLZF5kGFzdI+jGvCsa36Wn+TFk4AR8+nX9XlhGeAywXcTlIKtWrpCn6F9k7zTjGw3sfIs0zGHAYPZoTdVQH/ar0eMGCKY4xz84L5X3gbZ8/buAmUpHXQrJa+h7M/HdyjXCJKbn0PdmM9ojrRY3+p6ZbHpXIc2cTxcJkwTN1E7wnUFs1axYtSL4zP6chu/N5JamtPmZ+8mYn0keqd5CzUKJ6UUK984gc5jDEbcCpQJLYg8xn71kUJMdc1qFpmVYigOG9aYlSjucM0tGadiATRws9c3qnKLQoHPjuh+AemaLTFwyYDCKMXGJopaHpVGieoS7uQSAvvEdxz246Tr3eGMpsgVTTc2CGUFRyK3MNHPEL57NpffynlZ4bzxrVWdj8zOQAxz6N5Z5GP4QhnKtu0h55Gu0x34J8Z/2g6+1qmDYzOHhld3vnKTFWez8NgPCKjaUEY0UY6m2i/BW6WoCVx0wnQxQy/FxhDn4LQMMj5b6VkIgtQKIWPWIpZavekxgYhs1N9frsFOLCUFzJqQmilRRvBriOjShiIA9upeIBUVzgH0pqnn2kfgrGUhzmqk/Yh4OATuBxLHYbbAG6/jAGQOB8JHIBGpP7sOB/jNOjAurVsNfUt1WZgIbmTuEScJBC1CYaqc1maQ1EDujaBFoSKqAhTE3U0zNtAjUlFvJ+rDm8VKs/sQSF8MvXT9DSWJ6x2fu0p+fl4+c7BxJQBrWv+/apate6Qft8r57t+569XtFN+FOnXJPSktNU7/NYaeffNZlv0GzqBQHEpIoZnBP9/vv/qtURXaJHPDXO25Tc3dtrZALf/z9b/S5KbCA3X7rX5Cf3wGvvfKCRvjmmwJnQfBdVWVF3cKvWMDWQk1NNc48/bSgCVArVcJbr78UfGoanMH30ovP6vcpla78+eVqzu2R//voQ3ofCVmZmbjwgvMwfvw4/L+bbsQNv7gOkydNwqEzpkvml+CC885Tf9VvASXMhAljdSynY1ERJk4Yh3lz5+D4Bcdi6pTJuOCC82GndKRdqR6nidmll1yETsXFOP/cn6kb3V2CElPetzSMcMbcPNb6OwT33fM3HTbfXVaFBUfPx7PPvISOnYuxYfMWTJ44Bp98appSKTDrFgacwXGOvLxc3HXXnTjh+FNx3IJj8Oijj8LudCJTdKTKqoa7DEXbNDwjIx1le/ege/de2Lhpo+pRNqkC/vfSC5g1Z37QVgCsZtgUNjOikYl33P4nXHLFtcInVjzzxOM46pjjVJ8ho5x4yhlq14xwcdvXiKijCLWqMhsPaNv4iIFYE9P4Uqh7Ay2VKdRXDGU2GsLFJRShymxLgEpnXU6ZEBoe87P5PiKjiKVWVWaTiBGi/frAo9y88FgyJGOkBedzS8tNkl1aTbXSmrN4qE8wWwOZmyG6h1YdopOkOVlmqRAHBgH3JRJmFLuUQomikLQQpII1msHxoKRzF8yZOVN7SmcfOhOFouQde9RRKC4oDNpougQrpAk9Y9ohOGzOXG1Oz5w+A1npGZgxfXrQQuwYPWIE8nJE0RR/OGWR273zQMNx48YFbcQGztdxWZ1wW1JQY0mFzcOplKnw+DP1kCK/PwVOl02ZxQDjWil6FatCthqrXYG92CjxGs8ObJw28eeA+k3+lAaeXiPC8FurntCtuQwYOor2hLYAVKtvAb9ayh96wcxoqTAFbxIDg0C3xjVRmN1HiBZZb0/pdh74ulOqnm1S/W4RXY07Lu1xOByVcvU00lFIxmZ/Quki/jpI4nHLpALh8DwpqVLMwMrOKeZWktwnsR9CmIL1GEc9a+WeLYQ9wiQ7JU93Sj6XSouxXHTV6qKiInfoZn9EnUIrFpziIF0oQ6QL++4zxJM04TaaSwOCslHRHJ5PYt9A5YsIAp/kqUuoVvK4Sq4Vwizlcq2SV9TG6xRZ2g/NaGWW1atXW0X02MWBQziOEsZRU1Mj/tht9F/MkgyyH0OYwS9lXUmYxCv56ZYrJYwIE5e7S5cu3tANicNluGFGprGQaaSpZBEPLFJnJRnkAIMIBL/T6fRzt+pop0jEkvFJ5vjpoAFzJJFE3IhXWiSly4GDuKRHtIw33un1pptu0ockDhzcfPPNwbsGTBOWgcIxisEYlqVLl9ad17Njx45kv8kBhrS0NH9mZqYyRlPHoYUyCp/rWjuiCVv37Nljraqqsubm5ta1eqQlFeouif0IdrtdGYEtnoqKCp8wi08Egc/U8jGaxnUwZ7gyydSpU60LFy6MfeJHEi0K7vzNDZijwe9vPLUyHhjuOX7l9XoLXC6XV77LfhSPMI63V69evlBmMS9c0c62bdu2Wbds2aIHOxmBCQ2Y8ZyVlaWHCIULdCQ3SUQHzxvg0TdEtDQ8+eSTdUpDQUEBiouL9dAtn8+Hc845R+3xnhOZQsHVEWXrluGI40+U+9W0d19KSopVvmkRpuEcH39lZaVxqFMdzDlnpTSRq10kSvX8+fN1W0qO7PLULx6/wuNTeIJX165ddV3NN998g+OOOw6vvvqqRpAne9HeJ598go0bN+Koo47Cs88+i9GjR+t25O+9917dehV2BLbUcWcHEgyJwtO9JAOxaNEiNWfm5+Tk1M1iM8DjbXjKGsF0NvbdYzqHzq9hunPm4Tf/uR2jzr4WEyZMYEEfI8xSnZ6eXlFdXV0l36iWasg1ePBgr1mqGIyi0oSjx1J/Ob7//nvNQXOAiHDczcgYR5MZZmaYzcz3ZLCnnw5sK5VEPWKtevr3768SffPmzXoEH/PgoIMOUrdkFh6hU15eroWRQ3OUFpQSf73zTgy27sZl9z+HVKeD7uaKf2XCWHslb/ZKga6UQlwj+cpDnTjW05hRxGO7SIQUYZQGM9xojTPSk2h9MPOZwVEhjCIlLviQOEaNGo2aqoqTRaKUCrPwmLjdcl8mVCWM4woOCpJR/HWMwkPm5UpGkaovrcGOvn57qnIUXSTZpR7xpEdbph2/RUT9nljq2b07li9bfKEwCacYcEOVHVKjlAqTVIpkqg0epU7vTPs4CEQMWUSZUf85zzLSXEuKPk5qppgjUazR7KeG/aHQTJ00SfUY6iuhakEQ6WLOzfIdcrVLC8hmdH+wm4RXoo5RpC5TQ8l0vXLScriJy1RCd+3aiZtuuB5PPPoQ/vvIQ7j+2iuVYczMUlNVjX69e2Nw/wHIEEX38HnzkCla+oA+feGSQJ9/zs/Qs2uJTnvsUdINXTp2lPsijBg6VE8W4zRET60LF51/ftDHJBLBHm5BJoX6lBNPlLQdhmFDhmDo4CHBt8IAVqtOIyGTCKyim7D1o7MFAjYCiKu3lbMqA/WnTQ+GJDIzM5Cnp37ZsKe0XgljK4gHUS5fsQIDBw7E++8vFInl0r3quR35U089jU2iiJHpDpk2VZS4XGRnZSqzVUvEqCR37FiMBx+Mvn4miej4dvH3ksa78OQzz+Drb7+R58X4bsni4FutHYRXrFbRS6xy34A5zGjEKOIgvGVhEkoNnRPq9+Hxx9/UzOTaGi5MoiOKNp9XWlQULHL/5deL4JZqidcy0b55//Gnn+kyz93C6S559vj8+PfD/9EDJ7lP2TfffS/v7TqtaufuUlSxT4H+7ecU08q9FiJ+q6nvGZkseVbHA2SUSPkfUaKIg4h6hzRy8errD+taGDKH2RZP/Ca4Ku7Siy9SOy6pRugXz7QT5q1bcEW3JIJLFow+FgPdS0p04VYSrQqdsch8ioaIucA2+RCpz8LDj1deelUznzqL1GdBc+XQ4B3Qu3cvHH/cMUhPy8Qw8a+j6CHc7vK0U07GiccfJ/cLcJ7oKuefe7bqQ9RL+vfuq24HDxqItevWR2TWJNoWdRJo1KhRdinRdtGOMzhlP2iu0Oax5BerHsLt8eL6qy/T7mN29LDT5/5/PiJvfHDYHXrYECUST+vm1ubibV2Gz5p5KHaVluLjjz5Rc5VI8orbSPCG7mENLHqgC+OaRMuC6cp931auWMrhmq0i5bnJ/lYhLt0ok5qhZsSIEXVH7scl16mTEH6/F8JYGDt2LEaOHImePblbNf2DMgnB6oUZzNNFNaMpaYTeeOttfPXV10gRZZjbSwS2mbBqtaMngQW3kjCYI8kk7QMRGYUSgP0jZnAQihBFGTk52boQ3G7nFprsq7NG7HdJom1AbdHG8ih5ZxDzkasWqesZlIjWF9HNrFmzdFAvFByLyEhPxbwjjsP4gw/BvMOPxVXX/QrZOZk68Gdg0IAB6Cw6SZa0irTLVwKY6nDqB7mTkTMlYHfY8GF6Fh63b0gR6eMUyUJ0L+mqhz3zjECux+V77qNKUCfiOz4bp7sP6N8P1bU16DegP7KEiWvdtUpdO3fW962B9ibteEp9SkqqSvvx48drQc/PzcXMWTNV6g8dOlRrAB5oHi8Ccl6uTeoovAoZDpoCtWgquhzxpKLqdbl15yFmOjPaKlKoRvSb3A652LN3D9KEyQYOHITvpY3PDjm2irhQe/bs2Vi4cKEu1KZ/7GFkKWGznEf128Qf+leUV6gntlPXoVu+8/o84saFiqrWOck0nvSIx26iYLooqPeJjkg9kVulcR0z33GLMIZE01Zu2YUfq44SE6MMPGiEbpHQXiFqM6xdxsNnFekSkht2VzV8Wz8OPkUHE9MVXBgeCUZeREJgtWZ0NOUH9fpIsFh9wgfRKw9uGRAVFq/okDYUFhbgww/ebTlGScsOnGOTRFuBqR0pxZtmxACiMZP4IcyaITrn1i3rm9fq4TS5MWPGBJ+SaFtQ5DB/wlGsCOfWoPgRkVG++OILpSSSICIyChWhxqD19kIGwr3b38modsK9i4daDrHrKCINq6oCk37bB3zB/dKiK5/7J/xIT09rkfS22QLTVUPBjE9vCR2lS5cuwTszzPVcQ5LGV1jzUOKe0eHM4ycDHLyM7mesYWs/ZDSLwr2Ll1oGRjvK0rlzZ6tIEs5LcAp3XXviiSdqid2wYQMcKWnKgezDcNXU4KQTj0fXjp3hcdVg+PARcEpTi0sGOKGX+6hW7N2LObNnY8TwYfjm229x/bXX4OOPPkJKaqoKxF9ef6249WgHXWlw/CgRsNvf7fXgmCOOQMeOnVCQm4dDpx+CKVOmoE+PnujevbvuNbvg2KPRuVNndO/WCYMHDsLA/gPQv18fTD54Er748ksdbmhv0LhJehPjx47F/DlzcdTRR+oGxSVdu2pcL77wQj3B5NDpMzBkyGCsXL4chxwyFf369tUBVaoPjFu4kWHmJ79RUbH3XbmtsFgsnGjESfWcrVYr8HTq1Mm3dOlS5do4q572tX9qoOpp2JnGcwXZQxkJ7BDg2cm0wT0bA3V5ZPv7ChwOiZreEkcdUA0+GuBwqnkvOsnL1q16yG2k9g4eq+KzWuD2+7RS06NJwsBn9aLW60XPs49F2tihSO3TDVnzpsB5UL8WVvvaCGGYhGiRzQ/DIGIaaTVjmmfSXkHpYPX5dXolBawvZCCTUeSgWK8Tj0KKlK61/3wG1Z9/i9qV61Dxygdwfb8MlVY7ik+YC+P8niQaIyKjUFxxYNAM7g1PjuUxJu0WpozmLrjO7p3gcnux9rH/BU3rYcQizefBtidehaXWj44nz9cDCyLL2n0HrvKz+W3w1AYGR9NT0uHk/B0Bo82B1Kj9/81AxOQoKirCm2++GXwSSEi8Vh9yZkxE11/z8AAxYOjaEwk4TZN/brsfuQsOhX/NFthTRNaY7UUgS4oV2x97SQfPOi04TAzr34UjHQCJQGwlVErTtOTEecg7cgYKZk9B3typKDh8OoqPn4MeJx+BtIG94fVQignLhvFDqxHjXiRlenoGLDY/iooL4BdeKa+uhDMtRQquVENiZ93GTTj7Z2fpfbSwkeIt6hEZha2dSOC39JzG9ggJHAcws6Qq2f30W3DzVOs4YXNYsfXJl+HKzECVZE7dGdgxgNVcz1OPhNuRgmxhgg1PvILdL76NHW8sxO7X3sfOl97Btqdew9rHX0T1j2sgtR5chVnIGthfwho5+3gGEadgUGBImwM2KQjDhgzA7ENnwO0JtI7eeeNlfPbp53rf0miHAraZkDojY+wQVD36ujw0j5udlZVIr6pE79OO1dUFKq0igH05HedLVe2yYs0jL8DqqY2BwTgSbEHqjgqU/7AMTm8To74CaZHolRXMYnGz6LvvhHECc3umz5yHzZs31NlpSUSMyiGHHMKVYsGnhmAw2utxC7UOGyo/WyrN5JZLrDUPPaN6Wadj5sKbWt8SJNv4a1zodPw8PVF960tvwJeS+HcDHYOR4XK74BMJuYdrq+Tjl150EVb8uBxuX6DRccF554h+FTh5raURMbupo0T6IE3bsurpm56CF0cPYGFtBGZLVqeOyCgpQUav7kgVMRw4v7jlwPhahAG3PvuKcKILdmEKW3ZmYJaeVAdbnnwFzmZO2GHnmM8dUFIjgaemsp+EE9p5vevuu2FzOuo61O79xwPYU9HEAvcEEZFRnnjiCTz55JPBp8aIKFEkvbreeAk6HHJw0CAyrjjehpdvzY7aQUaIgJbMkaogTP4zGGVbtqJSdKryNevl+83LsFBwZl6K1QGHEI9rs3h88Fg88JZVwCVMY+Ek1WaCvayUWFbRPdorIjJKUzAKLUvC2Wec1qA0OLzMrKYzjFq9lXv3++rn2sYLfoW1zOFz52GmVJfsiGouPB4Pfn3DL5Bilwa2aJturxteIR6F4hMF1e9x4fxzzsUF5/4MVZWJ91b75TvXXHkldu/eo8pqe0ZERuEk6gaQzDBX+9oxJc9klMPnSx3tkww3vVfwWcglTMR5sMZzHYmkqEPoOzOZ8z7ce8H/XnkFb7/zjna4nX3aqcjOyg5vtwkq6dwZTpsNv/3tH1DrFvVVJAbLBIlNTrvTLmZO3PePf+D++/+JtJQUTJ86DX379G3kl5k07YT8Hi+OO24BJk2YKDxtxV9uvU38Ft9Ndg3S1U1hzJsibW2HmIWSOUljQURGMQb5IqGpKtlcsN+bMBjvTQo387sJTxIAS/2/Hn4EFWVlOOfsM+JqARx5+OHYuGmzVnVharlGoB2uo37nvfewasUKXWnwyMP/1h2QHKI7OKUqyUhPx2mnnop7/v53ZKRm6CDds089hQ8//lgCG5tAHzViOObPm6crCqZOnox5c+Zg5owZuOySS4I2Wh8RQ7ps2TL8+OOPwafG0A6dKDDyhwzFHlKeW9wYETwRMVxy4wWwpwXWESUCZuID/3pIZ6NffumlGqBIISDd+Ktf4cX//S9h1uX3PPKtU08/Cxu3bIZHdJtakR6VldV46D8P4fyLL0FVLTffi40Jzfh60Td4WSTmxs2b8f4HH+DV117DW2+/jbv+9regjdZHQjpKpMSMkO1R0NCnnOwsvPD0Y2JM7V6YK2jeHHA14l/vukur0osuvFB0DPotnxDG5c8hTDlPSuv//fa3LSbf7KLpsxPsmp494YBXms4WeKX6nSxhuKRXiXwnRb7c9Ne4RofkDFLoc6hZuPuWGthNiFGUIfxsu9dH1+ez4y+D+yArpWkpwPEKbsXhDRW9Ysa6lX6qvxavkE/sNW/bW/q1Z+9e/P2ee8Q/CzIzs5CbmwOH6Bdutxcvv/pqk1VprKDu9svBnYVbUnHr6jVwS1WYIvF0SPN6YWk57pKWmR01OL9bZ/hs0cdluHTEoNqQayi5w5iRQld7JoqEGIUYNcCHF+9IkxZB4Nnnd2Nwql0H2NxN+Fp40SnoceNFchc9d1w1Lrx8Wya8lU0zCksOOwmjtXrI1uwlL3JV47zsNNw+oB9+3qcEV/UuwR0jBmF8Tnpw9DmxZPEKU9w6vB9+t3SjMAOXrIWLH88steLe9Zsx2JaODjyZLwKXUr8yiFWn+RqN5F/D5xZA7Cki6W/oJYFPN3iQRwmUXOoe+drkRmGYySVgz7AtCL4zw5hgZI6sdosbdoNkFclT66mVVs/bAR9N79zS6kyVJvgv+3VFtkMa43YrVkk18Oe1W3Dxd9/h9tUbcOuq9bj8m6X4tKwKtWL/+t5dUKDfjD6YqHELksfnxs865uKab5Y3MDeooZn4LQn0o5T4UosbF3fvgqHcAcIqLUeTPU1RuV50wfk4bO4cTJl0MI4/7iicfcbpmHzwwTj/3HMwfOhBOPXkk1TJ7du7t9ibS/GuC//NfoVSfYrGhoSKDr/VFGJj5Mg+hStk/fv0wUtPP4Ha2hAJI1VZmmRqGo+G1XahVG9eGw7OtqOPw4Jaeff7FRux1xNYxK0I+bTB0GkWG/4ozLPDakGx3Yd7BvZDH2Eu4TCksstHqkK/UGC0RSBMd9fQQfA6UvHg1l0BsxjBb/Kzf1+7Gd9VVkqcw3e43X3ffXhZFNiFH32EN95+Dw88+KDcf4h77/8HFv/wAx5+9FG8u/B9LF+1Ei+9+ookhzXiBK5EkRCjxIIoNYAJkbnJEyZk7MFlv43cBQyCoF5QK2a1+s4CpzDEIXkOfFTmwbpaKZcxhaUh6GSb14cLf1iOlR7x1+ZGDQ+09vnhEEZ1iopWSx1LmsCXfrcUKa00DyQU3KOGTWwOr1iEmT0ejz7XmcWW8HGj1RglHoligQse7dmtj6QU5iiIHGwLpFnq9+CtvS28tIQZYPHIxQaPMwUup02YI2ogDyi0GqOEg0dKOrXw0KbhkKw0vDluCFwm7gonUeoROYOkvMPSynN9fV4LqkVS1QjFXdk3E5SqZp0tIGEDMN+3NFqNUcJJwOeffhyvv8xOLeOlKcIssCYGiFeiiCqC0bnZJpnUsvD5vTj/qDT0KLSLnlOLVGFGTm53SJh/f3meSJfExmqY6YW5op9EYX4D1NvsYvPKyy8VFcknYbDBLhKOyXjk/Pm672+gSdHyaDVGCV/1MDHMdXnkbI1LokiiZed4sd7GNUItm1Ccb3vrVYUiDR24//lKrN3hgd/qFP1AdAMJP/tJfnnnbpGGdhw21onR/XlAQeQwaP9RjR89ijy4+eIi2L3V2FmaKTFqOitYmDimdtttt2LSpAm45567MXr0UE3G5196CTZr6w0sxs4oEvdggyIE4TPbK4rWVSen4eyj2QHX2E7AJHKCBiRKpDllEmw6NUgUuV2lNmzfaYVfUjPNX97wfQLE7Vb/cHEurKKkXnXLTjilQcItycLZJfmttXj5Mxc+W+GFVxpl4yT/LjvRiStPScf5x2XjsIlO9O8iBcBdDr+0otZtc+Cmv22H15YeqEpC/COx5zjUbPjQYaJYO3VK5M9+dj569uiu5pQ2tEJo65sPUSh8ukZG7IxiAr/VFCxSXx462oIpI0VniOgicnBZeuKPjriwelFmzRUJkIgyy+9Z8OtLcoQx/Pjl3/bArtuNMfxNVw2ETfQXZ4oFn30L/PVxF257pAr3PVWGVz5yYdlGdgxmwm5jBRFLKjbGHbf/RUJowSeff44nnngUP/64Frfd8md9x40VWwsJMUos2UePE/LchIQS02eFQ5qw6aK0sKu8aQS+4REl+7YrOqBGOPQ3fyuT5wS/38qYOXOuXimFFpxwCr5d/B2uvPpaDemxC04WSRJ/4YoFzc3LqGhuMqvoTQheqcvTUe1Ox3nHZkg4gluYmmHxaedZepoXN5ydIwyWgqtv34NUnZHV/hjEQGxyreURJ6NQfZOqRBLT6veoqPN4gBSnQ0qgG3ZR8jy+Gjj8NvhsVtilWWC3U/FzwGZLQUqaUEo6rDavbnduszh1IpBdPLFZpEkrpdiemq7NPLtN/BSF0Z7ihNfP70mpl4y1i7+hVRkXpslH5E4YK8hbfot8w+HDA09XoyDLi7/9sjOyU9xw17iRYqvC7dd0Qe9iH6qqnPjdv8okLh7JhPbLIPsaRpGNeZH6QYMH4/slS9ScWcNJPo1KoIhFikZuNhwN3AeV/SqcHNxUSeFXjMDWut06CGgsUqe5w+oSf6wor7YEdj0MomEIyGJ+uN0uOINLHCIhLy9Pz0eMBvNBkdEwY8YMvP3228Gn8AiNf5OL1GME09a8rasBplk8i9SNFG207UXQXGHe9iIzKwu9evVCt+7dUFBYqAdSmpGfn6/vOuTmSQAdqKyoDL5pCGZErz69YZOIZGfnRD0ejZKrt9j1iOJQVVOts9jYVU1mYRc24ZWouL1WPYCxW9eu6NunD6qEiSoqK5WNSTbxhyPMXTp10uu3331X985MU6ZN0zhWSkYdecTh+Pb77xvZGT9xgm6Wl19YpNu2f/v94kZ2SNzd2+P1oHfv3ti6fTvcEl7z+569e+l1xLCh6N+vH9asXStPVHrrt70YN2aMnmCyp2yvbgeamZGBTh07inRO0TBGA7v2zQXHgBYu+UbLb3shVwbKcNAeEG7bi7YEUzDW9IjHLkGJwgOZjLEbSl7tJ5FHr1cKOZvUch+OCTRnBXQZSaLQUovsChketN6eiAhnvr9TY5ZShggai+DXjZjDMUlrwQhRcp/ZnxrilCgxMwpFHev85jJMS1YXLeVXoopjaHXCEk4xHy5MoXZbE+aqh2EKt+NSK1c9QUgdWTexSOpOrlUh2KytW5Dvk1aP3NNetATi6n+1I27VH/FbV80Zbk33kQQtZ9rzPSPPhWi8Z1gkwnVujGcyfPihiAD4PYI6gfFdg1QvCILhjhYvKtlG/ElMl8C9tLuCCvj+BCMdm2z1ENTYvbUunHji8XqQc9mevZgzZw6KRPNfu2YNLrrwfC3lM6ZPl1ZDTz0BjIc+nXLySdi+c6e2bKhpGy2V8885BxMnTsR2aQ2Q6ydKS6KgIF+Plac5n3v06KHKG/0666yzsHb1auwNtpDUL2GMiePH6hokHmK5p7QU/fr303UvFWKvtHQPzj/vXKRJHHbv2olTTzlFDzTKSEvF5i1b6lpPbGF4amtxzNFHw+1yobO0jIYNG4Zx48ZCtH906dJJWxqjR43G9m1b9ZSKvNxcpKSm1R2PZ7QwGL/5c+fJd7pJKzAPAwcO0AX/XAJz7LHHilkBVqxcGZiu2IogIzNM4Tb7I7iNRou3ekKrHpaOwHhMfDiQqp5QaNXjkKpHmvChYGonkFwJQXNWwO+1edXD7nTziCRdG/dJChDTKFC9hXkXxqy1iN9q6nvxMm3ryr6fMPT4PJNOYwb1pVCkBA+6ogRQd0G3Kg3knh12BlgVEkYfiwGejWQg9F1z0WxGYd3OOp5t+wsuOC9oCu1JvOSiC4NPsWHc2MBpHhPHj8PwoUP1nvvG8qTTY48+KlBaY4YPV13ecG2uoczGAm7q+7Mzz1ApMfPQGZg145DgG8AlukxTYeHh4Nz9OzMjEwX5+bqJMNcMUfcZNHAgusq7gjyp0oPgqr4hgwerHsTTXAsLC5EqLSiH6Bf0h3uiGEhLTdWjfotFNywUfYd+cziEJ9BzrTPDHn7n8cTRbEahB1abBf997BHce+/9yEwLHD756CMP4+6/3yN3sWWMVxRAdmOzrH308aei+P1Q11J56unnMG/e7LhKyQvPPYNb7/x7g/r573f9FZ4YDl4iVqxYgQceeBB+rx9vvfU23nz7PeG9QFy4Wq/xNqUN0b9fX8yfP1daZF7JvDRduD5hwnjt0u/cmYryUOwyjSXNmTVTGCoXgwYNUOWfEmTq1MnIEYabMmUyOhYXB21yWGAMunXrhrlzZ2PatCno2aMb5s0/DNukUcDec55ev3HjxqDtloGR8jEPChJkjoL8QtTUVovWXAFHqhM3//pGPPf8C/j04890r49fXHc13njjLXz1zTcNeMWsgJIROhYV6ZHwv/zlddi7pwy33/FXHZOpriyTa6r2SxgDb8b5gQbCKbNFBUXSSnJj/mFz8MXXi7D8x+W6ePyUU07A4488Ka3vWpF+zgaDcOGU2by8XPzx97/HORdchDGjRuJXv7wexxy7QKPCdcUcw+Y4lRlsXZAYXp1ELozNVgeZigOkfGaceTUkEt8TPXp0xxppOTJL+I4Zo4Oqcq9HvAVzSv0z+UFjI3kNv8yIpMzSXYvsXB0NdLl91w49Rp/3HObfJc+ffv41evXuDr/Otvfhi28XYbg0MSOBEWOz2SsR/vOfb9WZApxR5nV5cNBBw1T0Ej+/7JJGTBIJ23du13OVx40fj8VLf8SRRx6u++U//eSzUkVK89Wa1oBJImHXjp0477wL5LsOfPHVl5g1d640myMtE20MZpCRcXpsb1Aa0sxgIOM9sXbtOjGvf1c38s5nqdbN9vW9yZ75XWshyKeJ98xy814uROJGOZQOuyWTyPEsRR2lPt4pjGBGtCat+iUJwE3tWCJpl2CJsso3QhHNL/avdOnaBdu2bdM6vToolcIhnERxu9xwpqbodlypaam68IrMSn+1X0KCQ5Yxh4rM8ZNvHkcCmYRg5w2ZhCB3C9c1YpKmoH7JH6sbg0mIcEzSFDg1gUxCRGOSSOBGOOzxZXhYlRgSTeelRgtO/EGNCu0RbgdoXXn1E4bX5cLEceMxY9ohmHPoTEySqtAnUrerSNkR0qKbcvDBGNivX9A2cMiUKciWFlJPUVLnzZ6NmdOno6RzFxx88ET0kab2WaefrpJ6X8Hg/+SgYAI9s2GrHpGGDBPfURr4OTdMBLfPxglLIqX8XBckksnv1aUgNaJ/pIgBW1KUypwcTcnKKo/nRBswdJxYYAghuthnVY9PSkq6fJiDZ8MPGqpczy02OZgXN5poYsYK6jMGJJLBu8QQzn0kP6NlnSW1GG6/GxX5XeDvPhLW/CFw9pyNzJJDhSGKpNk4HJ6ScUjtGNhm9azTTscVl12GqSJZeEr8xIMn4PB5c/H/brwRvbp3Vzv7EkZc45IoxkgiN4SxcaaCbgPB56YzySwFcrNztD/h3YULkZfTAR07FqNnz1545bXXoudCEOpXVTVGjxypbpcuW4ZKHVA8GEuWLMaGzZtjkjiGRPHUujBz5ky5r8SmjZswVFpsPIqmvKIcn33+uYQpeqDMEqXWkinSwaVbZNh80pTWJAqWS4tH0jPQtPbba1tcDzG807xqQqJs27rhBikI26SwbRYlPaJEMWJexyjiIF3EXAMtNFn1xAZllP2v1fML0X22SZ5vFru87hQeKE+YUdjh1hILoijG46lvo0EH4VogTM3yh86C0aE/wZuWh+k7MSNKlOgVO9y2bF53jeTHdnncIhKFjLJLGKd89+7dtWF1lMzMTL9wHilQj4QBE6K5P51B30K/lgpTs/wRpjd+dWAGtTQR4cyjUQyQ8NcIcSDJLYXYI1WtTxjGL1WoX5ikzhcjdpYFCxZYy8vL7Tt27EgVEZTl8XhyxbxAPCkQD3KFMuWenQl20ZAt8mxKmST2F0ge+qTWoDBwyz3ryL2Sn7vlnrXILmGSPZUCqV1cX331FVsJynYNGGXJkiW2wsJCZ01NDUf2ssXDDsIQHeTK8et08dApz3bxlO6SjLL/QSWE5KHBKDVyXyH5WiZ5XCrPe6RGKZcGDXso3cIoxpzNBlLBKnoKGzQOET8poihmiONMqa8yxbMM8YwaEadJWuU5ySj7J5RRhCF8koeSvV6X1B7VUntUyrVcpEiFmFfn5eXVZmVl1ekn6ob/glCpsmjRIrvUT46MjIwUkSxpIopShVlSaCYe2skk4mmSSfZjCIP4pbx7JS8pMdzyXCOSpFoERI3kN3eapjSpq3aEGjIKaerUqdZNmzbZpMlIpnAK9zlIAqt4yMnXSf1kP4fkJxnFLwVestPnkWeuXVWqrq72DB482BuUJkQjRiHqmEWUWmt2dratrKzMJi0ia21trTKJMIu64QyuJPY/cIWDMIgyCls3FRUVPrZ0q6qqPDk5Ob5evXr5QpmECCcZlFmkGrJs377dQoYRkWQRBSec3ST2c4iK4RN91B9kkLqqxnRVRMp8s7kyDW/IOGqSxAGBoqIic1+JmTEaMAnRVMYnGeOnhUYMkkQSSSSRRBL7Bs1VQZIqTBJJHHhIWFWNVyCY7ev9TTfdhKVLlzbwJ9mITiKJ9g92jgRvFYMGDdLnm2++mZdQoRKTkIml4Bt2LIbwMAuMiooKS3V1taVbt251Znzmtba2Nhb/k0giiTYGZyiyOz74iPXr1+s9zTiDkfcUOBQyIQImqmCJVuCNd3VjPnygACksLLRSaMi9leM/HDD0eDwWDhrSTlZWloXPvCeMQUQOKKpBEkkk0Wbg4C+vHAhWgyA4IFxeXq5Tn3nvcDh0gJjXDh06+ChkDAFjGuqJKlgiFXA1F43EYmgkCxcuDGy1nUQSPyH4/X7k5ubq/gTR0L17d6xbty741BhSKHWfS4slsFOJFGJdLiYFuW4Xe4LvpUA3MqM9qaR1Sb9U0ME3saNfv35IT89AaelurF27Vv0cN24c/ewm/nnFf59805uamuoVZcGXkZHhpXCRuHt37NihkwtiESzGcj8zKEyMadbWbdu2WXNycmyrVq36VeA1MH/+fPTt2xcbNmzQxGYC8JiEQw89FCtXrtTdxZhoIhHZLtMjFWjn5JNP1ikz3AyUy624cRQTiolNM+57wM06eZ4F9ybi+/Hjx+u+R0OHDlXzkpISTVieVcEtZ5hQBQUF6pb7DzEjuOko9x5gGPltZnZxcTFVOEjiYMSIEbpZKcOYRBJNQQpTg/NTyFfke25Wa+xpJTV63Qay3FS3f//+aod8ycLLtaMUIMTkyZM5AwgHHXSQbh/FTWjJo127dtVyQH/Jy3RD94cddpiWE5Yx+ssywLIXCxYcvwBffPEF0rcvx9VnHotsCdsbH36GW2+9VcuDlJcHpeWQIoKK2xA55J7LJqzybasIPZ2iSHCTOApVli/uFyaKRuADIQgrUKiZSMGzUJiweSP3ti1bttwQfK9np1BQsJAOHDhQBUhpaalGmueWsMDq+SWVlZgyZYruRixSD5s2bVI3TMhFixZpAou/6sfgwYP1ngKEgoOFffr06So0mDGjRo1SISBqmGYwNz3h9ofM6FmzZmm4+A1mDIUGE4BCiPf87sEHH4yPPvpIw8UzWij4zLVAEklEglmgkBfJNyzQJAoLwixQyNcs/D/88EPde7NAIY9zu1AKDWob9JPvybsURny3fPly5XljQx5qJqygWclOmDBB77lAnm5YwOkXyx/fT5s2TSv3L7/8Ek6LDRddcgl2bduC8o1rMG7+8cjv2AW//vVNWmnL95+RMOrSGiGHfEe8sdskrJzOyqU2LIsWxq1jx45+Q6iceeaZ/vfff1/DZoa5yWPcN5gny4nV/Mgnn3xSFnyfRBI/GbBAscC3ZJNnX8BitcPh98BtEbnhc2k7hU2e2traEyVMLtFMaqSc10p8q+W+WloU1SI4akVwkVxih8t5PCJYvKbJ942aPhEFyurVq1U7Ee2CKpBDpHRgX7ZoEK3Jzx0dBfS9LZKOiyK5iaKBlvxuS8fB7F9rp08k/5vz3VjdJvoNs7tI97Eg0e9HAoUKEU0Y+IJ8GM6Gum7CD3OY+b1w9iLZMZtHQqgd3peIVrNq2eKLxC+qX9UUJnLlkY5Vcl8lWlMVBY1oLLUiYLiYlCq9p6KiwhuzQGFz57333tNlXxQoIqXYriLtUksSCUN1I9g3ohDVym/jzmOBxySSSKL1oYVWhIvX59NdjGMB3ZCoVS1ftvg6uaUwqZKyTWFSKVcexlMpGkslhQw1FmopFCpy7ykrK/OKbPCFdNBqyTeHQMMmlqyVlZWWqqoqi0gmq3jMIWFqKXUnPPH8V3Yesa1HNU/eiWvREqy2gCcRsLesDO6qatRKe9QVpNpqea6Wa20tauS+Rq4UUmwzRgJPT+BJDExIfk8Ho4UYGf2+mNNO0LjuPS82hlXeiwUlPVYsaGZ2Y5DZ3JCVDJnZTuj7JJJoK0iBx+BBA3H0UUdj3fr1eoLZxPHjkZ+Xi2FDh+rpZlMmT8akSQejc6fO+PHHH2GTskV+Zb/P7t07PmT5FfJJmeNuBV65eig4SPLsSUlJkdaODi35aI9NN5ZPaQr6Qztn6a8BvefoDps70layFhQUcDG6QzzlLgbRt56OoKF4fV6U7S1ToePx+nD1zy9BYWG+duRypIcjOEOGDFGtZ+OGDbjq2hvFLwbFp51hHF4LBQXS6FEjMWbMGHz44UfYsnmLbj3OTiY2gSh5eSzcqlUrUSUCjIdWv79wIbZt3YajjzkGK1eu0E5g9qBv2bJVO8+uv/5a3H77nbjiisuxZMkP4FEy7NB1uz0aRo4snX/+eXj2mWewZu06PRbv5ZdfErPzpW1cgcf/+99guJNIom3BssN9B7m5JMsZhYxe5ceqjs8GaE4uJbGcrFi+5P/kVps6Yo8bKZVLmS/nVbQS3SNH3FTJN7QvRey5I/Sj6EfMJUDvwwkUEU5O8azBdrONYAiU4CNRIQWNp5QYoJC76rILkV1QhN7SfsvKyoR8S0eFOCLEkZvzLrxck4Eb1SokmLkibSOBsTC+yVP47fbY1L5QSDw1Y5o8uCP4QeO75u/Hg0Td7S+IJX6tlQb7Q9o2FcZw72lmoFnxE4+oZVOgrFyx9PciMCqF/7WpIwJEBYqU93KakyhUpFxIA6K6SYESuV3RTHhEeJiFCeH3W8Ew3Xj9TXjwoX/rUBmbNxL4OmpUy8tjZQWbdvVIEXcdCwspoQInK2tUdMwL8+fORUm3En3ukJVNFUnvmwJVOAoT42TliDAFj/a4yTuvLb3fdBJJtBVEYJCrde80EoefE0XcAoVaBifmiOTS+SSRwLZcY/ilqdMZDz10Hy6+6OKA+hUUIPSX49vanxECHjVRDytGjRqtc0xuu+1WVeeOPnI+Zs2YJk2PanTr1hW5WTmYOmkSsrOz1M87xZ7TZsdlF1+M66+5SoSGB3ff9Vecc9aZ6FxcjN49esBTW41jjzoCxx9/tJ4odf01V6N8Txlu/csf5H1PTJM4G8hITUOmEPtmBkpzLVyYk0hiP0KLMXDcAoVaxLvvvqvNg294kGQE1I3+mGHxITMrTWcJcgIPJ6ZxjJ+gYFDhEqZw0pzvA/ChqrJCv3399b/U0zs5czEzk3sku7F163bRgqrw3Xffo7ZW2pbibu3aNZgxYzrKyvbijTfelmbd8Xj22Wexfv1GrFy7FuPHjsORRx4l7i3i7gdMO2Qq3n9/IU499WS89eY78IpQ+vTzzw1FSCfQkQh2JieVkySSCMBcevW+pfpQWJBDJwO53V7c9uc/oEuXjtrDbPRXUDix/4TT5K//1W9EgFDOBfpQKEwofLQ5FAYszI1FUENkpqXTI5RVBHqnWwKxfDcamuu+vWNfxu9ATVvGy0Cz4icesRQYfShyy2HjCrlqH4qUtTJepey1nz4UCgIKDQoWA34REunpThUkHL2hkCBxBMWwZ9FhooAwoRlnGEYSJrGiQjSWiqrKFhMmSSSRRHiYBZ3eN6WhUEiwD4VrDbio6bHHHlPhEW6Uh6KBzxxBYXODuxf0EO3EApseBa4yRP5xUo7P51UBsmXHLvjkmp6eEv48MwHt8Zvqnp8OGCcMhs8sbCKdvm2gXvhFsBN4HTZgxreMtIkJhuVIjuLyrG2wL4PUDpMjIWRLZZqVmaXTG9hNUFhYoGvQjj32OF2f9sEHC9G1pARVNbXYU7obo0eOwjffLNK1Qmzyd+tWosfxT548SVsAnB5RLa0BJlBraSjmdNf7WJo87OhkoaLmUKc9xDJTVr5Ad3RP8npEExEzmzXgD08qV/+i+MGE6NO7N/r176eJyk7eiooKXTho9E5T6PEAh+XLl2lfx9y587Q5tXHjBmzaslVXbH744Ydql+EZPnw4igsLNeO4qKugIB/Lli1XtykpTlgdDnz15Vd1AuSgwYOxbt1a9OvXHzt2bNcTUIklS5ao9kWNa+zYMXjzzbeQmZ2Fb7/9Tt+zv+XsM8+U8JYHhZYV23bs0KYhJxwRlFULjj0aX3/9NUYOG4ms7Ez1r2NxMb4Ss4yMTFRWVmD8uHFYv2GDuN2Lzdu2YNGib6IlWxL7IVJTUzBowECdPMqKiH2D3bv30L5HrtpnV8BXX31Vt/qXZpzfRb5avXoVpkyZqgtuOc+LC3S1z1PekYtJ7UaghEUsAqWNYOgaxoCxuaHT1CByA7uqTVjEjTmZ6mHYZZQNG3Up2wx4rNnwS3rGMhTtp5Dz18Dmq4oQyiQOZDDPSfHwneGmXQsUm90BZ1qWFIJYo5VEKCjsOCOAgkqnBgT+moDY8PO0ehFATYrL+GFoZc2BMGSA22JhDX7ObC/4HK0JGgsYhkRBl5a66iPOcEgNyzmrbMbHFP8IYDawqyBRsP8yFJypvnXL+n3bKcuM4V4jVLcYIAOaXxJp1phJSoxYeA2FVG71rmlIwnOVqzBuOD+bSxRRzSX6oxEKrp+KSqH2gs/h/I2HQuMVDzEMfk3fBEh+/H7M8Y9ADIfP4guS+BknhcanJSqKcIhboDAg3DGK/Q7si0giiZ8WzBVyLNQaCPedpqhtELdAIdhh+MEHH+iua9FB75PUkEIRzk6S2ieF1urh7LQltT+YU0jvE+1DsdocSMnIquuUdbk5PEX1qqUiTo+bo6Y1131zYHybV582G42VoS5347btTw1sFgRyxpw/+zK/wkDyjD+bjVtn2HWpiNeXeBibF7t61+QlmxSxeNbf0CWJq/lbug/FHCe9b7ZACT5zyJUdUeYPtAaalzGJw/huot9n/xOZgel0ICKWdGmtvGtNnuCSEhKH8jkNING+iKbCGO49zQyY30nZjDhnKyzEI1bzrSFQ4lYfKJlF6OjkNu5Qz0LRFGorK3Wx3dVXXI7sjDQdJ+/ZswdSUx0o6dJZF+hRwpLGjByJY448Ail2B7p3LUF+hw5KaWlOpKU6tTP4iPnzkZeTI8+p6JCdrSuEuXjv4gvOR9dOneFzezCwX39NaG4CdcWll+pmTqeffgoy0tNQ0rWrrkSeOX16oPd9H4Mh8Em6nv+zs9Gre4mELQtX/fznKMwvQF5uLgoLCnRn/8K8PF1GwL1cGDfJZOSLWc9u3eGUmvNXv7hO06pDZrYwvV3n0GRlponbXBQVFupiyUx5zspMR66k2yknn4SC/PyY8jCJpnHIlCnKi0ccebgWeI7JWHw+/PF3v1V+5vZjurmRCCFu9MVyYF5Y2qVz54AdMbML+YUnRo8YofmuZYTv2nlWmQWd3seioVA6E5ogQnrfhIaibuSBk9nsIuHd0iRKTUlVAUVVkn+GX7RrqHBc58NZtZY6n8Sq+Eu7zBhue8c3nMzGDZE4VZ87lHP7BKd8x6hFNBPFLv3mlf6yYK5ctbKB37GC+UpXxjVehNNQdLsHJgXTjXGTOEotoELi008/ZVUkr6niyjWYBiTeK8nPI8KU8SN45QRCpmVgTo1V08VgYprxO6xxeW1JxJIuiaZdU2gtf4loGgp5mebMC4LpTbvkNb5zOJ0qMDrkZGu+V1RUwpGaopuQMdB0x64CNodp3ykVQq+evbBk6VLlZULzX5pcumNhEMzn9qKhmNNd72MRKAYjMgGYaMRPtcmTKNqqycMajfnF2o7roq3pqZp37hphXLcwJxmVjXCNkQ5wtgj2Vb4QrfntaAKltcF4GTB/tT0JlIA0iBMUIkxIQ5gk0UyIYOFU/Jze/ZE5ZBgKx46HtXN35I+cgEmTJotWF9AIY4HVZ5Eaz4qOh0xB0YLZqM3JFKEiBUCaQKwhnW7RVDw+pFgd8Kfa4ee8hnQnihfMQuHsSXDLs8cigqblZEsSPyEkLBGoRrMfJYkWgApnC/auWoaKxd9ix+efwrd5HXZ/9Qlc1VWByUgRwXci4KWW6n7mcfB0yIFDNI2t7y7E9qdeh72sAh67NDP5DbHpF+uczWwVwcFGpUW+a62qxranXsOWNz6EU4RRSq2YTRyKrqceDm9eFqxubwvqLkkcyIhboLA9yI2ZuSAp3MlhZtiEOa1eK9KHDELhkYci55iZyB41XGvkJOJAaHLJM3eL84vikjNlNDKG9pF7N9Y++BSsZXsgyZ4Q7OIvBY7XKXrtp99h08Mvw76rAm5qT8MGo/CEOfDmpIsWRIviIDRcbQHzd+uuciNaFzvjvS43fLVueA3is5j7RCj6uRjVK8112g/1x7hvCYhfeXm5+Muffov5c2fD4rUgNzsHd9z6Z5x26qna1O3bqyf+9Pv/wwTRRh958N9IS00LOhbI+wF9++GIw+Zi2pSD8fwzT7X7zlgDcbMe94G977778PHHH4dv8hiZIxSYJiy1Y1EOUg/qh+yBA+HoWijvxJ1SQ/uJkM572QfU3O9qR3AY8wakEJumAsCLQzSIjsfPg1W0kbKFX6LyO3Ys28ReDH7GQWwOaSeg046Kb5Zi6xNvwLanGn6bHfnzpiFrwnD4vbQYsG9Ok5bOF8M/r8eCDoeMRfefLRCe6sONg0V7Cqxi4giKzSGVmFOuQna5t9ut8NslDbnSUrQ0bu/ppkcpDlhys+Ho1wP5x8wQ/46GP7dDg/g0RZHykKViz47duOnXv5MyYhOLPuzZuwd/+MNf4HRIHFw+3P33u3DtL27EJ599ipNOOx3/euB+eGqkhqAf4u+Py5fj+RdfxiuvvYPt29l9KVqovDMo9JvxkIS61RC3QGkOGBHWrMlNnRMD06xw5iHw5HXAzsdfgb+8PLDkyx8o+K0JFSzyHb3zebHrtbex97NvYLNYkT12GPLmHQKvrWVZlTW5PyUFXU49GiljhmphsDv8KH/3Y6x/4ClUL14JlJYLE0sTjvvraAWnA6965YptEn88itPCvj+7TZp6Yq/WA3+paF/L1mHXs29j3b+eh2X3XnHmQXWKBT3PPQ7e9Dg6Ok3QVOK3+MBskcrT4meY5EGuDhF0s+fMxcwZ0/CrG65BVrpTt8EIraApIDNTU/DWW29h6LAhQdP2jYQECnu42fThkGS8YCJrGutTEk2B6WUXJrQM7A7rkD7Y9cZ78FdKs0b7VaRupvayL+CzSdOHFYQfZZ9/i92vvgNbrRTsggJ0PO1IpA3oKU0laYKIFNQKRGKiea+lrB4BpSpgaBVB5UlNRcHsycg/bIpOMfB5qrHp0RdR88V3mhiMrui8yj9aUycMOg4ISIWmo4TE70CaxGP1A8/AqoMazQTzSeMo/ut9YKFjx85d8cEHn+Df/34E/3jgQZx//oWSFn4cddSR6ozXjIx0pGek4eBJE7F50yY1b+8I5GQAet/UsDHHxy+++GIdiqRQ+fe//y1pZKkfNg7mD4dDWcMwo7IPnYiciSPknajOS35A6TNvacJSpT5gIBH3eznPpVr7MGyimtulcDCO4RifO3AxDTWdJOU5OuOXkif/pcAE6liLFNoxo4fjU1GLLZK+fiubP3QdxsN2AsaFYVTx4fXAJzVs+mA2d3tJ+XWjZvlG1O6t0qFOZ1EeMvt2QXnZXtR+uwYVK1bBIaJHkjFsmrUpJG8UIVqDediY/B8NLFCRomG8C4hZ3je0aXYbsBHZr3iHjekfqV0MGzPw99xzj/ajGMIkHuiXxQkpHtQIY7pSrahOc0rBYnFrHqx+Dwb1sWP22FTMHufEoK5S66lamiAkQn2ynXj74GF4a/wwvD5tpOQahUkMEZVEcUt1n5KTBWRmwJ/q5M7asGakyCubaAGSTeKN9qUE8q3dgAxE8lu9Sj4hr000DWk6+O1W2Nwe1HyzFNsffwnbnngdexctQc3qNahcsRKlH32OjQ8+hz3PvoPqVWtUxacw3hfCxIgH0/hvf70zMD8nRJjEi2jRMN5RkIQKE8JswvtofrUnmEuQcv7gwYMtpaWlltraWkt6ejoP/rGRpH1Xd7YxhYhBBixSyO3OlDppSgluIKVXCVJLOsk7K1w7dsK1dLXcU0OpTyYqK4GajUOa/N8Q3U8/GsWzpiH34FE6O7ZmzYbgm8Tgk4J+6iyhOU6MHyKCqhb44kfGLXGtKc9px2GFHfSe7fVHN23nnT6Hgp3bkq6aTrTBJoGnplbniDh8oqm4PFJbA0XFBdi4cVOj9vW+AgUkR0w423PsmNGimh+OE088AdOnTsfwocMxZsRoTJ5wMObPOQxHH3kEZs6cgREjhqNPn97IycqE3WYNnGFdJVoK+zUk5mY+aCsE0lwgeeCw23HRRRfoEoWly1bgtddfD2jXYcAKlUTtktp6ewB5w5hZHgsYdxI1rYqKvR/ILQsrtQ8l8Y8HYbmkfLtJfC/+C6tymAw+kQ1+0Vj8CZ9tHDpTNhwizpQVyp5R3+QpZ5PnuUCTJ9CG5ZnHbrz+8otwceahiJK5RxwjKpzpSFDJ2y5nHwdnp2J4hAvKP1qEPe9+bLxqEIlY4Zf2/RUnUjuhqujH8+/5cM/zXolHbP1CxnfN1z7pqfj7oB4Sb3mQDJ732eKI4Ys0U5ZmBjOznI0bOxYff/qp7iO6bfsOddemskXCwM9Rvf/jH/+AN998E2+88SZSJK7RUj5SvA3ovsTCnxMmjMe0aYdoAb333ntRydMJ4igc4RD6bWMAgAMCHpcbeR064CJptguP41+iZfOAfs7HiQUtNVO2qfQJ9z4YDYX5HQXcfjtTlgnJEwO5szaZIBGwM4/Ukii0OfHa6P7436g+eH3sMNhFYEQFh61VoLUvkEFZ4xgUyH2LFjQubGSYRwwdirvuELWc2afZ2DpgQZwyaRIOP3w+bHYbfnXTTXj/ww9FmDAciRUkA1ow01Lx1Tff4NY7bsft0syolgJKfzsXd8Rtf/kLjj3qaNHa3LBpXjUNCmDtABaJzvknXTt1wpWXX4a/it9TpkzRhZVM3zJJyz/+5c+45/77UOt2xSxMmkLPbt0weMBA0bYlEF4f0hyBtTs0Z7hobhx1a5H3vbr3CLo8cBC3QKE0/P777/WQcy5cSwRsJyc6+SocAk0lrxYwDgr6rR7xnw2GKNCmTXyB8Dn8GHjTpeh546Xo99urYEtJE+ZowYg0AZ3VKkJm0Xff4dKfX64jLCwK999zL4ryCyjtW0TAUHM449RTMWBAf3zw4Qd44aWXdCZuq0MiYxXBtXnbVlx5zTV45vnnYE91wO336GJSrsIdPLAvZkybjPnzZmPW9GnSxBqKgtwO8NS64OXkNWEs5qzN6cDGLVtw251/xSWXX473Plio5zPZHM3TfqKBO8z/8MOPyJXwcGJbmjTxuPR1y3Zp+krecfU3BVqaCNLi4mI9tYHPBxLiLg1GAvDYirVr1+p9vEhIQ2nphI9BQ3EK8x02dw7mzpqBOTNnw+61gnvL8wwhF1eIihdsgu0rsGnkl2Q578ILsH3HDm1iXnv1lThxwQK4qmu0JowFas/rRaeiIvzlj3/SpsFDjzyCpcuWif/7nuEpRB1cgSvxW/LDCrzz3kK8+OobeOm1t1C+fAXmZ6bg6kE9cV3/7riid0f8vHcnHNGxGF2tqXBJvFqzp8PoVOWvWoSeVyqqXXv3BGj3roB5TbWE3Rd870eFPG/duR01HpfkWWAOUeivoc/1P5qHvmtPaNPiwKiTeZvWUISJycdmXg72K7Ql0lLTccmFF+LCc36G8889R2sbFjYleb8PghQZ1F6kGfHnW2/Df596Ck6podlGnnHIwfjzH3+D666+GpMnTERnERqFUnsOk2br+eeei7/efjumT5+hu5Bt3rYN11x/nWqhbQFz9jYNbtLsx/iMNFzXqwfyRJLb7V78UFmNh9dvwx2rNuEvazbitrWbccearXhx6zas81fBYbEhXdLmxKJs/LZ/fzilUFMI27SjK3GwEzQjI0uaoW1HmWHMMtIz4+s/aWW0qUAhA7EwTujtwvN3ZuKFO3Nw+3W5qPV6tNlCcJjU47XgtYlD8PLIfnh1bG/kt0B6cdSk189OQe9fXIA+110AZ59u8i2JfoJ8xZrBV1uKl+4owvO350pcCuGq3Skvml8YDS3Qrn0oOh6mz3FBhEKl1IRvv/sRrr3+1/jTLbfhg08+wSbRLHfs2o1vpdl673334edXXor333lHUkK+ZUsRjUuaiiIpWW+2B1ADdHjc+PuIg4Qz/Pi40oU/rl6DPTavaC6BUUXyVDiw74Uj7rUiPP67vQw3Lf0RVSkOOGus+OvQXujHrqAEVUz2JVZWlqOqqqLNqNJE9eaVTc6HaUsklprNgh9um1+YxAuLz40Ur1uunPloMLDU/RYKGE5Xtkqb2CHNI4eoipyrEbSSANjbUOkQYWW1wSXtdKt80yfqEmurREBnXn8aHP4K2P21cHK3EV+aJGjzFWxtygi5vaoHyX1sgaQtpmKtpG22zYIZHfJwRfcuuGnQAJzSqQBdU0VYVLtQLZa8UgqtUtp8fjtqJR1qLJIf4s7uc0k6e+B3WZEhzYWTSgrwu969MT4vC24281qy8ysKrPLtEin8v+nXEy7hg4sXfS/pQLHH9E0sDFwaYJd4u1N8uOT7tVhWZUOt8NpZPYpwYRfuiOYJjNAlAnFXkF8gzeHAVhQcUuZMX2545ZN8JFEIcbpAb0lP7tCnM4HFnHlN+xyVVXdCNOeVa4/UH/aPCXjCJZc7tFe0fMiYIUFSrYMUBG/Dt+sTKNVBv/kNQ7tpCPEzaEfJhKhfM7sJcRcKCkFqE5H841DvkfMPxxHzD8Oh0qwgYxj+qivzd9TMjxzJkim5+egqkZpaVKAdeIoQuyqARdDUCMONlmbAHwf1xLziHKSLgsSO6XJhxndLd+L2tZtw85If8ejm7dgowsSS6kSahNkm/tMr/qvr0xKhQj8dIsBtDj8qRfg+vmEnbli5Cp/v3i1xtSPN78Ksgiz8blAvzCnMhbVGBJC2/RrGpy7vQyjcAkZ1LuYszDnSRLl1UH90S8vAGpcbN/+4StffqKWg/aYo0rfNpHknwilFtMB/r9mOuzdvhosd+lKQB2WmStyytVCb3YSSOQ/Z7Ehx2DF4QH/0LCnBiKHDdHvSKZMOxqGHTMFFF5yHyRMnorqiUsqAH9OnTcO8ObMxcfx43Yp02JAhep0pfHL0EYejS8eO6NOzF8aNHo0+vXpi9qGHSh75MWTQ4MDoqikc8VIkfm0JtKmoY0Qiqaf7EygUGQ3O7GTtEg4Wvw9FBQU484yTcdYZp+L4Y46UphxLbWT4xNdyYZaFu3dhk2TNh9t2obqqfl6MwROd7R78ffgQFNstSBUh8FVFDX6xZB1e3boX1VKR2UUDZG3OVbjNRjB6Pr9DV9BUW+14Y0c5bly8Bq9v3wOvCKgUrx92KcUFIoBm5mfh17274x9jD8Kdw/riip4dcWJRIaZ3yMDQDDsGpdkxMsuOufm5uLJnCR4YPww/79ERXewizESDKBNV9GoRgGtcNaJNMB3bhkW5zIH5arNZsbS8Bq9JEykwbB8bOCeF52b/sGw51m3ciO8WL0Z5ZSU+/vQzvPP+h7j3/gfwyWef6wzcFatW472FH+D1N9/Cp59/jrfeeReLl/6Ad99/H++89x5efOkVHRlas24dPv/qK7mul6breyJzLfq+PaNNBUp7B4WEQdHgDaYaa4qYh/10mDq6QGHNWidwea+SyycFy4ZUUSFuHzkYFncNtnnsuPDb5XKlf4HmIns9ovvestDT6OSnYZZCyKDslCbRm7vKcfPqdTj38+9x+XfLceu6bXhsx068vbcS31V5sUQk3lcVHry2q1TercPZn3+LO9duxSaPNGdEMPmlCULdQbWMJPY7HOACJRbxEADX0gyWGvSJkQOE+uOug3rDreM6jZEYs8celkawuFAjNfcVixbDy429xcjmi3+ld1uhLn2kGUM1nSq+Ch6KIItb7nnn020mrXIfOCqzLcVhEq2FA1ageDwePHDf3fjn/ffiPw/+C5kZGcE34cH+C27CkyUpkmm1IFNLRXgBwFeBN+IqQpOnEdh3EKNAcYjW43d4JQxuuKRJ47XYxClrbct+sdcrFStqcTaOePmsyE6rxRWnZ+Cfvy7CVSel4aRZqTh+RgrOP9qK26/Kwx8uLUaPjpyY5pZkYjwdmh9tCxvc0uySxpukNUV288Ccrq2pwYvPP1NHzz3zBM4+8wxJExGoXjfuuO0WPPH4f3QxIpci0A0LJLeV8XlduPOOv6CmmsPcbZ0WieOA1lA6dMhCXl4W8vNzpD0cW2Emmso+FpaAHRFCLdjk8fvs6N7FiuIiD3KErzv3TtdRif0BPklfj9+DkiIf7vxFHo49OEWaQRXKYWXVTtz+cBXOvXk7bnvMjcffcOHJt9245zngilv24Ia/7sC6LSnav+B3uXHGkTbccG4mOqR7dbWy10qBKppMM7mVwsqvvc+Sbxw5lLR1pAEzR1lw/83F6F9QI69cQvK9ZoL8kZKaiiOOOlbppJNOweLFi/HAgw8Kz/hx4YUX4OKLL8Ixx5+Eiy+/TJci0A1DFxjds6FTUXHAo/0I+6dAYeFkOePGQ0JuCFf4nYF3bQDtLNS7eDQUMmn05LZYPVi3yY+N2+xSCO1YvtKtQ7t+qTA7FwS+aFNNZ9+DhcIlzZl+XS34/cXZGNPbI2qhExt22HHpH/fg+Q9qYbEF1h4FM4vOIoDvAvGyOux48MUa/PaBKuyptqHab0WvvFpcf3Y+fnFaGg6b7ED3TuwMr0ZtpU+0AKFaoKrWi+qqaq35szJ86NHJgtEDrTjsYOCCo7Nx7cmpuPG8DPz8tHyMH2GH118uioIX7hoL3vzKj/Nu2ozVWzMkXi1dJESrtFnxt7v+hl/d9ButgI468ih07Voi93ZdUvDYQ/9qMJeEncFNpVh7RcsLFKZEkEK1fCYQ1eHGiC/pOBqy4JAUvHqHE6/cnoJHfuuAx+YyfyoqmptRVBpYTLRTkrVewDg2BNOEbo37hkTzICnkanVIQXXhrhsK4arhhkxiUe3I6zYi1ux+m9TgHh/+cHke5h0szQMpfD9u9uOXd5fhq5XcvoKpQmkrdsP4EUpR7QRT1ZlixbpddvzxX6X408PVePlDN9Zt5TfS4Ei3yjeFHNwi1oaUNBFgNgfKqmxYuxX48kc/Xv4YuPf5Mvz5cRFS91fgzodL8ek3XljtqaIVkP0TT8fIeWgiwb8euA8nn3KG8gqNnnjmGbnnbFsLUqx2VEmeShtHV9urnwrjGoTYZ3oZ1OAbcVKIzy2KNtVQGJ+W0OAplJioATm+7xBgjzaA1Q2bCJWL/7QOaZk+3CGCxeOySy3NEZ7WgVUS2CMaU7oIjT9clo7jZvjhqC2Ez+nGL/66Gy9/ZJfCEFg5uy/AAslRXa4SMIjPNA8UGYP2LajJnXnmOUhNq1+UyMltv7zxJhV+VqcD555/CRzSPHKmBqeEMw4SoQUnnYrUDGfb8VkLoE0FShLNg9WbDrcvA5f9fotI5mr89ap0dC+u1YO9AjpTorByjqgueJwszYFbL8/FqEFSV1ZxMaRPBEgVnnnLBo+jXARI+1k3sj9AxZpVtNiApKtH8Nnogwu98n0882DaC9o0xEzclqjRqOVQ429OEWoJ1KunbQd+k6Mn9lQnLr+tDOu3ZCArowa/OisXJ85zwFVdKQLGtDmVGRJcTX9qH1VujBOh8TsRHkdPlQrR4gF3h//4azeuurMUX/wAqTWFPVoxisGi85NEU3HfX9PGHG69b9kd20Qy+3wYP2IENqxfB69IarvHD5eoc1yY57NVw8Y1NVxH4uf+JdyDlVsCsuMzsNakNtWGdLdf1e8UjwWdenTDmnVrpQSIKmhlR5ZHvpEp771Ilff8vku+w4Jj1d3rxET8ZE+HvEaGwxkcLeD6CRu69MzDeglbmi8bbnnv8Iu5XLk3KmdP0p1RaXg1nFz1GjBw8D17522BjYEcHifcTgmaSDoW/FT5fG2aRTtSi4s74o033qhbGRp2xzYJMztmOxXWoqrah0G9OqIG3fDpF9+KBtxw5EH7brRDuGGd4JWf02tHWroX+VlV6NXViYysdJRXuiUPfNhRYcEe7k4vYeTuMUzrevhi6mSu/3ZsoF2teYUafE7AyYFGTUwfjffm+0io8zd4T9TV8M2A2Y9QLaGldmxLBOYUN3+VK5/ZjIoZ4hFj1W4OSw+HaIelZwS3c7RLG5GZwMJBc0aKNsorGZfIyM/P1x24NCOFAdPTuQjPgozMTOwtL9ONbeJBbm4ufMIQnDrPXn1mBv3OzMzA3ooK3fimKTD1zIlH0I8OOTlIFaFVWlqqe98yHfr07o1N27Ziz549dQwaTqAY/ax+EVw690A0kezsHOwp3dP4Y7RLwSkvQl8ZCDC7CEifX4RKJqoknbmwjIvX4keg8PLgKo5acCEbR0mYfnHNGBbQHcE9Ttxuj7jlgjrqmxwRaSg4o0PEtqQhZQmv3bp1w4YN3GuY8YuxyUD3QX9o3x0UcIHwsCujYXiiCRQWbC4GJFRQSjpxgR/9M+wxrAyf2hU/4kk3c66ZXR3YAiUYaxYUZlI4MAPj6mhqymr4z0SG4R/dhfM7Xv8MRPLL/L0gzMdoRAOZkovU9CArKcRknNraGnEraWinYI6cOLp5j+QBD1t32EQTlO9RGATyRQqcFJZ4our2cPIVdTZpdrGgiWPOgqV3uoAvRqh7EUx+KWzczNsjAkY3Jmfhk3DGHCaJOgskeU4FK+Mmzx6XS/ySwsrhnyZAoazCQ/xguNKcgUqPTypY+BETzAKlwbYBYo1Hnp533rn44vMvkJ3TAR998jFGjx6Nzz/9FEcffRQqKiqRLoW4qroKVVVV2LxpM9asXx/0IHHEK1AYI9IBI1CSiF2gJNG+EFGg7EMc8AKFtQZVPdYbSYQH1XymEyvHJPYXUGsJFBnyd3upMMlHqjHGiP1SoFRWVrabBA8cPWEVlTN6X01bghoK04eqb3sA04cMxjUl7anmZSc2NxliMyGJ8DDSKVa0pkBpFRWCBYVCJZTYTjZTJLNwbsI9G/dms3AUT5hamsJ90yDC/BzJfTizcG7M5qEUix0Doebh3BpmTZHZTajbcO9CidA+tzDvzN+Jh8L5tT9Te4JZT9KQxXJyYDhEOzmwtroaN/+/mzBu3Dh43C7s3LkTU6dMQenu3SguKoJIP4wcMRydO3XWg62+WbQIh82bh9NPOxXvvvsuLrzgfCxftgy9e/VS+7zW1lRj3ry5OmLTr29f8Myag4YM0enL5SGaCNu8THjz4e7cpJnb8B1//PHo2LEYReIvtaqf/exsLJNv9erZA6NGjkKKtE179+4lNYATh86YIeY9VasYNmyohKEWw4cNExqKEcOHo2xvGYoKC9GvX1/VhkaNGoXTTj0FH33wgXYWmsE2L4WckU7skLzrrju1s3WXpE/Hjh1x6KEz8NWXX2Lo0IMkzr0xZvQoPQ9p1MiRWLpkiV4L8vOxa9cuPTtnT2kpcjvkCnVAfl4u3C43Jk+ahEEDB6CwMLD7W/du3bRjcO+ePfpdA0wf1nTs1yERzLf/+83NGDNmtL7rVlKCdWvXSjhGIzMjXfKiGH0kbajdjBw5AlWVVejWrQSFBYWaT7NmztR8GztmjOZPba1LwnMwSrqW6CgY47Np46ZA1RYG9JeqvDmdMiTsjA9r13SJz6CBgzB16lQ90oXxGjigv4SjEl27dpH7gRpu4Wl07txZw9ZD8nXtunXtriA2B0wnxjNWMOYklov2f3JgkDtCO2V5rz8xSpPCROHywccf6TP/cUQisMcph+1sWpBrXbUSKI4qSCykwOmBTHQvTZhqKdRczamnDQpz0J3xHfpjZhgyH5/NzQuGJfDH+SheFRYfffSxqvv8Tl3Y5WL2i/eBuPCew4P0xK9CkaMD6VLQuEiN4LA53zHDCbM/4Tpl6a/hv91hx+TJk/H222+re6r99I81rMZRzDKzMnVImYxBs7r38ktNTdO0UQERTFuCoyqcG0QY4SJ4zzhQ6JoFL/01rkwXzQ+5V9PgO37DRoamedBeYGia8Q/GW4gX5gVHO+wiKJju4dLGAAsJBS/DX1NdEzQN9F8Y7jQswfDUryjnNcAHxns1DcbdHO8DARS6B26TR0Kq2curEXIhMhkzksOWLq9HhYlaD75jotRdxcwlmkyAEQN2eHId3XP4lMOmvHKlpnCN2tF36n/AH+O7kYh+G2FigXx/4UJ4JFz0l+8M//RZ7Bmkbo1n2pP3DBuHVHlfU1NT955x5Tvj2fx9I43MZNjhlYXmvffeC6ZH4Dt2poHJT2pUDqejzg2/xyvD7RJhTPOAO7teSUxL4974LilceEj0T/1UtzQImLHwGv5Q+Okrkz1eGXbNN9qjP2LO9GE86A8P9TL8N3/TIIaJP7HRwNycpvodeda0CeaZmstVnQXtBMIViLvZr31F5rIRjsK9p5lBoe/iIS35rYQDS1QncWCCBSGJ/QKt2odCSRgrL4TaNZowWiuGgYRJie+b+ka4PpRYYPhvgNP5tblAs8CfglfaZWKqmVYBJgthwDARTKdEwCYQ1xBo8KJ8R8/SFQtaq0UB48kwaRMp2CSKBsNOaP5wEqyhUYT7ZGiahrNjgFoGtRzCSCc2y0TlRv/+/dG3Tx+d7DdyxEj06dsXo+TK40p7du+O6dMOwXfffIPRo0bpaQNDhwxB7549MWniRHTIzkH3khLtj3FLE7c2ZFSLfTI7t21DqvDzQYMHo6igEOnShOQO9hMnTEBaSio6FhUjOytL/B+J3bt2aX8R/Wf/1Whpzi/+/vu6sBOcMJcj9gdKuDt1LNZ7zlouLCjApIMnYuhBQ5EqzRaGd82qVehUXIwUyY+Srl3Rq0dPTD54ErxuDwrz86Spm6Wzro10ZDrF04dC0CXzu/33ocg9mYaqrTH1Phry8/Jw1RU/x7CDBuOYE07SIzSfe+45HHfcAu3PePXVlzF//hG6YpPgGbaPPfYIzjv/PJQJY3344Qc4ZOZs+U7kL4XrQ4kKKatkmvfefR3z5h+N3bt3C9OO0Mx95NFH8Ic//A7SdsTyVWvUOgUNh6aDkgSTJx+MlavXYMXKVfocDuGm3scCNoVuv+UP+Muf78Cq1aux8P13cMSRx8AtAticAgzTyJHD8ac//R5Tp88ONDOigOnDdArtQwkFj5mYMH4c3nrrLRQVFuHh/zyIY485Ec4UOzp16oglS5bixBNPkJTw45VXX6/jsBIpwJddcgGGDB6CWXMPk8IWmBEbjT9YII0JW+Z0Ki8v1/QzF1jyW5oUSAoPbtJE1DWXgmB60z/aNbsNBd8xnZkmevC5QBekyjP9MMB0oj32X/AdYbgNB/JzCg9QFwGg1a34xXxi85RuUtOEJ4LBDZc29V9u+I7fjKcPhR6xadIafSjmVNUwtrWGIqHEu++8g6lTJuHV198QKewXZnEiNzcHeXkdtEZ6/70PYeFGmwJ2OmZlZaK4Y5GuvSksKsKbb74tH4r8pXg0FDLQIdOmSiaJAKqswvdLvkdpeQUe/vd9+NX/+w2cEp43XnsVf/vbX/Hk089qZpIJXB63kAczZhyC9Rs24IflK6LGPVENhX0CrKlGSc1YU1uNMaPG4NkXXtD4G98jc/7j/vvwwAP/xKknn4IHH3kk0KcQBUyfWDQUfn+dxI+d5LNmzcTSpUuwYsVqeOHDth07dB3TxZdchMcfe1wLrhGosrIyFTBHHn4YnpJ0Y3iipQ9BO0xfwkgnqdl0D9bM9FTMmH4IDpt3GBZ/9z0uuvACnHXmGRg3bgx6iIbC82uqKipFiF0iaTRSR6ioHTjEPbWMki5dROOYpIebe4Nriwjy7HlnnSVC8ij04KhQj246QtRV7J8sgnLs6JE6EnnYvLkiUPMxfuwYXdYwYtgwzJk9W0fdpk2dJoJzkPBoMVZKpcK0pfZx6cUXY7xoLx2Fd2ccMhVHH3mEnt00dOgwHHrodAwZMggpUobOO+88Hd2ku0gwv2E6/SQ1FEpjDr9mZ2cG7bi0x5/ZeO/dd+HSK69Git2h6yFuue12CZEFRx9xBL76ahHWb9qgud1RBMipp56EW2+9XV5zuHIoKsUfMkYkRNJQWHB4QDgrHWbKtm1b8fbbb+CXv/ylPNtEMzoM7723EO+//wH+97+npWY9Ut3VVlbggX/+A+dfdKkpIy3KtNOmHIyHHnksKjMQsWooDEdhXo7aZcXHdP3Tn34nhfYyEbJ2dCwuEqYej+dffFFzsL80A8488xQJ7ysaht/85mbccMOv8Mknn0seha4urgftxqKhGNDmn4TpHsm3n191vQi3QNrSnHn6xhuvYv4RR8IeFJwE/X3micew4MRToKNCTYDCJJyG0hQkCA347kAB42XAHD+mU3vRUNq0U5ZqY7Wofdt27sb2XaUoq6xUM24H4BR1z+q3orxsL3r37olTTliAY46YL02fo7Fhw2oME+l95hmnYsOmTejSqRNOO+UkHD5/Dq6+9hosXfJD8AvxQYXIzp0Slp3YumO7NKusUlPMweeff60FcJeEcdGib/Roz+OPPxUPPnAfDpHmzH+f+C8uOP9iXQH9yv9e0ILFtvjf/3YH7rn3n00Kk3jAlblGeu3awzSrwLp163DxRRdi7sxDcfddd+FF0VAK8nLxh5t/gxWiGd1ww8349JMv8MnHn6uG9/HHX+jivUjCJB5Q4N/2l79gypSJIvjPwqpVy1FZXYE+3Xvg7NNOw1RJn3/98z5cddVVcNiduP7666Qp1EndkuNSeRKisl4ciNd+EvsMZhbT+9aah7IvEUlD2Zdob4sDKVwpfGLVUNoC1P7CzUNJoiHi1VBY0En7vYaSRBIJwVQvsZIaPnx4nRbI52jo1aun2uHMY165t05TyMrKQh9pOhpggY2kdfLgc55hnCxIASTTIYn9CizWtaKtZOfkoCA/DzmZ2Tq607G4I3JyOsDhsKOkS2fdmIqnEa5ZvU6XHdisFvTp1SMoXLjUohA5FARibh4JYoHgAV2VFRUYOGAAenTrpmdU9+nVC7k52cjPzdUh325du0qTzo6d27drX2EvESwMR3ZmJvI6dNClBz9FtOoojwE1k0SnlOc9iaM1hPEcSi2JcKM8rfGdeEBVnsxtTqd9CaYPmxhshpHaA9gMo3ZgTiefLR3bS6vhK5mAveu/gqPL4dibmo+dOzchtdfRyOwyFNt3lqFm7ypYus1HZW5fpGYNQE16D2xcuwr+vLHY6eiKCmsqkDMMKUV94cudAMvOz0UABb712//7DTZu2iSa0DDRcHrovJchBw3Bd98txu9+93+YNm0qhg0dorOjMzIyMWjQQIwYMULXlXHXuO8XL9FZzG0FplM8ozwG7+8fozxBDdTch8Lx9yOPPBJV5eXYsnWrRKICW+VaUNQR69eu0wV2RcWF2LJlM/Ly8nSx2/KVKzWhWgLh+lDYsUt1dcmSJTrM2qdfP3z22WeYN2c2PvnkUw071364al3C1FZto+4OWVDXHDTqQ5H7sWPH4sdly3SIlcOUGVITMmy7d+7EMEmj999/H8WiunNRJcMmkWqxPhimdWgfCnc+m3Hoodi4YQPWrFmjE6pYsFl4ONTPOHAUh4vyONEqV/Jud2mphpnp3VzU9aFI2ugQNCEM5vc54LPUwOpnR7NTjKQ8KMk3LR5YhBf9Po/koQhJIe4lTPa2gCNOjJvcc+KkmHOuik8qQ2nU0JKCec+Jg/wZa6B8fq/wQUDgGnFTHpF7QwBzktou5k0LxD0etEAfSpXEhf0l5XItl/iwHyWhPhRzzPU+nEARDx3i8U61FQH7a6eswQyMvbGYjHYJI/y8tpRwMxBpcWAowoXFMDOuLYFwAoXg9/gzNwvChokTD4PBb6lwhRUoTYBfZjAihSD0XTDI+zWaI1C2bF73W7klE1ZIvlF4UKiUCT/oc5CqRCmole80v1NWMjXuNCcDBq6tj5i+EYm7BCxISsGayFwYeE8KJ0yM77ZkHI3vmcmA8cywhL5rCRh5Fgr9pqSN8U3zd41nDRN/pvexpEtTdgyBxfwLiLWmfz7TNRyFvjsQfs2B5JdXyCN56JX0VpJnv5BPzHwiRHj1y1U/JM2kqB80c6XeU0PZvn27ZceOHdbCwkKr1FYOailCu9RWBJgntiWRRMIgu5qZKPQ5ieZD0pRVZFBD+aUIDGooVVLGqY1UyJXaSYWYsyOoSpqwNXLvooYiV7c0yb0iG3xFRUX+Jps8vE6dOtVaUVFhyczMtJWWltrEc0d6erpT1J5U8ZBnYqSLJEuXD2fKO95niFma3KfJPac2GqQdunK1yjv6X/c98Sd4l0QSSbQ0pGwG7xRa4AkphuxY9citR+61E1bua0RYsD+AwkObOXKvTR1podSIX3zvkmaVq7a21msIlPfff58fUUFiXMMKFNFSLEY/irSVxC+bXT6qnbPygVTRWlLlYypAxD4FiwoaXsWeU8zZ+2WXKwUKhQmlh0XscNTI/M0kkkiilSHlT4qmT4qeChSfEJs2HNlhZ5lb7qmB1PAqz+ygrZZyXk3NxOl01kh556iP2hVB4pXWS2j/CRFRoGizh9clS5bY2OyhliJtJ45LsenjlA+lyHMKryJsUiQAJCdJAqvCRAJIzcYm9lWYyLuw30oiiSRaDUZhVwSFiRTFQF+JlFHVVKSM1g0XkyhIpFzzXholrlqxIzLF7RFZ4KEwMTV3zGpQI4FigGaqpZj7UihUUlNTqXE45EOqsVC4iF0KEId8WM2FDEGiwkQCZnzDwl57QtwmBUoSSbQyKDx49QTm8AQKvJhJudQOV4GXJGVUtRUKF3lPwaJzUOSdOPV4DGGyadMmf5cuXbzh+k4MRCrYam500LI/xRhGlvaTLS0tzVZZWWkXdcgmQsImH9SrfFvCZqM2oxqJSDqrITySQiSJJPYtKExIIjBIPim3epVy6pUyy4tXzLxSvj2iIPDeI/c+DhNLWfebNBOzIIldoARRp60YgkWkFO/ZcWvLzMy0iiCxyMetGRkZehXJxkab+mFcDYiWkxQsSSTRhqipqakr9BQmxpUkgsQnyoEOC4vQ8EmZ9qWkpPjS09N9O3fu9HG+iZRxfxhBQjQQJkRThbuRYOGNIVyqq6stIsks1FxoLsJE3xtXgsImeJtEEknsY0hLooEQEIFCoaJmFCDUREQr8RtChOaxCBIDsRb2UHv6bBYwvBIUNMFbzgINdZdEEkm0A1Bo8ErBoQaCEAFChAqO0OdGSKTAN+UmKUSSSGL/QVNCokkhYkbknXqTSCKJnwLiEhhJJJFEEkkkkUQSSSSRRBI/YbRmB2qyczaJJNonWq3fpDmFPikwkkjiwETCAideoRDJfgPzm266KXiXRBJJtEfcfPPNwbs6RBIicQmXeARKqF19Nia3GTBPcksiiSTaL4yJbAYGDRrkDwqacEIkJsESS+FvJEjMQiR0lmxydmwSSewfMKbYBx8VUabbE00KlaYKv/l9g7U8vJrX8xgHIxkChcdwqEESSSTR7pCSkqJrdni/cuVKbgZe95zoOh4iWqE3v6sTJtzJjVdj1TEFR+iiwNzc3DozA8lFgkkksW8QuiCQ4ILA0tLSuoWBvFLIcM+T0AWCLbE40GzeYPsCaiDccImCpKqqSrcu6NChAwWL3nO7Am5jEHTLM1r0PnQbgySSSKJtYGxZwC0K1EBAIVNeXu7nldsVmAWMCBIfBUu8WxcQ4Qp5WGGycOHC+sNakkjiJwKpqfWgOqkYgyaJoaCggNsDBJ/aHn7TeU4EnydMmFAscdNjMmpqarh1ge6FIopDwvuhaPMlEoxmjnlLgiSSSKJ5kIKrh3MZ9yzcJEIKt5JhxnvaJdFuIuBB8aNGjcLQoUMb+CHCJFX8TRVh6RShoVu5itZi51av3JmR+xyxa4Pln0pFUB40UDiC1zqEW21sWLLwnGP2mbCZI9LqxqB5XeTNEo+geaiZgVA3xjWaG5qHe2+YRXtnRrRvJJFENEgTQLUT8pABo5BLMz5o0hC0S3fm91Lj68mVNJ84cSLGjRun9qSM6XnI9K9Hjx7sEEWvXr30mNzCwkJ9z2vPnj3RuXNniMbAQZGgr9FBnp82bRquvPwy7Fn/A+xuDx5++jk89sgjejpk165d7/V4PNyy1SZx5E6LumUrhQ7jyPOZeV6zNIX0OdxZxqEI1VCMUlfX1DH6TILmqrode+yxGnmet8tAM7L88MiRI9G/f3+1R2nIxOvUqZMm3LnnnosrrrhCE47HcP75z3/WxOF5vrzm5+er9KSKWVxcrMT7gw8+GF26dNEI0Yx+3XjjjXr9xz/+ode+ffuqXWYCw3T00UfrsZodOnRQf5kpzFA+81u8JpFEojjppJMwc+ZM5clQkB+nTp2KI444ImwlxuYTy8CiRYu0HLCMsOxkZWVh/Pjxer9p0yYVRnS/du1aLfzkX36Pz7GCfrz++uvYvnEtLj35SJx+xCGwW/24+Te/0ffirx6FI1dDU0mRcsPTK3TDeSlTqqlw8IVyIIKW0gChGkqdQKF2sm3bNis7XqVdZZVI3sAXlK4vvfQSSkpKsH79ejaLsHjxYsyfP1/PoqXZ7NmzkZ2djaOOOkql28aNG1Xl4vm0Z599tiYcE2bIkCG6Izft0h8SJTclNmsFCqVVq1bpua1nnnmm+vHhhx/qd5gRTODDDz9cM4cHeNMfCh1mWr9+/TST6KfEQ4XK5MmTNXLHHHOM+pNEEk2BfGbWUHgl/7D2/u677xoJDUMIkIc5HGu8NzQUPovWD2laYN26dVroV6xYoTz79ttvc7qF8uvWrVuVn3/88Uds3rxZ7dA+34eCfhrhC8Wvb7oJGTYrssp3Iq8gD4MmzkKKVL4PPPAANZT/iBXKgAYnVNA/li2GUcqQX5o8ui8tzZrSUkIljT5LIWxwHKlc7T/88EM531GLYOH+6KOPVCOhBGQCTJo0SbWBvLw8vPPOO5gzZ44mAAv1008/zQ4gDSA1GCNhRfoZqpdqKl9++SV27dql76l18MR/vqO2wUygZKffo0ePVnMmNDOEwuPbb7/VRKUGMnDgQPb76Dv6xQzmPTUYho9+J5cHJBELQjtlyfv//ve/9d4QFuHAskBeNmB0yrJQHnTQQVqOWPnxmXy5bNkyzJgxQ7Vuo8nD8kCN+/vvv9fmTlFRET755BMtD3TP6+7du9Vt9+7dMXz4cOV/8jvLBt2XSxmzO6146ZabUAU/Tr/hVlxy8cX4+913s4KeJUHTA7wkLi6p3HncaC3vRXDxKA2eKuiW+HtEkHiMEwODHbRGe66BJDOniHFf19wRrcQmAbRJ4bQtX768LPi+gTQ0EjXULNxzqLkBJiQlMLWbphD6PbPfRDj/ze+oPVHCUq0MZzeJJMwIFShmXosHhkChe2rzrBjZlKe2zW9s2bJFBcJXX32lQoYTRdkkolCg4GHXATV9akY0Z+VKM96z3LALggKMlbChUbGiZxPqv/+6Dzl71sLl8eKTbW5cf+NNWsGKQDla7KkwkWce7FUjbmslTHpaIIWLEN/p2TxSOXtEHkQ8NZAwUsacQipQ2BkrCaACRdQ++9dff70n+D6JJH4yCBUoiWLfDhtb4bT44IMdHin7Fr8XPhE40sI4xSxMeBXLPDS9Wp5rRWOp4XsKHYm/W4SZRwSYnhwYcq4xofdhBQoPS2dzR9pw2ikjcEh7cHfwfUT49QjjJJI4cJCakgKXNMulkAVNwkA1XSlC5lIUgtwOHVC6J4Y6OehVq8PHEaaB5wQFhh6ILqZ6rrGQcUg6zziuFUHiokAxN3sSFiilpaV2ChS5r28QNoJIPasdPj3WuPUQLq0l8nGroPHmmdl+JLfxmpsRb3gSRXO/05y4tFUcWxo+v0/CLb8oPOaXH+1EAuPuF3+sLVThkucJI0wJ5Yv44amtuFT84tnFPCi9WkyrhCp5lecqaZlUs+lDocKmjwgVD08RlKaaN5JAMUZ5zN+ySnvMsmfPHqt4aOXQkcAugb+WEQlH8g8+q1OuASkupvq/Jahpv4hw5k2T8Qv3rrVpX323pShS+I1fuHfRyHCTiNvWpPqCEf59gIhw5vVkFP1Y4te0HQPh3oUn48d7S7DMer2ud4JlmC9YeHmYukeaOzzjWM89FuK5x2zv6dGlQpxZq30+4dBIZHKY1TwzVqRSA8FG1U88NQ5gDoFYlaDpEc0tRC3pVyjR79b0Pxrtq++2FEUKf6JparjZ39OlKYolfvGkAe36PF6py+XGZB5KtGf4ayrQKUJOER46S1auVBxIPKucCoUlJSVF1+dJeVdnUvb1SjkRDqECpYHwoGN6JNc6e5wTwvFxknw4aGogEFo/jcMQJaTb40Z5RTn2lu3Fnr179FpWXoaaWmnCyVdUioZx2xrEcEYKa2vTvvpua1OiaWq4OVDTxaCWjl/H4mJcecXlmHHoDG2eeX1eJePeKE+81qWxXIKgILGTKERIon1wxixnzurcFLnqWeVqOwaENnl0Qltpaakehp6ammrlR8ScEusaWuCEtgEDBuiQFYel5IMBx1aGLeBNuK+zY6uqogKemlqNkZUSVbQdq8TSIvde0Xhqq2vEPx+cjshrFqidOW32OonLbzG6vOqaSnlvlScNAzU5EXo0Vrtyb2c7Vsw1icRME8DkJpT8DKO40/ugGaUrzdixZbjju3hANwciGK9E4ma4OVDTxUBLx0/KJXr06IlVq1dreezds6cKmf59+2HwoEHo06s3OnXsiPTUVLVbWVGp/Ev4vO4PpExoM4ckssQtwsNts9n0KmVN56ikpaV5XC6XT8o6mz20r+7XrVvXiO1D87GuQ7aystLKIWNx7BCPnSJctgXtNAKLrN+epgWzrgAHXik4oc3j9WDowME4fP48FBUXorCwQNphW3UST3V1FXbvKcWKFStxx1/v1oLP6fFGwEMxc/p0vP32OyLUOsonKYy8OoMwvyBfh+Y4Ns9JP/PmzcPDDz2MFGcKXH6vromoqZRv7d6NPPF/ytSpePe993QGL7/HMX5ODOKEvPz8PNXCRo8eg6eeehI9e/bC5m1bYROBVFSYL/6nYdGib5CZmaFC1cUmYITwhkNoGh0oMDgs3rgZ6XGgpouBlo5fTlY2ph8yDRs2b8YXX3yB3iJcOCeFEzrtdpvy82effa6TPRcvXYpSKWeBpo8frtqK34sQ0c5YESCVUt7KpTyVixmpQp6rSPKuhiM9Ys8VZehYr400FHbISmB0gyRDQxEPbPIh1VDCQR1H0FA4Y5UFHiyIRYUSsb4aSU5F3rVrp07aEYkIj2gwe3aX4uNPvlRBUiuFnEIhHPr17YNZs2ZLIe+hfo0aNVpnFlaI9C0uLkLnzl10Atv27dswa/YsUa+sWPz99yjIy8eUKZMxduwYZGZl6USgnJwO6NKls0j37ZgzZxbyxA6FyZo1a3HMMcdyIyldKvD++wsxbOhBWL5sObZu3SbCrLMuK3A6HRJ+u2hg4fqUIqMlmao9gfFKJG6GmwM1XQy0dPxYkX77/XdYv249HHaHDk2vXrsGGzdtwvoNG7B85UqpsGuwTu5ZcRJ1GorP/ZFc2OHqpnYiV86U5TAyZ8lywhvNyNic2EZ7XmooTqfTLzLBn5CGQu1ECj8XDG0N2mmESBpKjUSkuoYCkAZWDB00ECccf4wIlmIpuLlYvny5zg6UQOo0/KU//IA//OkO+iZNCjqxIFskcGguZKVnqDYxYEB/nWJMgeST5gdnID7xxBOq2uXn5amdGklwaiZVck9NiU0v2h8kYVmzek1gWFDCTAHE9xQgi75epPYGicrI9RjUQIYMHoyVq1apnwSFHal//374/PMvtIs8NJzRYKTRgQaDw+KNm5EeB2q6GNhX8TPni6GhuF2Vf5I7FlAydaWhnfAqZaJC7qm1VHk8HpFF7KtoAQ1FzHR5s1yvVhthoI5VQxEE1X7+Z+drHSw+dCwsRuduvaRJ4kBqSqpqL1yTIwFXoUKN4b2FH6kXfimiEjEVDhQAZrCws4Nph9ivqXWhurZGBcfXixapuVuaV2Xy7Wox4/1eEVZVItg8PvFT3nOW4Lbt21Ej/rCpQv++W7wYq1atxqYtW+Dl8LcEYoc0n7ziRlxhq9h3eURgM3BCHhEy/OZGEWj0MxEuScBJu0FTBSORuBlu9ud0iQVNxa+ptG0O6K/ht8/r/lgEhvadSFmjdqJaipCu5xFSLUWaPB5RKryiDTWpoRjaTwtBgiqfoASsrq6Wp/of31HjePXl/+Hxh1+XyHhVkBgCQwKuZkaEDXcV5RWBFI5ERPDeLk2PBu+aIO2oDd7TLcMTaqe1yPju/kqRwm9O03jIcLO/p0tTFEv8WiMN6GddGsultdDCAiUQWtbYbK/pUFXwx09RcHz91Sd474NX4HAGdq2iFkJiYaZQscg1EO+gO/oXvBr3Bbl52qlq4QgMPyvmVBzs4vbGG2/QOTI0nzljuvpkuA0lhrNOuxCiG530Q5jMQ4lueMtRqmJpTgVCLDDZaYrM390fKVL4Q9M0VjLc7O/p0hTFEr/WSAP6WZfGcjFDyp++CV5ZLvWaCBISKBw65nyUxgiEtl4S1v/0rZT67OwOsDsDayNUgAhRmPA5oCEEZhUa7jhd2Txpp1aacqefcbruF3HhRRdq34kOM8u7k046Eb/77e91DwubaD7vvfe++uSgFmSVZpPY4VWnQPNerhz2pXZCc7o566wzxSRgj51ctGeEg/f6LERt6le/ugHXXce+6mD6B9/HQq1RC7UlRQo/zROJm+Fmf0+XpiiW+LVGGtDPujSWiwkhj81D3AKFozLspOSGRtQwGiIYWu1R5VP9L/DWj1tvuQWPP/rfuolx1E7oH/tQqBwE46x2jR+HnHllxy5nfmRnZ+mQMAXGL35xHaory/DHP/xBXgfmszz4rwd0Udd9992NgyeMR6ozBb/7v99Igvpw/HFHY/jQwWLmwO23/kUToDA/D7+8/hoRIiI6rF4UFhTgiPmH6Zj+4AED8NgjDyM9LU3jZONmNRkZsIvQuvm3v1VBGAixgHGPkVqjFmpLihR+micSN8PN/p4uTVEs8WuNNKCfdWksl9ZC3AKFG7tw01sKAdUoGiAQ2npJWP9TiBm1AfphuKVA8YgQCBTMgM0ABd2Jm4AewXtqL36U7t6NH35YqmGYOHE8zjjjTLz66msiTALLAn744QcdsfF6/bqhE4d5Fy/+ToRhJx0WHjRoMDIyMvHFl1+pYDj//HPhcgV2wqIfJV274oUXXtS9KLp06YrVq1ZpBzLDQs1sQP8BgSFtxlNRH79YqTVqobakSOE314TxUB3PmMwORIolfq2RBvSzLo3l0lqIW6BwM5fPPvtMd2xj4W2IQGg5KqLl3/TjkwVepKSmaKEkcbYtCyY1HTZTHE67yXb9z2oXzSSYIpy3y9GX9es34IQTFuC3v/2DTuJxuWqwa1dgM93Nm7lwyY+1a1eLoHkVF154vm43uX3bDvmOE5WVVbqT1c5du7TvheYej1+bT92798T3i7/HZZddonvgLvzgfWzasCkws1aInc1fff1VYNc50WgYDgpFRdBOLNQatVBbUqTwm2vCeMhws7+nS1MUS/xaIw3oZ10ay6W1wE80uDZvHkrQQLAnZO8Hv5TckcOGYMrkiUhLTdPZrNRUqGVQmyBRC3jwP0/SdpACl5wOOdo8MsCJcpwF6JErmyDcAIcCiQWbwsnoj/GI5tOlc2edRHfW2Wfiuut+qe74nvY5zZ/u3S43rOJO/RIhyT4ZbWYF7el3xJ0BhsSIKptYHKkyRT2JJNo1qEWwrLhdlX+WcsXZbpyDwpmxooajTMpOuZQRzkmpm4ciZbW2rKysyXkocWso0SF+UgIKpaanylP9j02WjPRMDBo4SPeEHTNmjG46zXteueVdUXFx0DZ9CvjFEFIT0Psg2Rw2/Qav7K9xitZjEWFglUJPc94H3tshwlEEVTluuPHXYk+aWmLH7hThQ3ui+VDzsKc4gloQREviOxFMJnv6HbkaRLP6sIgwMT3HSom42R+I8WpOehyo6WLQvoqfOV8MCdAaaGGBEggtWyepzlR5qv/xBbtNdARGtAHW6obWQS1F79l04MxVsatu5DErM0uviZJX/Ny+c1eDURqDgq2oRuZtQfvqu61Niaap4eZATReD9lX8zPkSKHWtg1bTUHhNS08Tk/qfVbQJ7SsRogAxd8wqxKyBfWodQpoCrUBmqd3WtK++29qUaJoabg7UdDFoX8XPnC/B0tYqiFugsP+BwqBOCDRAILSGJOQqX87loHYg4gM2qwPpImRSpYnCa0qKU/s0SNRanNRexA7tUkPhOh5DU2kNMkvttqZ99d3WpkTT1HBzoKaLQfHEj9txpEj5sbFEyD23+eCVRDM+cwsNwy6fae6QippXp1X+ixm37LB4uVVIwF/KldaC4XfdNVqnLIUJV95yJ3CeO/K///1PR3rqO2UZWj6ZPJRn7sFQK/Y6ZGWgKL9QO1EtbIII6KfPx85VdrJ6sHHbDnqBDh2y9X04GMLMaDIlCvUl+K/OL3PgI4BhNrSrcGD4woWNE/TUXP64RsgWxY8GCEQ3fLhiCG9bIlpQo8GIRjuLTosj1viRV8aNGY1ly5brOVJ9+/bRha+9evXWLTpIXDXvSE3DJ598DKeUH67A5+jrqFEjsWdPqR5ZundvuS7E5er4Tz//TD4ugoiBEB5tF52ynFLPgt94yJiQpBJvzVKYCcNRlkyhPRK55WtWY92mTVi7cYPS+s2bsHHrVqzdtBEbtm5BWqoTuRQmhnuTX5SwPpcbI4YOxaTxE7jNlJr5PV5kZ2SqZGbCpjqcdVLdK8IrTTSlTEl47hXB5pbhHzO2W0mJhC1D7Xbr3EWn9OsmTCLR01NShVLEXiBeJMbnkMlTkCbf0I2e5DlHvs3v+SVd+vbqhdzsbHXH79a5k4gMPWgIunXtqn5PGDNWR7sYHhWQQXvU5iZPnChp6FfBW1FZiaycbPQf2B/VkvaVVVXa58TFiXzfpVOnupqnLcmcL2Zi3ieiZRhuEnG7P1Es8WPaciCC+wN17txJy9vq1WvQsWMnLUusk2iHo4/kOeY/t+zglA5usrR9+w5UV9ciMzNL7PmwYcNGPfxLtxGh3/KZ1oLhd921qWFj1s6MIAuBMf2+XkPRx6ige+7hoAJJvsoCxH4SNo04jKyFKwIo/ejuxBNPQFlZue6FwqMaeYLhOkmwWilg3J+Emx9xGJobzTCM3HiGGyhxycCK1avw5Rdf1n2H/TwTxonWJc0wZiClOt1x3goziPNNvv3++zoBygyaOeNQLdTcGIrzaJYsWarnPTMsHPqmm+7du0mBd+ONt9/SafzE5EmTsHLFcrFTqWfjbhFBylEnkfSBhY0C7V8SIXXllVdgrTCRU5qFq1au0lPjckSw7NpdKt8OpD/jaXXY8NyzzwW2T0jigAH7EAf1H6CtgZqaas1rzoFau2aNTm3gSZtcnc+tOaSsIiMjHR9//An69+snvME6y4OsrGw9QI/aDTcVWy+ChVzPckT+aQ0NJW6BEg7RmjzNRahfTAhjlIiFj4nMRGcBZ+GuksLKafc1bq7ChmosbF5RiGl/jbzjnieSUOo3p9TzXYZoKVwSxShQIFAQ8cDr559/HpWSobRvgN/nOiCnwy5uXXpivlu+RwFiFTMKXDIA57XwWwTDTYGpfUVypXbBb1DAci8Ys//dOpWI4NiFNGESxnPXzl3IkG+kpaWK4LHpCmy/WGfcCwpysHnzDnlmbNoOkfLYCEW4d9Fg+BfJ3wMFscTPsEPeIN9o8zpoaPAJeYy8pH0o8pJnYnHQg/YN0D0rM145lYKg64CWtF8IlKDBPoQmmJBRYweSsR7RanKzXWYchRQzM5wb4zuhiOZ/bLDCZcuW/8G2bhOgILH4ymHzc0OtJH5qMHg2Hr6jGwqeditQOKN0yIgx2jeQROKgYK6158DWcXTgmRP6moJXBN+mD+BA41P5mwMK1MCWgc2vJUyVZkIg8zcvHFLhUaVLFP7AaviEYGEHPr/djO8r2JMXWj3GCkk7CQc1deYrwWbziuVL26+Gkpadr23/JBIHT0DiimgeNMAyZGoFRQTT3uvn0GK4TvLmw2DAyGCeG3bM9/WgQGiOUGEQmg5HZAQEUuKgMAp8P4EwSEEmdAuOZoCacmAiSSKQ9A/RYZgmZXt37vtRnmjwsw33UyVhuLDmcZAe18EOXBYg5ozBw1GI37VaPWH9awni0oToZLYT3j790Q6qBCm2cEQmc3wSIZHWcpVCyTIdL/H7QuHiFQ/5pGnrs/qCJPGKh8SLBvFRnpEXrYC4fKVUy83N1c5PdkQ2qjUoo36qRIQzT9IBRPIvbgrnT3OI0kFu4iE6DF5IIaW2RRGXQKEAEVVHD/risJX2MpvBkP5UiQhnnqQDiFga46Vw/jSHwn2jCSJMfgRNWgVx6z3snJI2lQ61NgJD+lMlIpx5kpK0r4kwPVOutBbiFiirV6/G4sWL8fHHH6tgaQCTFPzJERHOPElJ2tdEmJ4NGdMaSEhDIcL2nJukYIDE+58KMSnDmTegYG7WEZ/D2UtS+yRz3pHC2WkrCuWlKESYnilXWgsSshYEQ/pTJSKceZKStK+JMD0bMqY1YP6cXpszD8UIKbWXwFqdkE7bZoKj6Zzes+/ACDbn+6LdSdpwyI7LBlwu7uYfHc39YuvDHMJ4Q9v+Y0eQ7zSo3BOZCz4FXHKhQ/ytiujpw3LGfZqdwTDFCkOL2FO6vX1PbDO8ZkS5zqSlFaD9H0ygwFokruPhcbHcGDuJ/QMWi/A5j1MRcKNzYwuOfQufhqnRFI4oaE2B0spNHvleM8kfxqyliH63pv+NSdLclD46ezGsvfZPkdIt0TQ13LRtfsRHqqnU5R/vw9uLRrHEL540aBimCESYnrXktxLiEijUPLgFABfN8b4RaBQj6VTkELNwpMPoIaSfbmTGf2HMo3xHeSLErC1Jm2+mZ3O8wsUxEsVjt6UoUrolmqaGm32ZH01RaH4lQrHEL540iClMhOmZcqW1EJdAoVpFgcJd2yZMmKBL6xuAIQ0hamJzZ81ERloKjpg/FwUF+bp3w8mnnIDcvGwUFxYgPTUF+fl5uhjuvHPOFnvz0L2kq27KlOKwo7hjAc6/4BzdD2Tc+LEo6dwZBXl5yMnO0g1neJLfIVOmYNLECfCLsLvw/PNw0kkn6PdPkavP49HvZWWn66mDXbp01o2JuAcKO8tDw9xWZNQuDEP3riX41S+uQU5WOvr06okOEs6ePXtonLnHS0qKQ8yyNfxz581FnqQXjxdhBv77gfsxZ9YMeN21ml452ZkoKMxHekYq0tKduvtdB7GbkmpDdk66fCMTJZIG3IJTNeUEKFK60TyRNDXcJOK2rSiaNsBztS+9+EI9K4r7l9htVp01P23KZBx3zNF6TzPu/aNHssizsWcyZ8MPGjxIPiDNYc0Qv5aF/NxczfNZh84QIePXvOZb83fbm4Zi9CrVfbZHjx6Wqqoqi9vttqSmpjIONoeD50jgalooKCjQA7p4lCg3b+EwMh07UtLrQypXj7t+jgrtzpo1S0/0W3D0cSjIz4e71oWpkyajqLgjcnNzMPygYVgu7yuqqjBy5AhUVddgprjhVnc8HJ27rU2dPBUrl68QwZCth60fdfgRGDt6NL5fvBjVYp+zeDdt3ozPP/8CGzdt1nOQR40cia+++hrTp07Vw73mzp6HWrFLwSTtQt3Nqq3BTaW4oRJ30FLNShKQO8V17VaCyZMnYfH3S9G1S1cRlJkiiNNxwXnn6r4qmyVuh82eq+HPEEF6wnHH4f2FC7VPJk8ELE857NW7D+bNmYUB/fqguKgIqXanMKlND3WfMGE8unUpwd6yvdqpWFxQhOysLOwJ7tkSDwyGCQXNI72LBsNNIm7bCqxQ9bxrAc9yUu0gCJ6LzW0WC/PyUZibj27du6n9xYuX6ADF2HHjlRe522Av4eXxY8agf+9+6Ne7NxZIPu7ZVYpOXTrpRlodC4tw8PgJKKsoR4/u3cW9B9NnzMCGjRt0ZT/PkzLKGsPAMJnD0hQMLaKmpvIjCSMLKleWuuSemwjV8ip8yWc3Scq4R3jMW1tb65W4+KTc+DMyMvzr1q1rJJtC87HJTlkKEBILAkcq1JHETjtlg+C7QKdsAIYbCZxOhuOVhYBmBJ/ZjGJHJTceMjQfmqk9P9379YBy8zt+n5mVmpYqNXAutm3dqsKLs3ipuVRWVapQob/8LsGw8Xtcj8TtFClU2pqJjU5ZphHDQzA+xtUIr9vjxgkLjscrL72EGkkXi9SCRvox7ZgW9ItpxpEjI270g1cS35vBd3RHu/SLaUh78YKhDufK4LB4fTT8i+RvewH5ipDy0SjdmJ5MV4OY9kxrprlb3nHxJ6QSOXTmTLz77ru6jSc3PiIPMx/ohvnI43FdwsPcZZBmZVIRGmWF/hllgOB7hilqHoYkKptUfNwPR3mSCAdDoHC/EYNRIsHMJkbOxQojhy1+sy9irma8ipDXd6R4ff/pgYW2fpSnsUCJBZrSUj70Xtw3lepqJ2g/EvbrUR5GjhS2IBi8uZ8Qy1JdedoHFEv71whjIuHU9qpodlavB15XDarhhTdFNBp5Ue2uhdVNRVkeyIxKjf2IlxINq+EmEbdtRTH1VzRB3EpAO02EYolrU9+MKUyE6VlLfishboFCdYvNBDYZGklFhnQ/IlX9QszakrTdy6vWQKLyiroLUYFp7lEzq6izwa01YyBqG5zq5LO4YfP4UCGaUP7sSeh07gnInnMI8ob0g7NbZ+T07omiaeNQfNrhKD5uFlxOhwgdaZtbbLD6bOqd2d94KNE0Ndzsy/xoioz8ag61dPxiChNheg4ptS2KuDtlDe3EaPMTdKydsrwJ+uSRNmPdczslo4ZQudiGpO1kEczsIyE0kfNygNwiZPbuBVt6NvJ794VdBHeO3YryStFEw/gTjhweEQo5ueh24QL4yipR9uUP2Pvld6hevwG+baXA7r2oLd0L17qtKF3yI1w/roW/b2cMPn4+tq1fC191pR4JQu/M/sZKiaYp3dGNcQ1nZ5+TgGdf8579Hlqhmt/HQC0dP2ooDFPUsBAhz7y0Rqds3BqKAQqWRjBJwf2BEq1NW4qM2oXjZJ7dpfBvWoeKr79G9apl2PHlp9izchmsPF4jxF1Dkiwk0S+rA13POwa2rBSsufM/qPphJfweHqpmgUN17YATu1QInPWZItzt9Xlh/2EdvrvvcfiErfpefCrs/bsHahpqK2InnjRKNE0NN4m4bStKaihNIyGBQu2Ec1GMUZ46MKT7EbG2IIV71xbUZPtXbTRhR4hnBaUe1Bsd5x2C1fc+idrNWyVnG2oZ5nga9+Yr9/Z3iOay6m+PoXbVVhSfdxzSRvajTBEL9W6bIvpl/lasFBqm9kgx9Vc0QS0dv5jCRJiemZ2thbgFikeaMlOnTtUhLaruDcCQmsjqsyrBy2aStO7lGmpnX1KitWlLUZO1i9oIb4fpahHNhEOPXU4+DDXbKrDzxddESREX5NowbqKR1RdIC55CZ3HXYst9T6Ns6Qp0P+FIpE8YAjc1Ur80hoJ2w/lBSjRNDTeJuG0rajK/TMR0zO+QC5tIZKMc5GTyREwpB5I/nhqeMtkXPbv1gNslLY0Qt5TjBw0ciOKCfNEcPRHTJaYwEaZncdFqiFugjBgxQud6cBy90a5tDKlBQfjtdhScNA9Fx8xC4XFz4HeICm+2tw9Jy12IWVtSQhpKEB7hOJfDil7nHIu1j/0P2L4Fbgp4s90EiOnB5jg3nHbW+LDp0WdR/s0qdD1uNnLGHYQaryvQwiJM7szuE0lTw02TbonQZymkPI5WGvjwukwkzz4S54dwEiH7/VigDWdm/4xrFIpJGxDipMETTjwWL7/8nLrxyPePPmY+XnjxGV0Q6vF68Mij/0af3t1x8METcMMNvwyMmhp+CH7zm5uRmZWOs88+C0cddaSYhP92TGEiTM/iotVg/pxem5qH0rFjRz0/1dyHUjcPJQi+M+ahWESgdL/xEslgET5WJzb86T4pCez7CTPsHAb8ihG4loYRg9byPxKMeSjmiW3hwMLQrUcPbNy0KWjCgu6VWs8OX04WOs6agk1P/g8OHrvBxWKtCSmL3sJsdJk1Dbu++B7uZWvhdfhhCwl+omlq5LNxDQd2A1klvaxyUyXCIbVLEYqG9oejU76mpaXKK8LDJ7V7wBe/XbQ4Nv14Ho0IXxuXMNjs8FTVomzrFlQu34iqLduQYpVKzi5FU4SoagJREG1iG0H3UyZPwpLFP+IfD9yN4447HoMGDcKOHTvxi19cgwsvvBS9e/VEj549sfDjT+CRPP7TH36LG37xaykrgQqBQfB7fdp/VlFejpdEEC1YcIqEX3u2GoD8054mtsWtoWzdujVyIaBxKAVRF59wdqJQa6rAmrAhZm1JTaqraqOhHasIE39uB+RPG4Pt//2fTqtvizj4bcIqpdKs+s8LcNdUo/sFCyQwwuAh9hJNU8NNJLdq7pFPdshHt3OPQ8fDp4hgtmL7wq+x4d/PY+cTb6D0xbew+/V3sPP1d7HjtXew+6W3sOPFN7Hthdew7alXsfmRF7Hy4WewTp4rvlsJn9Mi6TgW3S4+HjmTR8PraZjWoWFpMr9IgoULP8DOnTuChTww/X7Lli16T/AA9C1bt+k9j5blmdp9+/XVZ/rB79KtT4RKT6lQ3njjTV2q0ehbtBdjmMzPgVC0DuIWKFERSL+GFATVS9ZmNGIbUWG2F4GaVIGbQfS7Nf1vippUV9VGvR2bBNaSlYY8ESY7X3iHqo4wXuCslgbuWoGEveX7Pngc8rBpK9bc/xTyxo9E2syJkp82bSKxuyzRNDXcmN36tEPHG+CXIb3R76KT4ZZafNW/n8HeVz6Ab8sO0XZr9MB5LrLzyZWHpHFjL25+5Bfi1SoaiIVpxbOtpWDaJLl8laIdbtmNio9EIN39X5R98h0ypg1FrzOOkXRNUV51i9ZihEXD1lR+CWn8OXGNWpEY+UWbsrBHRCPGiAAfffwp7rzjFqkcPEhLceK0U0+Gg9PpaYXuhQ6ZPg3vvPUyrrv2Cvz73w8HCk3wvZliCZPC9BwIReugZQUKQxpK0RDOfghFqrFagrQmCDFrS2qydlEbATss0LUZGSiZfyh2PfsuHFIo3My9UDdtQvLP5sXuj79A5Rufotclp8CblyNlP9DsSiRNDTeBazDOIqGc/fqg5IJTULNiA1bf+zhsO7fDId/xWbl2qaEfCREv9MvtQc0H32DVQ0/DeVB3dD1pDlJcDfOnyfwyUxABLaUeDDNXjx9+xFG45tprMHv2IXj4P//Btu3b69wyDd57933MnjUfl19+FV588Tldr9XA/yDFFCbC9NwwRC2LNtNQwiKc/RAy11gtTcq3IWZtSbFoKJyjYpeC5bI50OfU2Vj/nxel8vPCK1WoXTSGRm7ahISN/Vatxa2iHa3960PILi5El+MPg1VqXO0e425mYd2GJyMf3DY33H4vUnr2Qq/zTkTt+u1Yd8/jUrhdogWxRIgmwu/Lndl9/MS0M6cfO2vlJ+F2LVqOlU++IUJLXtS9jyG/zBQB7AdSbU4s/fmW2/Dks//DpEmTsMnoJ5P3RlpwDpDd7sCOHduQmprS0H/DTixhIkzPTMXWQtwChXNQPB5P3crKBuBjKJlgPNYZm+1FIKPmag2i363pf1PUZO0i78mALknzwT9bgDX3PAMfmxxM91C7bUzmdPOItl6zZAXWPfYK8g8Zj4LDJsOXkSq84g7aZZgDcTVrFbzQHxYuqwhHzj7N6NFXmx3umnKsvu8RoLZCuLSJdGphYpPFLgFl2pvNm8wvM8k/7QeReLHQ08jKJhjfiIbVqbgjnCIsfnbmWXj66WeRIdpn/379dMsJh9gb0L+/yGQfhg07CDt37hYNJZCWoRRTmAjTM8PQWohLoFCAjBw5EtOnT9ersfKyDgxpKAWhjCPPylf8qtlOFKL9cOYtQQafh3vXFhSLhpIqfNTttPlY8o9nYNN2Od004a4NqEG6yT/mqc1pxe6XP8DWV95D3vBB6HLSsUjv1xMudw2sPm+A20zuOWLj8Xng9biQM2E0Sk45UoSQB+v+9Sx8W3do/4cKI4u4DbprCwqsiAqQYUaKR0PhCP6tt90h6SKuhCx2C/798CN1U/cnT5qIC84/F599+ql2ulL78pPEObfp6NenNy677BIUFhbgyiuvDWxZEPINUkxhIkzP/EZrwfw5vTY1bDxq1Ch06dIFWVlZePbZZwPDdRLESNsXWBzBYWOuboUT6zlsXOuSxAu0tw8UMD7+Wk+wX0OaI45UEQCSIGFyL3T7Aj3wnFbFvi4UlGeyM2q9KOlVgvVr1+nwO82UydspNGQSbAoBqzxxYyBn987IGToAGZ0LUbFuI9wbd+nmRCkZmUjr1QmW/ExUrdyI8m+WwV+6JxjPfRtHFgZONuMmXuaQUOOIdfsCvokWC30vFuhHaHwNX1mOjG9E82u/3r6ABYAFYffu3YHJOGYwTqFkgvFYZ2y2tw+IlR8p3Lt4yS818D+H98frE4bi9YnDMDldBAeHPcLYNcioXVgA/alOWHKykNWnBzKLpRD27A5fXkZAGQlOBuT6G7P79kYGT1MwUhu1Oe3wbtmOna+9i833P4nKhd/BtWkbPMI7VWtXY8fL72DLA89iz4dfwldRDjg4WrRv48h5KxmZ6fj5zy9vxBsxaQNBisRXhrlehT2YVuHsBN4LXxj3Eai9aShxC5Svv/4ar7/+Ol555ZXGM2UZ0lAKARNH26b6EBtZxZHHITV6ikOX2oezEy/ZrU4cPi4Fc8Y6MH+cU1TKSjEPpnYC5Pc74LaxA1UKkjy7LU55IQ8h9sxktH+90la2C/OkiOZSvn0HqqrLULZjOxzVXAhKrmvstj0QywI1K8bTL80STrrzWQPkFeI7Jdjgtduk6VMNlwgO795yeCqqtS+BO5bpdAL6Y7q2NTGcFp8fPbt1x9ln/Qx3/f3uRnbi6kOJQC0dv/26D4WgamVQI9AolEKg8QtnLwq5xFH36y5A/6uErrsUHi77D2MvVqLcSHe4cOXJdlx2QhquOjUVDmuWvEvcXzZbGDuzscJsEEJG7fL/2fsOwLaq6/3PkizvldiJEydxdsgOmRACYe+yKbMtlBa6S4HSAoW2QOmge1NK21/Hv6VAW2iBMlr2TkImIWTv4SSOt635P995uvLzs2RJtuzYVJ98/N6789x17rnj3cftDsGWVjSLyh9sbEaorhHhhmY9vjKVXrGvibxxzoMbzrzIQZ47H/lCOfLLDmVrOQW4JV60t1jpMD2vynGHWV8SeWPxfeIT1+mcxY9/8mPVVGK5c5qlSulOX1I8EbZn8dFrMHt5o9EmOg8lFug53iHV7IFKF8/XIQF7qvqXl8LF9ypsyeJYkdupLe3PmimwgxpNmYTBlQCXaAEHnntVZ8y7C4bOCcRLTpPYOFcoSs+fn26AP+B4ezoFhKSmfKCyFGXc0SgRPL//EHb7mM7O6HRIdQR5OTnIz8kTe9FWcmT8HgqguKREzxTtL8iSwgj5g5gwfixOO/00PeX9ggsuwKwjZ2H69Gl6EPNJJ56AD5x9Ns4992x9V2XG9KkYMXy4jGgkbyS99YfqNBzu8jUwJd6x5HsPrNiMi1vfZwjft9zyJdzzzXuwY2f7jlYn2InGO6Q6WaQ7feRhQB9SHQsUAgnf5fG3iTjxYuu370NWG/cUyHCAsYrbk085FaOqKtX9li3b8Pzzz4t9ewYFhO3Rt38ObhFKPF38vdu/qwf5dhsSXn6+C4/eK71om3AlcvMDN9SiuU0qfAoFY0dAGsivZozGGK/1aY6vrd2MpY1tovpHHNgQ710eflGgcmgl/DKU5An+mzdv0h2e9nd5Did8Um5XffgKTJgwEX//+9/wxhtvwZudJ2Xh1h7eCU6xccVCD2mWhls9ugpz587DvHkL0NLchFWrV+G/z7+gX+HT1Q8Bc6N7JZAaApLHM2bMxBVXXIG/PvhXGcq/rXWKKzJdIdG7PImQ7vSx/gzod3l6CmobnKs0CeTXRhYcNVd6tDOV5s09EkFb5hhu0woNnnnRfS2nNyCCHCtWrsDadevwwssvYdu2bWpeVFiEQDCEtjbpTFRn7jto+5K4j124EF+7/XY89tjj+NrX7sSKNWuRV1gIdw63uEfKVSgYId4ze11eN7LzvMgvLkDNwUN48uln8LW77sTd3/wm3nprCc79wDm45+679JMqrdJI0w02Hp0fEdKOrrERJ59wAu66627d+/GFL94kaVkl6fAkFCZ9hf7BRfeQskARaYXq6urOKzwEc8JJDrCeJXKjiNipNI3lJmJviOeCcJnSJz1hsIuvBUZJEb2xwMbqdJcKxUIsdxFSNdXx7NZ3T2RwyD0YMjTizpMhQ4fg9JNOxD133o7LL78UzdKjK2x+e4u4onfnnXfi4MFafOOeeyDDYdWwtExiULS8uiAO+XJzclFbewiPPPIIbr31NmzcuFGvn/nUp0Vzk04zhr9ukYCLB1UjRuCb93wTN954I959913cfvtXsHTpUuTnpnBmr6O8ukOJ8oaUjBtDSfFE2J61DfYSUhYo06ZN08LnB4k6gZw6yQFmVrQj6MKdMdc23oU94Zdc+tak0fj3UZPx1IKZOK80X/xEci4WKZh0h1Dsyk8yFAux3EUo4YSa2HOfJfP7WRkGfvWub+CxRx/Ft2Wsv3jRcdaBVbH8pYF4Cfh8eOCBX+Nb3/om1ry7Vl+uM5qIlkkMipZXAqIbE1Z2bg62796F7/7g+/itxHfFpZfipz/+sX78zIyMnf5jEUtUKzQngYMB/Zri/b/6Jb7whesRCvjxlVtvxU9/8Qvs2L0bHhlyqhaVAnVVXpzDPf3UU/UMFu4lys/lPiRg7Ohq4SmsZnaqGMx9W5HEOSiZ/DPU3yZlUxIoVBl52j3HxOeee27ncRs5dVJX6MpdxFzbuM0+GmfEXiFG0ulZFYpvp/JBa7YYxKIIbLcWuvITJcsNbzua0yAGnG5slLB3URftbpguzjd8/et3Yvnypbj/gfuQJz1sst+JToU4MXzffb/Etddep4cCOe21TGJQtLxSJPph+hjX3//xD3zuc5/Teabv3HsP7pYh0cKjjkZ+Xh6ysz06uWuI29crhwzFSSeehJtvvhl//OMfRQu5CZMnT8Wzz7wg/H8SP/vZz7EnclyAVTfa402FuiovapP8QsGsWbN0XmbcuHGcHlTNjitdF110kZ50ePXVV+Gqq67ST/qWlJbFDDOV/EtYh0iE7Vl89BpSEihszFQTuQ2YaqR9QlFBTp3kgPZKjDWBO2Ou7ddmH40zYk9wC7f1upUMF2RAz92q6sq4iUUR9x2grYHXWBRCyUnzMe6OT2LMHZ9F5bmnSEPW4mx3EwtR/50pGQ3F6Ubzwu1CXWMTPvrxa3H+uefgIx/6kLDOPGh3113ihd9V/t73viuN8Vo9lChWT658xKBoeaVIxg/nX3jPOHfv24svfvlW3HLbbXj+hedRVFSAubNn4dRTjscpJx8vQmYexoweiQP79+OpJ5/Et791L664/Erc+4Pv4d316xCQn25pF/VB652QM95UqKvy4js7//znv7B16xbdp7XqnTXc7ISG5ia4RAg+9tijeO211/D440/gwQcfxDtiz76R/pxhpZJ/CesQibA9i49eQ0oCheD4mcSeoBPIqZMc0DQl4c6Yaxvvwj4eNB+Nm1ikLvSmHdoaeLVIZZeQxh8UQZXFz0rKUEB+/nAgEokg4i4mjF0MSti7qIv4btjb/vnPf8Hvf/97EQDfw9SpU3UlJppnSZJxH5YhFHvWz3z2c/j0pz8Drzenk1tD8cJPNW5Dxk8sv/wEK4coe/ftx+uvL8G//v0sHn/qWTz/ymtYt2ET/IEw9zYgkBWAz211FNbQQu5jhNddSlRenMdrEEG//8ABfebpcdwawHtfZH5vX00NWlpb0ebzo47L5zHCTIXnhHWIRNiexUevIWWB0iXIqZMcYGZphumDjZyImFu9lfFgQzx/EagP48ZJCt7En0Oh5J83ZxZOP+1koVP07U8vv8InTnjgsDkusEM8sWDsYlDC3kVddO1GD/MRjeXzn/88ckSb+PY3v4Gq4cN0f4XC4T4W8cJl3Gs+ejUmHTEJd8oQw5PrtcK2ubNTvF5UZbLDLBkyfmL55cVUVNpTI2Xq8iVvTisrwafGD8UXx1bh5nEj8eXRI3BN9VAsKC5DQMqLHxfn+bvq3xZmd8hZFvoyX4RYR+1kt7PbB233sdylTAnqhxJhe9Y620tIr0Ahp06KQNIuGRgxNomM4Y7QdEfMeeXW+06I4c8O9WHcOCkeGE/EDY/fO/PU0/CJa6/BdR+/BvNFvVYrOok4iyLiJyaMXQxK2LuoiwRuIsQ9FMveXo6bv3QLJkychHvvvRezZx2J1uYWSQx7azqztg0aollrUzOOO24R7v3uvfjb3/+uKrmuLdnyIhaZ8ollHs+uKzJ+Yvllo6EQ8Yhk8COI6txcfOeIsTh7SCWWSvp+vG4r7t6wHfds2IFvrt+O323aiZpACz42qgp3TZ2Eo/K9aNOxFD8ST60luTx1kr0sckR7y/XmdaAcxzUW5cUwc1JX/p1EPhLXo8g1QuK619CnGoqmTcxYnl254+CSexuMO706EcufDSaumBQP2hp4tYh7ZHTORv6c854d0FW4tvCclLB3URcJ3ERI24hQTl6ubgy86aabcODgHtx442fw05/8CBddeAEmjx+H8tISjB5RhdNPOQnfvfc7+PKXv4z16zfhlltvw6H6Ois81opIuKmS4SOWXVdk/MTyy6Mv20TL8KMVP5wyBRXZwB0rN+Kve3fhYKtPhKkXuR43ckRT8/IFQ7nf2NKKX+3ahdtWv4d6GXbcO3Mcjs/z6qpRsnnqJLs/T7ZHN1naiXOL9mt3KRX/5MPOY0wibM+d6m8a0WcaCisKXwLLDvmsgYbai+AIB+EOdpwcnZOfg3unjMf3pozDbZMm6Lb2TnCE74T6MG6EWClDjJnDFbnXb6XowSw2MB6bH6U4cEuP5xb/fClOAkVAHLupgjlZdYZno8Q9C10kcBODeOFnTLdu242f/vR+fPqz1+NfTzyFXXv36s7bgw31eOHVV3HTzV/GD3/4A+zavRvZHr6qL7GJ5+5oGIa669/4sfvlPc+NFgmBEa4WfG32eNy6eiPebGhD0MucEeEh1sZ9R+LXEqWMpWq91xLCV5ZvwsZAE348fwaGimjiMbwhVv+YfmOTvSxaRWBxmGinZsdzLPOu3Bi7ZMJpJ9FAbTzGJML27Kyi6UR6BQo5dZIDfLvlHz8sx6M/KsUTPy/BpNE8X4KN0gJ7gWJ3FibnuTA1zw21tqpNR8QJ30Dz0cZHbtUwjP/K5zDh1usw4eaP6cfIOX3XAdoaeLVRPIgWdftnhuLR7w/BP74/CF/+eLnUYVZQZ5jxKV5PyRfTXBFSOOxTIb5LxfBaWltQ39CAmgMH0HCoDi0NjSoGpZNDtlQDHuQcdnn1NQc9ZSxGWMmQymSHWTJk/Nj96hxD2I2jRCU5sWI47lq2G22uoGQ9RV+7u65J/on7UHYQu9pc+NySlRhbVow7JlUjhyXQyX18speXeeHR/rNcdP7FM7f/6Ma4SyWcWKtEnYiwPTOk3kKfaSgGQb6XGmyAJ+iDSyiL29LYEA3C2eLNpb0LK5M7JNVdNAEeytwBccI30Hy08eGXhhWQ7sonV59LwpPmRK2lA/hs86MUB35x6smqk3BahUTtDnF7XQzB5wzPRrG0D+4pmTplKo4+eiGqq0dLHkiYDjeJSJubCEz+skIhPc5wWLYL8wty8dHhQ3D3hGr8YvYU0QBn4KZxE/CJsZX4dPVQ3DFhGH4yZwq+JdrhJcMHY4Q3Ww+eJk9ZUhYMj39dkcpkh1kyZPxE/cq/YMiLD1UVIeAL4v/tqkPILXVGh6AxyikhZUn588aF12tb8PW16/HFSaNxenEJwgHWP3YvYt/BT0eyl1esskuGupM3XVFSfBC2Z/HRa+hzDcVCxMLYm0QrLI/OfOiELsOP+DFuSJFANLx4/rQ18GqjeBA7zq9oeHw02oQT9rAcpL4dZgyHL829/MrL2LRpkxjQsKObrkg1r6AfR+QX4OrKIbjliAm4cfwYjCoswJq6Jty3ZQ++uH4rPrV0PW58ZzW+uWETfrhlJ360eRfufncrPv/2Cnxx7Sb8cct+VIqmeMuMcfjEqCpU5EqT43JJjDjtpG3dYZYMGT+8Msn+YBi3jqvEkv21eL1BGnusskmRGC6vGpc7F3eu247ljbX45qzRmFGYJ3Fap+c5/Rmyl1essuOyMesEtRe+mmLOk+WXAvVe7KpGVGHQ4DJ9prme0SxX1iGamWeGxTCCSpY2FAgEMHLUyA5xxuKjExG2Z8bVW0ivQOkCrA+caFcJ3SW6dtBpd26P0LOs5e7IrsDQrRfl5C6JqNiB8pgH6jmsKPwlTq1UXMmTFhEic4oKcOuEsbhxwmjke9z41fad+Pq76/GtjVvwRm0dmtxuZHtdyGWobhk6iG8S4+X3fVg4WaJv8Z1rrzcLS1p8uGv1Fty3aTvmlZbgq5NH4thiaXhtbDgU+umvPpyTyhVh8v3p4yXendggwxSXvmGfXlCb9MiQb2/QhZtWbIBHhOddR4zD+ZWDUCH5RI3TxZn4JEBBMffI2bjqQ1fi+OOOxTlnnYUrL79UD2s64bhFOHHxsTiF5zDPnImC3DwsmDsPZ552Gk4/5RScdcbpuOrKD+k9zebPmY3PfPKT+O637sFpp5yMSy++COd94BxMmzwFN93wBWzbskU1xv6K9NYIptNJCZG4ydihqy56E6E40FCNG5s7bUTRZ0fc7Lrsfmz+OkHs2KQ0PMukA8jn2WefjQvOOhvnn30OKoZUdAxX/XeMj4LktKqRol3k4tjBFZhUVoYABajNTTuJuOHV58cXqqtwy/iRaAj5cPe6Dfjhhp1YVl+HHI8X2SL0uMlL/Qiiso3/4hERuZeBp0gXNx7fW4OviXDa5Q/jxsmVuHnSWFRJYKFAUIax7TwyfM3fGNTVci398HT/K4aNwGVjRuGL0shrXfwWjVjY3KWNiMg1W4TJ8tpWfPm9TXhh/yFMKPZicskgBHnStM1PvCEP78sryrF27Vrd9Ll//35s3rwVVcOHa+PnBsF9+/Zh0+bNerbN3r37sHz5cix5awk2btyEweWDsXPnDv3CIJ83CT3//AvIz8sX813YunUrduzYgUce+RvmzZtvdaox+IhLhO1ZfPQa0itQyKmTImBd4ioPrx1hUpwiHOE7oaEaNzZ3mqfx/Glr4NVGDtDI6tElHLlqeGrTEdw787FrLsdHr/4Qrr3mKoyoHCbxiicTLv3Tp+05JKXx0p592OoL4K1Dtdh06JDkGTWHdjc6tyR9a4405LunjMUHq8pxvwxjfrhxN9Y3+uEVzcRikCtQ7f66S2TZAr+659Xl2B9s2I8fr92M0sIcfGnCGPxs+kScVloIT1hUd78IsFAWvKKaeUXTYAULiDakR0OqFsSPdPFZUi9hU9Nxh1pwVfUg3Dl1LJ6t2Y3fbN0GVzZX4ZJYEk0DsVEy7/Mkz2olX1+tbcGqhgYx7Vg+9vJylt2TTz2FJW+/jf88/zxef+stvPrG63hF6L8vviTmy7FyzRrUSZi7RbAsE2HC66HGBqzbsB4/v+8+rBZhtH3XTjX797PP6jEPf//nY3jl9dewQobAh8Qv7d9c8laHeJ18xCTC9iw+eg3pFSjk1EkJYVKcIhKEr6HG4EPzNJ4/reG82sgBY6QHS/MaoVgIicTRsbQQfTp7bmfvwqXMtlBAe2qO50MhEQ5hUoRnidOX5cd1Y8txxYjhuGPtRvx1nwxl6FdavvIRCas3ySPMcIJzbX0rvrVlK65f8S5eqm/G+Pw8XDu6Aj+YNQE/nz8Nt00dhY9WVeCCknIcVZiPqbnZmJafjeMKC/DhiiH4zvRJ+Im4Pa5iMB7cdhB3v7Mde/kiFhMSI97DTfbycpYdn2P9eAzFIZ7mLz/C+t/un69P8PQ3e5halkK0o5n1E0Tc82pIbWzPMYmwPRseegPpFSjk1EkJYVKcHKJzKAnC11CNG5s7zdPosyPuJDQUmvEUNvYMZEXDs2ziQ8PlhF/H8GP1LvoCm0Blm/TkuhOL9yEvhuW04GezpuD+DVvxa1GbdcDFSpfFl+AifvuAyFtA0sKr7u9xZaFZNKl3W/341a69uGHFe7huySp8Zd0e/Fqe/3ngAN7e34gNjc14r74Nrx1sxO9kWPDFVRvweXH73MFm6AkvIlG5W0gjicTVn8heXklpBjFI614CSsaNoaT4IGzP4qPXMOA0lF6bQ5FSpNahbV79xM9540vDilAysMJtp4S9i7pw6crNuRW5OKp0KD69fCNCnjzlNaafPiJnWuzmKnCFPel7EczyyL0LbfxigTsHbZ5sBLnDM0RhaQlC489+7Y9kL6+EZReHkklfKnmQFB+E7ZlZ3lsYcBpKFAnC11Bj8KF56vDHvQ0+Ga4HA23wBwJoDQZ0+OF0R7CwaUdoWBHqEtr4OachV4YZoYS9i9gzrqtGVmFjcyP+ul/G9S4e4JOeZdSekOZNDDJ5RkHBWzMHpBVNeI7OS4gJ55n0Vv6Z8OKF2x8oo6EkRj/UUJzPcZAgfEtyR3LP5o6haw9gAx89gTD+b94M/E3G/o/Pm4KZZeYU/478MEgzLNGwItQltPFzDkWuDDNCCXsXsedw4rFd27G8Nay9OicxY7rtY9I8jEGRpHYyZ9JDOpzhubgiEMWAgpENgt/zMXkTL9z+QPbySkoziEHJpC+VPEiKD8L2LD56De9LDYXDIi7Vm01BwbC1MUjtSA5/fAyF3SiRmyKSS3pPZk0c1oz/SH8bz5kDwgH92Shh76IugqgPucEPdLLy6BRSPyaVdw4zEi/cGNfa6kJTSwhNbUH4AjkiWySng/xSgOS3OIrlt7+QvbwSlp2Q2dhm/WedtLQ1Ep9ZN7mJze7HTnb38SgZPhS25+Tqa/fQDzWUJNFV+NLqLjrvHPzu178Sug83X39jZKUlkqdx/GmQ4oBf8qMmYIkLB8TIbQUlbjiJmEQKtJVxPwivfLYoXu9SKAKtTHjIdcuzY1a/vxPz1iPSPAS+NpEFv68NJ8z14pe3V+I71xfgUxd6cfVZObj2nGzcfk0Yv/36CFx0mgdZQRnO8WVNfd0idr70HnEqmK9msCT5CkXs+O3lFa/sDHHl/ht33YV//uNv+JfQY39/BI/97SFku3iqYBhHTBiPfz36d7UfU10d9aMr/iJopk6eJHX4PDHuOp5EfCgRtmfx0WtIr0Ahp05KCJPi5JDsKk9+fi4GDSpVKi4qiphG8jTqL3bcXXFkj5I7ZTU86zEhNF4bxepd6KaqoAQTSypQXVSqQsvppr8TV7OmVTXjvjtH4CNn5OGlpT586u5tuPXH9Xjgn0E8+J8s/P4p4Jv/58fH7tiGR5+tw2nzi/C7O8di3JA60cn6Ns3UIESa4KrTglg0XeoKBVsMd/bySqgZCL56x1dx3nkXKV166aVYsXKVfp+osLAI5557jtB5uOD8i7F16zb1w3rEju/hh/+Kwvx85Hj5OVuBM2wbZTSUTjApTg7JrvKwmijpsmv728yap1F/qcVNsMGbj3dRg9HwrMf4YITCR6I5lEGDsjCtuhCNuYfQIA3roKfZ+kKizU1/JC4hM5vd2SFccoIH3/viEOw9EMA1d2zH/3uWw06q79I4dIlb3GYFpOIx7yQHRSsIhHLx1JIwPnz7erS0ufGrr1fjmJk+5MlQj3t5rAltawbGGXfyZMUopQceXYFAtq6eVZaF8Y1PluCzl+fh/z3ejJdXtokrqS8xwkhFQyGvFoUlniA+9alP4qtf+7qw4caPf/R9fP/739f3dfziggPyyJ+0SBfOv/hS7Ny+W57VpEO4TspoKJ1gUpwikg6/IzRPu+EvFlhBTTklg0QaSmF+AVql4XDOp67ej+bWAHiEod1NfyPmQZ4niI+fn4cvXDEYf/53Ha7/jgjDljwdrakbhx8nWccZyq0Il32H8nHtHTulN/fj1s+V4eNnuTGkTIRBK8d/XGru7L8r4soa59NCARmGtfpQlh/CtAlBfOJSD350yzARKD7c/MND+NmDLdLYc8VPxzKxk728ktIMIpSbm4NhlcP00e/3oaSkWA8Af/ihB/ELES4c4tjDs7RweTaImMeipPggbM+2kNOOAaehKLJErod4+hYPI3Yj6OYnWZMLR/M0Kb7iQPz21hzKtu2N2Li5GXtqXNi5KwtNjQw/hLFjPAj5ObdgHb5s93O4iNvo2wJ+XHdWDq6/dBB+8dc63PvbOri8RdIgOA8hVSuGv3ikZSLEM1fhCqIxVICv/OQAfvG3FhmGuPDVz+XgE+eVYu4RbhTkB+Br9qG1KQxfaxj8LlhTSxv8QtmukAigMKaMduP4I7NwxWm5+MIlBbj1Yx587fphOGVxCfbXh/H939fjC/fswfKNOcjJYQmK8OZW/wgfsSgVDcUQ52YuPO9cfOm2OyTPROMKhmUIXohf//q3uPiSK3DPt76DW2/9cofw+IqK/VO89vCc9P7WUNICkwOxQend0urF9Ze78fkrPLj+ymzkRdTi1NF1XLFgLwxuke5dSHWRdO3f04pbrnPB75aGykp/2CDplb8WXwAXn5iPu64ZhP97th73/v4gct15Ypd6fnYFDlJ4WPbDLwXx1Z/68LO/HsSh1hBOmpWPz15ZKEIiH7d+tAC3XJOPL101BNddVo5zFudhytgcuEXqb9gSxkNP1eLbf9iPr//aj7t+dhAPPdGC3ftcyM/LlvKLRNSLYJZceeUVaGtt1brDE/P47SGfzweP3O/as1sPQOf+p/cD0itQNMccFAEzNvbxBalVQl0SlmHACXPCOG2uW8gF6b915jwZ0JWq4Aobg0mC/nURIuJVw7NuE0L92Cihuir27KnqZfjw8BP1OP8EtzYCZzh9QSF3CwIBF449EvjBDeV4aUkbbvvdIbT5ODfigV+GPRwAcq6jO/wZP3a/vOfbLC4Z6niyQ/pBdQqJx1714xeP+HDvH1tEWDTje79vxo//XIcH/t6AR57z4fmlfqzaGMaOWq7Z5MqQIw85/Ba7CBkzvDJxpEL28kpqqCGUm+3G88+/FD371Zvt0k9/eDzULUIYOmQIli9fiTyx58fz1Z/CVqts4TkpKT4I27Mt5LRjYA55FN3zp3maFF8JIGEwmEgZJQWN10YJ1VV1wRfHAti0OxcNe1swf7KMt3UpWRw43aeVwsIv+ZMqKxJ0vvT693+tHBvWt+FLP6rBvjogjx9Kc/hjGp3pTIaMn+T8Wm8xu+WfIQpaLQfNF5Jxmz6yl1fCsovQgvkL8OCDf40+098XvnCjftP517++D3fdeRe+970f6kHbr7/2CgJ+S1NxS6KiR4DawnNSUnwQtudIqL0Clkv6QE6dFAHrZrqOL+BavZnHSBWap5146AYiYWh41m1COHvGhL2LupBGK60sK+TF0+/kYEglcNTYNgSyvJZgieUvDeQJufTYgWOmuvDLr1Vg085mXHf3buxulOGEh8d0xuZdZZDDLBkyfrrjt6/InuaEZRehl15+Cdu3b48+a/pEUJx97vm45tpP4eOf+KQoeC60+n044aSTVZOhJr991278v78+LF66jicpPgjbs/joNaRXoJBTJyWESXHfQPM0Kb4SQMKwlVFScPa+CXsXdWG5CXpa9UNjj/43jJHDC3HmbJ9+6Y81lB1yJ78pkQwrqInIPScNvZ4Qzjo+jJ/cOBxvv9eGj399P/a35snQUqpLxE88TYLm8ey6IuOnO377iuzllZRmIMQ5P121Mc8k+fFYAx6+FOtby6nkQVJ8ELZn8dFr6DMNJT5MivsGmqdJ8ZUAEoatjJKCs/dN2LuoC8sNV7NCUvl4vPaDLzehoTmET1+ag1CgSd118ps08X0hPxpFkAyr8ODzlxbghitK8NjzLfj8d2rQHMiGJ4tzVIy/3Z8zLXbzeHZdkfHTHb99RfbySlh2EWKeJZNvdkolD5Lig7A9i49eQ59qKI7HCEyKkwfD4d6k7kDzNDYjqUHCYI9uyikZOHuehL2Luujoho0/O+jFa++68PvHDuFbN4zGxOEhGXtzWZpuZCzIGmnzY0h7RyE+0g1fL2hr9uPYabm491OlmD85hG/+oR7f+U2r7sngZGhXYcUzj2fXFRk/3fHbV2Qvi6Q0gxiUTPpSyYOk+CBsz+Kj19BnGgoziZJaM6sDnAY2T3Fg6nh3QH/032NIGLriIrfJ8qLx2ihh76IuOrphBQrzTAO5NrXl4qbv75MhkAffvrEEwwe1wu+3zh8x7u3Ei/Ls47d4mvHZK3Jx+8dLsa/Why/+fB/++WIWinJcCLn94ljisflNlrRsHGbJkPHTHb99RfaySEoziEHpTl9SfBC2Z/HRa+hlDcX6Fk6+XN1Zbv2wUpuoz/BUwOV16xfzecxhdk4W+KFvErzMIn7kygtxgEB2FlrCbQi7+bqZeHW7EA60iVUh3DkeIXETauS0uMQh/nmuiWQaZ8i9uV54vfn6yUYuNXPc6hV3XrcH/qxmaVX58EgYPES4DcKXi3sTvOIuWwRfQO1ycvIknFx4JKfcoSCyPDIEYFxsme584T1XyKtpC4lfl0hMt6guwVALPGHxJ/x6smW8LHEn2npvXSgMrBlnnsuup7zZ3DiJq5H/XZKFW79/AEPL8/C9m4tx4xWFmDTCh1BbC/zNbfq1f7+vUQRPAB/9YAF+cmsFTlzgxW8fasE9v2/C+u3ZKJC0WJvAO6/cpEJkVzuNFMn46Y7fvqK+0lBSof6moZiwo9fFixe7ampqXE1NTa6SkhJpG2Fvfn6+V657Im46gTPRecWDI0/CszQcXVOXxlFWXIJ8afTBAA8ptt5C5XJkwNOqbt3BXGk0fNfGpFyEDxNNdcbrRdAdQC7PV5VYsqUxV5SXY8fefeoOrib1lh0ogE8Ejkf88KxTbrf2hCPv75guQRqpVwQFsrldyjIXGYchw8uwc9dB8UtehDfhsUmcUXh4HZvlgsInPzqmAksCyRHBEuA+M+69COXDC5/YeTQ/+KWVHAod4YXfWuFeiFWrVmk4PBk9JydH8yj6bpKAHzabN7MC+w/uQ/ngfGzffAieoips27Yr4qIdnOiz/LbzqHtAREPJ9waRn9eCMcPCEk6hmPuxf78HO3YGsZ+rNy2WcKaQa4eIcWGXvFpbv9MH8uniCfIOmLR3Jz76tftjh8HnnvDu5DNWeNIW9Crto1txMcXd57AzyHNBQUHkKQ4ckVKo8fFQ7b7vSBrYEJsknEa5l54Z9ZIHDZKfDXJtErPmQCDQ6vV62+rr632S7oDEF6qoqAi98MIL7PmsQoxcTTTRa48ESiRoJtISKEBZaSmaGht1J6CJmTDFZvXF8UHGSAyT3+sdMmQIdu/cqXax/Kpb69YBckndJ/LE8ERzGVE1Alu3bVUzE178MBIjGr4QeWalY9qnTZ+un1kgjEBpFc2BDcGAeeL1ilaUHRDzIAJ+EaBDR2LbTou/WIjRTIU6cKHvskyfOR1rVlKgGXvLLlWQ3+mSltWrV/e48R5zzDF49dVXIyY9Q65okQ0NDcgWrbe7YG50lSNMb16efhsXzc16Cm6/gBFyycLUmd4QKKaLitbA0aNHZ0lmZfn9/iwpJMYtIxPR2YGb1EUM0HN2jiTK1FOBMKH3rW2t0lvmIb9QpKg88wUwNuTSkmLpDUPwB/1WxTR+HUQhMGrESFRWVsrQIRu5ebk6D1AlgqDV12bFQzj8xSKt/0L8+ho1HS+HWAK+sDV69Bg0tTRL47fmD5x+ExH5HF41HMWFhRgxokrC9mLkyJEYNGiQ9CD5onUcQFtbm7plL8g80LiISBi8ME94BKVP1KCAaFyt4sfnF38E45GGqAfv8FEygn46ot3ELfEwb+naJ3nlk7A0r7sB8kxhwvhbW1usreM6lKRGQxfJh0s/BHmpqzuk/kOUehGz1MAv6lnh6btV4t8efiIwPZE7TR8rF6/0q/4ZhCEBd+vy3id1xm7v9oi2KnXR+vibhMlgI34MHxpT1Cxy30NivWNdi2UXJcLxzEtra9MrwhsbECuiT+75Ulwbr5IvfPaTJD8C0gkGpf4GRS6EJL6wCJXw1q1bTeZFkV6B0l420R1/rPRjx42TxjVKM9zFORCpPB4pmJmzZmHrlq3RDI8Fuh1SOVSHDPzgt8ftkWsb9h84gNHVo/WjStF4kwALYEjFEOTm5yFHwgxI5WuS3qamZj8mTZqkH2SK1UyTQaloY/n5BfqBcvLozc1BXUM98sSsUXpPXxvLi3VWBIqkg8PA9gptJUOfONTi0Ep4G1U9Cqeecqq4DaBABHNOthcnnXAihg+v0k+VZklDN/46kCThmEWLRHiOwuCyUuTl5IopMG3aNEyePBkbN24UN9TaYviNQYXFRZg9ew4qhw3D0Mph0kEUYujQoZgiYW3fsRNBSUcsf04qKCrEnLnz9P0V0YRRNngQKoYMxQzRephHTaK1xfIXi0S8Ydiw4Tj/vHOxffsOTJoyVRvq6aedjiLhd/tOa6gYyy+JRyPMPHIW8mTIUFpWhoULF8IvQnfyEZMwUjqxLVu2iCBtHxaynnLYTZj6bXDJBz+IsVIfRRpJB5qL0WPGaH3l2Q0lxcUYK888lydbyr1K8pBvlvOjXz0F62qqWpnRUHpDoJiWE72me8jTYyTTtjslKwEiYbItd5BlqYbjRCJeI+HHG/I4wSZKt9RsvKINcFI5FAyqhsI5JQrneDxLRdDDfPReiJXIJWGxF6cWxEoYP+bO4NyKJTIsWN+MkeiFfxc/LpYw8RZUMyNfwgcnt7MkTX7RyLK4yYtaUMRdMmAa6cfX0qqaq4/HKZJFaijkr4v8UQjLFBDkh2ExjSo+xJxaDzViu3e6iTXkobm0G6xc/jamTp0qZebBlm3bVODnivaQL50XNWAKp3A4KBproWpRr73+RpfsJYv+NOQxtSB6Te+kbM9BLpOrqqnD5ERvhR8PRqA4J2UHEuKVS3fz1IQXL9z+AtN4pX2oIDGgMDLDQoJ2fCa0jPWPc3giuMQN39Wx+7cjlTxg2NLAI09x4AiwNydljbBKDxhkmindy2x20ox1mPUl6dAqhvlAoHj51t08NX4OZ3kkInt5OcuO2iPNeCXZt9TTXAUMtSa5qmYmP7t/O6WSB12FEyXC9iw+eg3pFSjktANJ8D0ka5NW7xDD7s3w45NkjvzpmlNM+/5P8fKtu3lq/Bye8kiOdMgXqdv2+1SIc1uxzO2UjBtDSfFB2J4pV3oL9uj0mq45FFK65dX7Bda5qlxNiBhkMCBgyo2QYYBe+wM4L5UKTKscMHMo/5NgdppczCCD/gRH3eSQio8DamNbf9n4w/EsVwA4k8+9E/0B7FF0laelVZeG+wO4eiEVSMuN5dcfUFhYqLxw8tpMdmbQGQX51h6vZNGbGkp6xyRMlJDOZnPTVRqIG41imSdLmsIIX53teh5+dyiaT1ShY9gfDrKPxWPZOylevnU3T40fu99UeRoIlEzepJJ/ph6ZfIpJhO3ZSIDeQHoFCjnVtEW4tpGm2UaJzI0d35lxunU+O82TJYZNcoaTTooVryFnPsXy6zQz5k4/djMnJeUmwks8nuxmpHj5Zs9Tpx+S3a3T3H7tYOfgKWreDYoVTl9SMjykwme8vOlAhO1ZfPQaek1DMfdRM1Fd7UYE1f2wEPsibtji1dr6zl2M3Acp4Yi/6Nfz5KpuI8+8N+GpNd3bDboghhHU8NqNKfBDujlKwme8HI7IvZ5uz2FANA3WvdVBWGaWXUd+1FsXPNnt9N4WB0Ez/Ym6H3Gmz+Z7uJoGbvcWc5MnvLLnojs+8xpZVIo+64OD7O7tZrwlT8ac4et2+4hdPNK0OAw1FDEPRsq4g53j2sEuEre5Jw+q3YkR44l01J3IykvxS/6VZ5vlYaJY6esJ2fMmLhG2Z/HRa+idrfcC+9bkExYfp898GeyIIyahsnKYCpD5c+eKbRbGjRuHUaNGYujQSpx26ilobGzEpAkTrTeLd+zAF2+6QRtOTk4ujjxyNsoHDdIt+9xGPm3aVN2BeOSRs3DRBRfgxRde1GcDGQNa75wEpSEIGfzge9/FqJGjcOgQ3yXJwkknnYT33luvH2WaPn0Gxo8fr+/knHXW2Xj77WXK+7Bhlermi1/8Inbv3gXJK7S1+VBVNRw7d+7CokXHYs6c2aiursaYMWPkOhrbt23TRmSHc+s9M5nvK5WVluDmm7+EoqIinfMZVFqG445dhPXr1+tLkXw3KCDmZ51xBpoam6QnC+Pss8/Ghg0bcO3HP4aGhkbMnD4d48eNxcKjF2L1qlUYLnk9f/58fXlu7uw5uPyyy/DC88+rkLRzxR2jzAcZL2s5skxPkTzh/MUJJxxPSYKJEydih6Tn4osuwvDhlVpefFGQ/MqYWtNeUVGOCRMm4FQpx7zcPIysGqFbzadOmYJNGzdhzOhqXH/99RrHls2bNU4iWgEjV8JsKTf5RLuLL7xQeNiOcZK/zOPLL79Mt90PHjwYM2fOEL6GYdKkifrM1zIuuOA8lJdXqDvm6YGDBzptm+9L2NOXDlBD0bJLIWSjRfTG1vte11BYXw7VHsKJJx4vjXC3NIoRUuATVIiwMVZWDpXGUqGFfdJJJ8Lv8yPbzYoUhlcq1EUXXoCNUhHnzJ6NwsIClJWVSpgubSCsvMOHD8fFF1+gkS1ZsgRz583FCIlDEeHBSezBX3zxJezbt1crIL8zO23aFKm0IcnkNhEMxyivbCSsyJQHW7ZsxowZMyT+Mm3A48aO04rKr8BNkcaSne1RwcVGzQnOkpISrFu3TgXljBnTY35lP5pPfJSMuvCii3HgQI1qAPQ3deoUzRduvT/jjNMlfLe+h8NGXy4N5txzP4BVq1aq4KOgqxY/5eWDNCy3W6qYXOl/szRc5jMb3JYtmzTPZs2aEZMXO098e/f000/T934mThwvaR4jpmHJgxIRNG0i7Ldj2bKlmCd5TqHDCd2mpiYtm71796qwX7jwaP12Lxs333WaK50I+Z8wQQR2VRVmzZ5laaqGj8jVTnbempqaRbAPk/w4Q+Jr0g7n7LPPwplnniF5d0DjkcouZTI5shMZWL58OZ599lnJm8FSN0Z2Cr8vKVb6ekLR8uqKCNuz+Og12KPTa7pWeexb7/kchajv7FUf/dc/dQWGoD0rv3GnGoXcs2HRiG/Ncpafblj5OKvNRsYt7GwwBH2Ktd7QHYngygUrON0Zt4QODZTzMIoKi7XxvvHmG2rGuGhOTYLuyGeJaA+1B2utyTD5kQ+9k3i8OTkiCH3ao5Ivgmkhf/RPnuzv3Zit9/Z3eRgfX4QkaDZ37hxs2boVBw8eVD604kT8m3uGyXdOom8Vcygg8TIcrmyxJy4uLtaX0Ghu8pDEZ+aNAfOIz/bXAcyViMbJstA4ZCjINEke8AXBd955R8M39uYjaCYeszWdb+u2idAWJiwtKWIfC2abu/OdJ94rbxKF+m1nU2HK1uKFQ1bJP/LcRVwDGezATH1PBiYHBsw+FBY4K0EscMKO0OqRfB50G6xAsQQKYXKiD9jogP74Lg/5IV89Xe7vbp7SH/2YK2EESn/Kp57Cnr50gPnCfOpSoDgi1Qlqufb/ZeMkwIPYSMnmquE2g/6FTLn0HgZy3qZXoDAnhKhumvueUm8u9amkdpj1JaUzn3pKhpdkeYqXb93NU+Mnlt/+lE89pWTyJpX8SypvCNuz+Og1pFegkFNNX4TrNFC6J7HsxLB7M/xElM586ikZXpLlKV6+dTdPjZ9YfvtTPvWUksmbVPIvqbwhbM/io9eQ0VAcZn1J/annNbwky1O8fOtunho/sfzaeeISafWoamsCW/44YW63N+bKh/zMUQIlxSV6Ul/UPvIz/ux0xKQjrC0Gcm934/TD5ezp06ZHwyTleHNQVloWfTbE46gmjJ/AGWN91gUJ3tr8kkz+kQfatfMbsY/8ou5t93GJsD1rWL2E9O5D4Q3TF27ffJUsUdLqxFLkWWfquUGLRhEzOxl7p7mT6Ibfi+VEMcluZ3qCWOGTnDxlSZyKGPFyYpqZxUe5jenGECeKuZLlPFM2FbKSIjHqttTYbnghT2THaecknolKvnTiOoa9nZgvLGNn/mv2MFMl0mTzNGpOI9uVZub8VpNP9Hvc4uN02X7K1CkYNmQoZs6Yrie+8b2fhQsWyPNMPW+EWwxyc3JwwvGLMXzYMAwqK5PG7sWokSPFzQxp0Fm6zL5rz+4O/OTl52Hn9h1YeNRROHLWTN2EN3/ePHXLPUC8HrXgKD0TeaPwMfmIIzBr5iwNr7S4WPlqbmlBXX1dNEzyPWnCeKxcsQITJ0zQvVZVw4eLgBmvz6UlJagcah2Dya0LFeWDsWb1Gpx80ok4+qij9Uxmxn3mGaeDp8HNFL42bNygfDNs5lOsPI0S4XjmZeCcKStIevMQ/QidcPxx2Lxlm0rw2UfOwoc//CG4pWexnznL/+w5pk2djKuu+hC82V7dY6FSOg7oN9bGNoK+YvlkeKx83PuyY8dO7V24NPuJT1yL2bOPxIrlK6RBW4mlf27aWnzcsbr0zD0p48aNxcZNmy0BFgPOjW2pgBVudHU1PvGxq6QnLMK699ZLGk0xtoN8DR82FDzjlntDEsG5sS0esiUvLzjvPJxz1llobW7Brt27NL+4CfGqD1+OhUfPx7tr18LX1rH8mc683FyMqR6NgwdrI6btMOVgL4/OG9uysHvXbt0LVFhQqJsSebYwVzl2iBDYX1Oj+4eY3hq551GL3IOSKw2S9hRMPJYxEJTwJFweAF5b25EX7oOaMnUqtm3bpmfc1tc3oGb/fl2+Z9iMk0vgGzZu1HC43+gdSe+e3Xs0r7kP5tChug4vopLvJglrnAgQ5vGePXuxfv0GXVFbuXKl7p8hvwx3y9Zt+jxx0iRN27vvvqvPPDuYq108u5d1vrGhUcPirz9tbHOWY68vG9vBynvFpZfojtNQ0I9vf/9HmDBmDC688HzcdtvtuO66a7VBv8xPLUjmsTMeP34cLv7ghbqjlDs2iaf/85xeY6E7y8Zhfxif+/ynMGzoENz8la/xc1t4+ul/45RTTtMT7O+77xe45LLL4c3JVZ5Y8bmxjeBmq9/+9je48iNX6zJsLPRk2bhcGtPX77wdH/7QNboB75iFR+Fnv/qNpKFdeHEHLQX6M08/gTvv+RZekfxLVOGSXTYuKSzSctu7dw/uvfc7uP/+X0tD26ub915/4zXdlPjMs0/hrDPPRcjsERB87GPXYPTI4fjv8y/iv8+9YBnaQJfk0FyJWMvGFAps9NQkFJEoWN94Lm1xcRHapGHGSi3DYN2MVy4G0ohUA852ZUu9DFirkgJ2TCpwI2CcDMsIPq2jQmaPkh2MOyhheSV/3FJX+GkVuuDwprGxAXl5+cjSs3k75kEiMNz+tGxsctZE1+caysEDB/H3v/8DJ52wGC+9+jpOPvEk/OlP/w9uGYsuW7ZMNJGr8OKLL2uGMR4ReHhOKmRLcyveeWctbrjx83jyyWeswGKA/pLVUMwzd2LyRPfq6hF48qmnUT6oFJul59i0aQt8IpTmzJmFt95aKgLKSiPPCPX7g/p81pmn4u+P/RO1Bw+pXSz0REM5QlTsTdI77tpTozx95ZZb8NeHH+6QDoZ/3bUfx49/9CMUl5RKb7ujg30sJKuhsOdlY8j15kuvvFs3/O3dVyO0VxqWF1mSrvnz5uCFF15SdwSFOl8fWPPOOxgimsxGyUcnDH92Pp0aivzDdR//OOYceSSKiwqRl5OH445bhPXr1uOHP/yBCNkrVPtZKMME7pTlhrsW0aKGlFfgnA98AOee8wGcftpp+noG5yZi5Qk37E0TLXPh0Ufhissv0fSecfoZGFY5FKeecooOUdpEkFDTuvKKyzBv7jyMGzNWd+FWjxplvdog9dOqr+0xlJcNkqHOqbp7+HzR8DaLpnS2aHncTX3DDdfrTubjFh2rmza5ETGZDplgHP9TW++7Iu605GcreGCvwb/++S/86v5fomJQMX4t15///BftY3XBo48+iltuuRmDB5fipz/9Me64/c5O4SZL4QiZZ+sSlp73W/j1rx+QJwsLRQt49bXXNLc4unjvvfcwvGqYejBh8GW1ppYmnHfuuVizZq0JrEtKNp/stGzpElxzzUdROaQM37jzDtz8pS93sGeYxTK+p9rf0NDEGASJ4zG8JOKJaW0SLczlCuGOr96G1TLWJ/hVSMZ5xIRxUqb75V46u4gf9vb1ovLzHSvmrzG3kykHe3lE7SJ+2Alv37ZdXy8oKizQIeaC+QvEEfC3R/6G3/zmNygSQTNmzGjduTxBtFnOcZxxxmmiBVdL430XW7duEbkUwtFHLcBll14aM70Vgwdj5IgqHY7wnSTGRcERDPhkaDdI5zUoQHbt2oW33nxDXyWhAOLcDIUsh7+Lj1+Mgsi3qJh+hsMP3nFIvHbtOzJMPgLbt29VAc53j2prD+hnXE45+UQtPydP8ShReSkRtmfx0WuwR6fX3th6T2gEYl4+uEKlN/Uujht539LSiq/e/mXc890foKyoGN/77r24+55v4nOf+yx+/OMfyLiS31cJy/DCJZmdjx/96If46lfvxCc+8XHc/+tfSY+3naHHRFdDHpG0KCkqUh74QmKLCIQf//iH+OxnbtTx7I9+8h184fqb8aEPX46/PvgIfBE19ZIPXoC3V6ySCrreCkjAs1AXzp8jAseNV0XT6gpmyMNeiCp4VygVDcMrPRDzi+Nzr9eN//u/3+GWW+/ABRecjzdefw2vvPyGNGgrnICvFX/4wx/wkQ9fg4ohgzB58qQIP/ZBUWcwj5hXiYZh5Jc9Kxsc572u/NBVCEhvz4+mnXP2WZgt2kPN/hp8//s/1LywY/ToUZg0fiyeevb5iEnXMEMeez6RN5LWocgz+W7nmfaSWrE37tSO9xF3xr25t4MTuZxb0Teqjd9o8xAwHMYtxPrDyVLWFT7Tlbqmve1KkH8Tnpra3NA/5+io6fLZyVMi9Ket96lxnghMk1BMqcmLXLNczHzncKi9svzmN/dLJf0wtmzbik998tOihfxUx54MIyDj57vvvhOXXnqFTpp9+cu34b5f/iJ2fMmQ+ONH1a3CCOPKK6+Q4dTzWHjMPBx19Fz9QNOCBfO112HPRz8yCteJOKql9rBYKahyP/PsfzqYd0XJ8O3SVRzmlzUG//znP48rrrgSm7Zsxne++13ceustYme5Za/81wf/gl8/8Csce9xRMjQ7Ut/85YuY9O8M206Gl0Q8Uat84t9P6tzJJR+8FF+/82vqh1/Se+Rvf8dXbr8DB2QYO3bs2M7+DZzmQsloKCRqq+SBV3NvzC1yRe3tV5eH3wDq6N7c24lfo+SV3zCywnJb/g0xHLnSP+dzyC/NaEdzvYodyR5u1Dzizu6GK2xcFdSVNrGz+0tEydQhhe1ZfPQa0itQyKmmL8K1jXjhK1v79tdGaL8UhtVr0jwkrLhDQpKhIflJUxdV0ZLcLik1f4v0BGLHZ3g8CIpG0Bb2wZNlLQnb40qWfD4/9tbsF6pBc2sb/vKXh/Cvfz2JpUuX6xxJfX0jli5ZgedeeBVXXHYJ3GE3Am1BzJ9/FLZt2YaQPxDdJ5CX7ZUeRq4yrnfGE49i5ZOTDtbWRfLrgGpB1G5I7OesT3CycvIcmYB+qfDqj34MS956W2gpVqxYiU0bt4rwEV4TxGV4SciTJFJlnJSdX4YAlMWs1Iw/JA8UfQ0NdRKKlJO405cljV8D82wjThTarx3sEvE0gChW+npCSeUNYXsWH72G9AoUchqpYOY+GWI6qT6ykn7yE5/EIw89iJOOOwZ/+P1vcfPNX5YGE8TTzzyOsGgB98hQ6ME//A4nLz4GP//BD3Gr9JBsYLHCTUTsXew9IrWMgDQMDo149Xpz5OpT8/HSy59x5sm4/gufwcMPP6JDls985tN6bgpBTeDVV1/R3sceR1eUaj6x9/rZz3+OP8qQ5pTjj8U3Je2/+93vlL+H/vQnUeGsiWGLguCZM2zxRsPrigwvXfFEuw9efDHOP/8cnHDCIvz14Qdx1113gTMjv3/g1zj1+MW49ILzcPJJJ2HDho3q/u9/e0TnEDQM6YU5GW0P05ApB3t5RO3k5zQbqBQrfT2hpPKGsD2Lj16DPTq99uWysQGHOpovVAEFnFPh8vCWzVt0UxpXLYplmHHoUK0KHZ5ZwrM5tm7dKsqKtfkpHjgeTXXZmCBPZItDIoIChueI8GwX9rqqsgovXDnilQXLvSn2CeZ4MHMo3Vk2JpqbmvU8kV27dmtjZfxcEeHqA1V0Oxg+7RMh2WVjpn1YZaXu7eAGs+jSbnOLClXu0zhYW6tzKgS/58sJWQM9fY5apgPMBXJprkQ07G7mU3+EPX3xkIwbA+YL86nLMnYESC2Jj/1/DoVBKrPCbuQ+GaJ7zZDIMzdA7dyxUxsJ7ZhpdTxZTX6058QZT0hTYUJE/KVKmrEOs6id/KyjH61n9qz79u7TZUTDqy49RgqS7nU4FnGfDJn0pEqsQEy/CotIGNyboSfVOdwmG4dxl8g9t5ZzaXaXxJ+fF9kqIMSJQR52xMltHoxlzLkxzNyTeDiW/Tlq7rh2sEvA00CiePXNTsm4MZRU3hC2Z/HRa0ivQCGnmr4I12mgdKuIdmLYvRl+IupPqrzhJVme4uVbd/PU+Inltz/lk5N4YSPi1W4ej5LJm1TyL6m8IWzP4qPX0C80lK4oFWmdKjHs3gw/EfWnntfwkixP8fKtu3lq/MTya+eJGtLECROjz86XA53E4TLdlA8u1zN5Od9Ec/qJ5+/IWUfqZjre079x5/TDzZv5BfnRoZkx74qSyZtU8i9eGjoQYXsWH70GM+A2cRy2lwPjEaW1jiq6SZzr6O7Lgb1FnNfp6cuB6aZUXg4kxSuX7uapCc8ervPlQLHFcYsWYf176/T9Kb7wN3bMGNTX1WNIRQWmT5umG8ysIRdfsivXTWYcQnPeJyDDVR6YTTd8T4cv6O0/eEDjIPFSKMJh29atuvFt1swZqBX7YxYu1PNva/btw9AhQ3HKySfLsDtX3G3G6aedqu/5nHnGGSgQvxwmz5l9JBoaG9DS2hIN21C8fLNTMm4MUUPJvByYAgxj3YVkSNJb7/sKPdl631tIduu9Qbx8626eGj92v5233gO7du7E4PIKyUQ3fP421NQcQMWQSt0Bu7/2IDZt2ow2EYp8oY7bEt5esUI1iC1btug7Njynl6tgXo8XIVcItQfqJAYrwYybG9WmTp2mE877avbD1+bD7j17sGfvXv3SABcbuCN48+ZN6mPrtu16Ri4nnjdLHHTDlwb5smAsJJM3qeQfNZTMy4EpgBynksFOdHeVpzfR01We3kCyqzwG8cqlu3lqwrOHa4YSznwKhWUYE+aSuDSNLO5aoiF3izYj6MqHO+QTCsInIQWlM8kOB8S/CyF3CK4QDw73wSP+A64i8d+I7FCOCJ/2zoZxSUOShpel2k6r33pz2CNmFEasU4VFhahvtN74Jbjaxo4iEeLlmx3JuDEgr8wnw0dMOALkkIqPA/LlQNrFI8kNucpd5NrBLgL7fXfAjI6loTjj6UtkNJTOMH7sfp0aCoVIsGwKsn2N8I09Hr7anQgXDMXgI85Fq7SSxvzxyMkthKt4POAtR8n4c+AqGoOm/LHIHTwabTXbUTD+TORVHQNf+SyEcocimJWNsKcYbl+txs3h0QnHnyDDlzzwGI0rr7xMtylwHxJr6Pnnn6+vf/CIipNPOgWFBQWadwvmzdP6xZVACuZ4SCZvUsk/8vQ/93Lg+HFjrINwuK1ZJDlf2uIhOHPnzJGxb7k644e8uEeBpJXa5r83SL9UKFeOVzuY6y5d62c37w2yx8H76AawGGa9zY8J3x4P49b+P/JsKN63dOme/p15mgwZP7H8Gp78MszJkaGKP9CA/OYGrb3u3AL4mvNQXL4I+W2bRY0YIlpKE3y+nWhtrlFevfXr4WppQm5+kQhz6Y7rtqDtwGbkedzwNu4WN5HDkAS+tjZMn2bNz/BN7XfeWSf1d7zOt3DY5PG4MG/ufBEkxfpKxtw5s5Gfl4tH//EP3PLlL0nvK8Ikwncs6k7edEX28opLhO1ZfPQa7NHptTdeDuRk2T4Zg1588cX6Do5IOH3lnlvYd23fgYkTJ2Djpg36aj7HvjxA5z//fa6dqx4g1pBHpK5+Fe/NN9/Uj1mNqq7G3n37lM8333gDJ554osT/X5SVllr7KoTfNp9Px8bpgBnymJfeKNX50bCjFx6NpUuWaB5MmDQJr7/+Oi668EI89thj+jXCPTKWZ3o48Zct/jmWZ16nA8wjhm2GF8x6vv5fVFyMd9askZ4/FwsWLMDTTz2lX1Ekb8xH7suhJsGvB44eMwarxW2yw6ZEMEOe6MuBEl+YLVKGMHwZ0hXyIMy9N6E2UeMlF10yyAnTzCN2QT3HJIyAdhwIeeXeI/bSCbuoqUoaZfjD1xlcMhQKh9u1ioB0aOzw+H0hgt55x/xRPmiugVpgeTAv8oTfdKU9FfTw5cAWoSZJV5Okr0HKnlQvZo3yfJiHPLwRYoW0r/Lw7VMePLR06RL9wt3atXy9342du3ahRRoFvyzX1NSgX6jj1/w4cZYuSR5rlYeZX1woDWD0aP1CX3aOV8/z2LVju7rh8uLi445DfX2dLjPyNXl+JS9dPLFi2ld5aMwXDvmxLO6AZeNmftXV1+tKBVcd+OIfVxd4zkdQVOsc6RUP1h60KpIt7O6Sc5WHxjyjg8Lk8ssvlzINScXN1Vfvy4WnvaLa82uQvOenZflFRwqUt5a8pbt1tX6nQMxb+jFXmjlXebJEkARcuQhk5apwCLqzVGiEXF6598AdyhFXXOHhu04cLnnFu5iFac5Gz1C8QnwWkuGOzyPCGTKk0vkYdaavONCx7oa2Ee2s+/aX+yxzy075lGtXZE9fOogaSk9WeaTMmblmiMMhT3TYI5T+SVkJMJsaijSsvRE3nZBIQzmcYCNxaigEebTYtSbg+DOgnf2q9loL0gOnhmKHeTZxkgcTt50vrcw2nnsKp4ZCmLjj8RS1p/vIvbyqP+gAANxPSURBVHGXDnTSUBKgO7FatSB9+Xg40AMN5dtyYUPlGaF2DaVBwotqKPIs/X6TCptEGooJOz1gmoSSGtcdZmrvYaS3YWHEsGNPZV47t9uni2LlkzNOe9x2vpw895QML3aeTNzxeIraG574LNQdTc74ieU32fpEv6mSZGSncHqTrDjTR0nlDWF7Fh8KqUMUCCoUeC/gldZ6NUS3ySIpgcKxelJQVqzb6H0PiZ1fLPOUiIhlfhiJvXss88NGhP2agNJSLskSLxLh+4HkXyeznlDM/HISYXs2Mkb8hyhIIqS2MhLpJExEUwmLVq33iWCXX3rlkKexsTGrrq7OJSqnRwLNloi9ohInPeRRKcjE9gPwBT6q8nofZfDwQvQMvfYXfvQlR9Es+OsvPBH2fJJ6yButW70KZxx9EadBKnHZ3fI+BRgtou5QzZ1yaZG2ypnkZmknjaKlcP9JowgQ7kmhWbOYtTY3N+sci8iFYEpDniFDhnRgz+PxhCmhIo9dgwmMJJIVoD8QVXHDVyz7tBF/scxjUJ/wkwLZh1BOu8NJ9nxSRC69CmccfRGnQSpx2d3yvisibM9RCRAOB4SC0r6VIvcc+oT8fj+1lZDP5ws7Ryh5eXlhp5wwcAqU8EMPPRS51Y1F6ilZdUc5/V8lIpZ5hjJ0uImwPUdlTFaWXwSIn4JFHilcAiJLgmIekjavwyASFQqS5cuCXU7YYZdfBi4Z9mRxpae4uNgtEXDIkx0IBHIkklyJIE+e84UKSPKs93KlXa7cc12ORH8uIa4URWSjFY8wx0sGGWTQS5B2G7mzxIg0QWmKOmdCTSQgV7Nc3CbtkSs9OuwRfxzqUCXR1R1RKlpFS2mTts9VHj+HPCUlJaGlS5eaCV0DFTixBEp06ZgCpba21iOBZcu4ySsB58oQiEIjXxiiINGr+MmTa64wkyv3Kkzk2SPPFCaUHlnCNFNkjyeDDDLoZUj7U4EibVGanzUJK88BaY/cX8J9Jq1i3kqhIvcqVEi8F/tWGfbQzkeBQj/19fXBGPMnRGKBYt+LIpF6BTmiqaiWYicKErlS0HDHEAUKP6NHcok5tRThhWuKEmtGqGSQQZ9B2l8ngSJtUYc3ck+hQg2llcJD3HGCtkWUBr1SmEibb21oaPDLvb+srCzQLYFy8cUXZ23atMm1f/9+d3l5OTUMbjvMlki9ogLl+P3+3MjwJ1ciyhOGcoSBHLHPETMKEmoo3LYfFSZy7RBH5JpBBhn0DqKNXdqiChVC7s3kK98jUYEiV2ofbWJOQdIqbVs1ExEsbRzuiBnnWXS4E2eFh+haoOzbty9r586dKlDMsKeoqEjnUihYJLIciTSXwoSCRPzpXueIQOFyc1SgCGWESQYZ9D06CBUhnWgV6DwKhYpAl4OFqKm0yTPnS9qknbdRoHCoI+07IOYBM38yduzY0EMPPaRCygpd0UGgGEQFjHPYI5qJah7CiBn+cDu+CheaC+lQRxjzCGNuseP7P5w7yQiUDDI4POggUOSiQx8KErlSQ9Ghj1w5l6Jb68WO8yUqSJqbm1UzEQSKi4uDtuEOwzITsnahEl+gmGEPN7hRS5HAVKhQSxFmjGBRErWIQxwKFRUmYkbRJzy5zVAnS6SdBhx5ziCDDHoZESFiHQciTY/PJGm/nEdRoSLtMSjt2iwdcxk5+lIgzcSNaif79+8PiRwIxtBOkhMoJLN8TC2FQiUnJ8ctEeqQRqSX7qIVUq1EmKYAoT2Xmrk7RjUTEoUJrxpyBhlk0OcQoRAVKNJGKVBC0malmYaC0j4pXFRbycvLU0FCollra2vQMXdihElSAoWIChWjpbS0tGSZoU9ubq5bnt0y4nELI26JUC4et6hFKlDkPipIhCG9kiJhZpBBBocBRpjwXpqpzqVQoPBehA21FJ1XoRCRe7m0CxN5DieaOzHoSqAQusmN7/YYoUJNRZ5VsIg0c4kgcUUECoc5LolcBQqFCYmBZARKBhkcXhhhIpqJ7nqNaCqcIOH5JjzrJERB4vP5gjISCTmFSWFhYTiGdkKkJFB4r0Mfu1AZNmxYFudUJBIKkSxhwiUChsMcHsyk22CNMDFXQtQmql6x4swggwx6AaKBRN/FoQCxXylAeC/2Yd5TkEg7D4miEOKcCYc5fG8nWWFCxGvcdnPedxAqIkD0RDdqK7yK6pRlhAvv6ckIEqcAKS4ujtxlkEEGvQ3p+CN37e/kGYEiIws9lkA0kTCFCbURChJeRWsJpypMiA6N3QG7He85pwLuT3EKFmosdMR7+9UIlwwyyKB/gEIkcqsv/5J4v3v3br23CxK+URx5CTApYUIkavB2e3PfSbBEzHlgsQqYyGMGGWTQj2GECYUIr3EEif1KxBUmRDKN3+mmk2CJPPOE+Oi9XdBkkEEG/QsUHrxSgKiBIIEgIboUJkSyjT6eO7u5ChgDu6DJIIMM+hfMAUkOAULEExoJhQmRaqNP5D4jRDLIYGAhkaBISpAY9EQAZIRHBhm8f5GSIDFIt1DICJkMMhhY6JbgyCCDDDLIIIMMMsgggwwyyCCDDDLIoNsYqHOombnfDDLIIIMMMkgOA3Lt5XB19BkFI4MMMsgggwwGBg6LgtPbikK6w88oNhlkkEEGGWTQPaRb0ehVxaW3OvxUw03kvsNbzBlkkEEGGWSQQeqIcbpAV0hVAUmrwpIuBSXZcJzuUjo+xX52UwYZZJBBBhlkkDzsZ6nFgjkiyY4E563FQ1oUlZ52+In8G/suFRGjeMQ7MJKn1EZuFZkTazPIIIMMMsggeZjTowlzgrQT5lBYwnkwbOQ2VYUlkX2X6G5HH89f1FwUkui9UUhiKSJG+TBKh/kWhxNOpSSjpGSQQQYZZJBBcrArKPZ7A35DJ3Kr9nYlxnmafTcUlnjmXSLVTj6ee2PeaabEqZSYb/aMHj0abW1t0e/3mCs/Cub8ymBJSYk+G/PMh8MyyCCDDDLIIDnYP+xHmK+H8muh5tm4McqLuZqP//He/u0uXu0KS28oKsl29PHcGXNVTOLNlFApqaqqyqJCwmcqI2Kn31Kn0kEFxHwOmZ9CNopIQUGBXp2fR7Z/d90gllkGGWSQQQYZ/C/BfLLcCWNOZcTcNzU1dTAzSor51LlRXKigkHJycsJbtmyJzrD0tqKSbKcey52amaUcM1uybNkyH58zyCCDDDJ4fyMcDiM/Px/ScaGhoYGDyIhN91BdXY2tW7dGnlKHdJTIzc1FTU0NsrIO75iVedOXPJj4RHHQZxnwR8vDzgfdHXXUUVzBqBJzVUJaWlpUQSHxmYoL70URCVFBoZn073pvlBUzs9Kbioo7ck0EZy5zxiRr6tSpHZQTzpjs37//dnXRz9HXlSeDDDLI4P0I6aS4hMCZcpWrsWBkrbGPJ3tLS0u57BB56oxE/tk5k5fm5uYOcQ4fPhyTJk3irDyKi4tRX1+v5kVFRRg6dKjGWVJSoooWO3b6DYVC+sxOfvbs2Th06BBn/zkToX55pTvpjFWxonJUVlbGlQP1M2bMGM5QaP6YMHsD5OXYY4/Fl778JQwZOkT64z1wuzw4+aQTcd0nrkN5RQW2bNlMhSTKw4gRI/j8c/HrkXR6JN/ckm9u4ZsrG25ROFyieHJVQ5Lpckl+Zkk6skT5yxK3WZJfWbRnnh08eFC3apAPUmQbB+bPnw/qCO+88w6j7FbiE3ly2pvn6JKOfTmHjG3cuLFVXdhApocNG6YFxkLdtGkT9uzZoxWAoJm5J0RbU6IZC9aAmcuwzD3hfCYkUzBo0CDV6NeuXYvW1naWWIFZ2VhBIxmnhUU3olzpM+HkyR63HRw9sELa7WLxxkYzduxY1NbWqnZPu+nTp0vF2cIlsU7pMM/kl42L/hgP8yMWX7yyobFhMHyDWOnIIIMMMkgHKHsSzaDQDRWDadOmqTxj5yX9RMxZjngzKHQ3ceJElYWUgW+//bbG5/TvnEExcZ955plYuXKlKguUuwxr79692j+cfPLJ2L59u8pJul29ejUmTJigcf3nP//BlClT9P7111/HyJEjVYliGpjWX/7ylzjttNMwc+ZM/Otf/1K7U045ReU1FQL2Y6+88gqOOOII/N///V/a5S+VrWeffVbj//ZXb8egUCPOOmURcvO8WLlqHZ5+fSUuvPZzEv8UXHjxhXjuv//VPOEMivQn04Qfzo6EpO/Wq/QXnCUJSfpCfDZXsQ9JGQfFnss8IfFLc51VEWUmxJkU54wKZ1OSmElxPndAotyy2+u9c0mH91ROKioqXNxj8sYbbzTTzICZsWjRIog9/vGPf+gzcdFFF1HzUu3ztddew6mnnqqdNSsQO+x58+ZhzZo1WhFYqampLVmyBEcffbQqOJs3b1Y3rKSskPRLhYNuqTzRfs6cOVppWCEZV2VlJdatW4crrrgCjzzyiFbSd999lxt+NB7GwUo6Y8YM/O53v8MJJ5zADULa8bMik0dWWFY8KkE7d+7Uyr1hwwZtcFVVVaq5U4tetmyZpvHRRx/Fe++9p2EzXilU/OEPf9AKe/755+P+++/Xys8GTjB/qHWzgfC6Y8cOHZnQ/ahRo/DYY4+pgkXz8vJyLF++HKeffrrmDZUshsU84D0b29KlS7FgwQJVvliJf/WrXymPGWSQQQY9BeVVIgWFgyTOXlBevfjiiyp3Bw8ejLfeeqvTzEI8BYVxUDZzkPaBD3xA5S1lN83s/uMt8ZBPymXySH4M6J/y0vQ79EP/lLmTJ0/WWZNt27apG6aN9pSrlM1m8Ey/vOeV4VHGMz8ogxkv/TFOXk3/lw4wrB/99Mf41HWfRMAfwF9/ex8K6nZgkPRn+UWl2LV/H7IGV2LuaedhxMjReOGFF7QPYr9FBUV4ni/8qlIi93oVHvVKpUTugzQXhSUoaQtScaGZ3IekDwxJ+kKSLyEqKVRapIx4DUv4nZQU8iuKikm8PRO6zJD2kkoB9iWduro6lxSWKifSybfXCBvYIbKDZqUkqJGywKlZUmGgAkMl4ZlnntHMY2csio4WKCscKzK1XyoOVGY4LcfpoyOPPBL/FY2QnfXChQs1bIKVhBWClYb+qcgIzxoGNVs2AHbYVErYgVMLPffcc9UNtVH64VtGVEJ27dqlDYGVkkoQw6bCw7CpDFDxeemllzQN5PO5557D+PHjtYJSuaFyQnAGhfdUoj796U9rXlCpYBqpYDDtK1aswDHHHKMVj3aMmxo5G+2BAwdU6eHMEBsp42ReMd3kifnFfGHecXbqqaeeUuXvjDPOUGWNgoENz95oM8gggwx6GxzgcVBFWUlFhfJq1apV0Q4/GbAPodyjPONgkXKUcjIZ/3THGXwOWD/ykY/gpJNOUvlOM8pPKiKU2VwmOeuss3RwyNl+ymwqRnTHwd3ixYvVjJ077z/4wQ+qf/YXvHKAOmvWLO1vGCf7CcpzhnfTTTdpf8HZFc6km7g56OQglzMzTAuVG7qhHGee0Q37HobDwTmvDIfhEwf37tf73NwcnPPBS+D35oEqYm3tXuQVFmDcEVNVOSEO1R6MKlWE+CuQS75c8yXufN5Lv5knPORK2eRIWnOkn1ZImXnFXTZJysIj7nRZSMrELf2KUn19vVv0Ahf1AK6mUD+gnkB9QSNMPCHSCfE8OM11z0nkvoOCYmZOhGmXJD5LKk9DxFkUzEB22CxIFgDX+3hlh8kMk7BUQWElZAWgHRUMEiux0Z6p/VLRYXgMgxorO2XOaHDJxlRWxkV/9COZqOGYWRKGQXtqyLSjX8ZJ3qg00B1nNn784x+rG8bNKxsHw2EYrDD0Q34ZD/0yDbzSjVnfpBuGT5A3xsf00pxh8kp3JCoitCN/xpx+DNGO4VMrZxzMO4ZNTZ73JjwS3ZKYTrplYyOuvPJK3HbbbZovDD+DDDLIoCegHKGMpKyJNYNCWc4BIJUTI5+7QqJNspShjMMZjwFlJOWhfYmHMvFjH/uYziBQSXn66afx0Y9+VAfHHBRS4aD8pnJBM4ZNP5Tj7GO4/MNZaA5mKae5VEV5S/lPXqlscMBLfwyH8pazLkwLB5GU2VSKOIhkuJS/nJnhTBL5eeCBB3D88cfrYPu4445T/phnHPRywHvBBRfo4Jd+GDcH2lyGYp/kkfz93ve/j0/JoDfkb8GK5/+FJf99RnhrRGVlFY4560JUz1qI5yXt1117bXTAzDRLX3aW8BKSfApJPnH5JsirlFlAjPVergHhmfcByQs1J6R/CUo+B6QPCsk1KLzoLIqkX5d8pBxCCWZSnB1QzA6pkyISuToRVVDsyglnTqRwdOZEnl3ChEsyMv4Op34ONiaCFe39hPdrujLIIIPDCyoAXSkoqSKRgpIITgXFgPccrEkHGx38EebeXEl0E8u9udKcxGeml1fzTHvChOGEPRyC7iifGY6Jj8+8EnRnwjL+eLWDz1TcKkqKcdHJi3DUrGmaBzv37MOj/30RLy5bgzY/l9La3UcUlA9K2FRM5BJSxUTsSKqQ2J457eLnVeIJCK9qb5QUXrnsY5QUUciCUidCXexJiaWgGHQwd+Zg5xyNmFFBsSsnokGqYlJeXq5TOsKoW7Qpl2ikteorgwwyyCCD9z3y8/LgzfFGFJT2DfndwZjRo3UpPV7vlQhFhQXSOeehxvbCQwadwRkh6bevEkVDZ07EKKqM2BUTUYiomPjFXhUUEmdSzL0oNlRadEaFCoooIkHOoogyEty/f79uno2joBCxijk9CsqoUaOyDh06pMqJmLk5eyLmbmHogPrqAaglZrk8CLmSfQt64CIcovYtWnHkOYMMMshgoEA6Ke1SKLOjiNWLJAGGJZJfgmufYUgZdkHazSDs0PQJyFePw0szbylDi0p+oRDGT5iAbRvf+6SkjwoKZ0hU4eBVSJURufJMMyonahYx1ytnUuiGCgopJydHlRSfzxe0z6LIfbimpoaKS68qKFmLFy9WO6Og2PeeCLkLCgpcwrRbKla3VVetmlkewJ2tXGZp5TgcJZkaBgaX/ROZvPvfQ38o80y9+99ET8qdfomBWm/IN0kUC90kvHHD2i/IvS7XiLFdCdF76cuNguKT+6hyIgqNj26MckIzzqLwnjMonEnhDEpkJqXTXpQXXniBWWnIiQ5mKb3FY5QTLu/wmbMnZWVlelS9MKekDtOGgVEVBgaX/ROZvPvfQ38o80y9+99ET8qdfgdqvYnFuygZOUI8dpaUzWvkmfeGPKKckNyimLgFcrGuHo/HlZOTwwPcXMFgkFs+OGmhL8tQNyBxEkPCiIeEWeq07PQca3MsFRR+W6e2tlaXdsiUMOlubW11i6a0T33awI1P1Ni4EUgSGjGF7kyW8KJmMWdQbO7VzLrtcJ8MzBSdKFFRksLQuEmuLBdcbutkQAbOqbBkkSovdvTEb09h4u5LHpxx9XX6GR9xuPI8g9TL3LhPZ9l1xYPTLlV+ewP9gYeBCnve9SQf6ZdIxr+Jx3ntBFpIPxTw+zFy5Ajpg9zYsm2bbpgVJcBykyJixikPvFfzyAzKhvXv8NR3+9KOmTExsyZRkr47OpvCK2dRIs864yL9KTfP6lIPl3kKCgp0BsVslpXnDss84i+pc1GcOeDMw+hx9k1NTaqYUDuitiSM6P4TUUioJVGrouZEreqL6lNgFAAe0MN34ZnpfM2KJP51t7b4sZQCgf4XRUFKKfLckR37U0ebzmDcfp8fLXx/vrkFLa2tem1ta4Wvzad2wr9eJV1oE/OWFpLlplXuqVBRcSF/Tl7sSMRLV+iJ357CxN2XPDjj6uv0M76+jjODjkg1/437dJZdV+E47dIVZ0/QH3gYqLDnXU/ykX6T9W/cOa9OhKSfGlxWhkmTJiIvj29D5WKEKCrcm8gjJIKBIEaOGqmn1Q6pqFCz+rp6HWDzFeW21jY0NTZJ+FnIFb98PZlurB6rPVbe2Xng69IHD9a8LP2kdG9qo4qB3NNAv8PDq8RDcz28jcRnMY9exT9JPyIo/XpY+ky+3qPf7uGVm2RFUWHQ2ieT2O/yqA5zkntXcOZbp+d4b+/w9WLuP+EMimQIZ074Fg8PbNkb8RsFX3kiSaL0mYoKGeWub2NG9HQGhWHxnXPhQ5WLIYPLMXpUtcSdo69heb3ZopV69N12EuMnHzz8jO65ecgfCorC0qZKTHNrC157401LQRFiGqhYORGLFwOGT8ycPgML5s9XHl9//TW89976qHJGN1mSJ8FwCO7Iq2ZZmnQrVLfbpYf0sEB5noCJTTRSUaiaIa7FvxWOAcPgyYknLl6s7p577nk92jksXoPiLj83D4uPW6RK27PP/gdFRcWYMWMatmzhIXZ8RU8URQmOM0mmvJTPSF4YhCS/GH5AGhIrHt0SolIrT4SL7rWec/f4fD3AbtOmzeqWhxYdc8xCbNiwUQ/ho5nWiPYo0gqTQ70UfAZJgGWQSv4b9+ksu654cNqlym9voD/wMFBhz7ue5CP9Esn4N/E4r06w/x9UWoKq4cP1UDb2Sy+9+qoe0smzVULSR0wYP15PQefZKjwELjvbq2d27dq1U2g3pk+fprMtPOxz6tQpKC8fIkpKI3aKnH3u+ee13yIDjF95ETnOGZT17635hsjy6N4TktjZ9520ST+i18iznXSPCq/ix7ztI12atVFW+lu+dhwUhSmY4HVjwlwJ+32nPOv0nIqCIhoUPzbUSUFJFp0VFMs8EahcqLYpV8koqxOWgj1SlIITFh+PgsIc5Bfk6SFvfGefHSoLlK+z8bU4Fio7VyoMfqFGKVxqqbt278KPfnKfVbiRTpmFS001Lz9Pn5NFmyhOHzj7LOzcuUtPLaSyxBMGH374EXzwgxdjyZtv4eijjsJLL7+CymGV2LptKyZPnqIVjSfBUjNmZWQaFi06Bn/60//DVVd9RE++rawYivIh5ag9cBCr31mL+sZ6bBZFgyckTpO0UenhuQBM88TxEyStPuzeswcTJ07Cxk0bRUEbrN+2GDGiSjVbHkBERYGnHPKUXio6bDirVq3WuJ9++hkNa/Hi40TZekM1+R07toli6FN3VPDKBlfg4IEDGFw+GI//63E0iTLIWaxzzjlHFRTGx4ZzySWX6CcQTjjheFFQXlcFTFTzSK5lkEEGGbx/wf7EKzLzuGOP1f6HAzvKW35ShbP54kBlanFRkfZxnI1gX8D+iP0dZ/9pT6LcZt/WKgN06ZdRHxmAE5SoRqrSLLLE800qFWJEZUM3wcqVCoovopiQ2niV5w5KivQPqsjIfXSZhyT9qCoowgc3y/ZYQUlqiUcypsPyjjCbVVRUpIqKMKobZKTD4q1LmIwu8aQKjbzDEo9qBpaFEBUP7bsi90wLlQkWDEf6VgACCSMsw/DKyiGiBIxFoXS6uVJw+fkFohjkaMfIcjt40DqyhScBcmaFS0+SBJ1eC4ni0tzcgldee0tCZsSR/cSiNQWCAZ2l4QwB/dj5ikec0RgmWnB9fZ3ywOPoebJgQ0O9zvq8+dZbokgV4vU3XheFwfoiJiuZKIeRUwpDOOKISaqsFBYWYO3ad1RJYGfv8rjxztp3sUbMWGFDUnEbJdyy0lI01Ddox79w4dF6XP6OnTuwYuVKVXaam5tUK+eJiWvWvKPTfgyTnwNgng4ZUqF8bt68BStXrlLeAwG/zsRUVQ3XGSiGyTTwKmUvaWmTRtQkeRhU3te/tw41+2p0bZV5QH+1tYckHq6xelBdPUobW3l5Bd5etkzySjLLVubpJq03QonKK0O9R8m0FzsZ9+ksu654cNqlym9vUH/gYaCSPe96ko/0y2sy/k08zqvTHWUf+66NWzbp3pNt27fpaa9+kbO0o6eQdGYc3AVEplLW+6X/4UCazww3KHLVJ+55T/OQhNcmg0T29NE4IzC3lPUHDux7RW7pjJPWdqIZz0bhKbN6FdkelHt9NmYR8w5+BbrMQ4UkEAhwqYh9CZd8tG+hIsXVjD5b4pHOXs/jNzMowvCeiN+UkcoMiiRetclY0ELzBzB71kycduqJKCktQp4oJcVFJSjIz0euKCrUPvnRQVYCHnHMzpNhkqgcsNPm7MHd3/yeKjMWeGMtc7AzpiKTk5ujWiv3qqiSFAfMWMZBvwTjIajgEDSP2kswnEVhHDxmmQWq8QnRDQudhc000Iz3nAHiVRUsMTNXgrwFpTIzbHu8dndc0uGsU4UoJZw54UwNv/3DfGDY9Gv3w3B4zzg1XMlvT7bH4knyJdsrZUi3YmfPFZo5wbAM70T8XMwggwwyyCBVsNexeh5LBkeWeL4tMte+xMOZErO8oyTPOoMicp0bTfU+Yh99DZn34k43yubn54s4DwQ5k8IZFOkbQyke2NZB/EemBforhFeTs+y3I1d2tg2NDWIb+2cpc3SaxY1A+O0f/4E//mkVfn3/C3j86ad02YSdLTtEEu+pBJB4Lxmu/qkMsDC5kYmhWsRn6qjyJLnHDbVNzU0IhqVjplmERyeR9yw3Z4fkhjMv0oGTwpHnDvbuLOzZtxd7a/bBKwoQzWhH7Zl+eKV7Xt2iFNA+O8erz8at5hXDEgqJpmfCNvGqXcQdeQiLG1e2GwdqD2LZ8rfx/IsvoF7ymO4YtvFjwma8NIuGm2PZq7ncm/j54rnGYUjMaG4nE45xEyv/0kV9EUeG0kumvPqq7Jxx9If60h94GKh0OPLOxOm89gXFitP0Xw5kSf8WJT5bxv0H0rv0Z9hyln2/EEfnjQ2NYhP/x5UrLstwCSYnpwCecDOKCvfCm1ODojyu31kzEGbUToXEKCWEseNgn+FxD4cpPSuG9h9nJ/SNICE+2/ntRMI7KUvIJbcM1c2rsY8Q00kzXoNtPt3IKvpp1F7tGFYwJClNEGcXxPDt16h5JEzl0UZ2N90lxhVNXyQvwpKOdMcTj0z8sewy1D/JlFdflZ0zjv5QX/oDDwOVDkfemTid176gWHGa/isJqNOIwsIBul45cJc+Mckg0oc+VVAksZG7ZGHLWSFmFWcszAxGvJ+BpXy4sGHDBvy/P/8e/3z879i8bVN0lsTMoJAvzpYQRlHh1cMZCcYbCdWizj+6aWkVJYLLcfTuIPI8Z85s/ORHP8IPvv9d/PznP8VPfvIjjKiqkriteO1pZZhcZjrxhONxww1fwMSJE+DyCJ8RN+SXu7qvv/7zEb4j5pFrLIpnR/NouLYfn5kH5eWDMWHCeImHy47tYRg3TmoPobM9y49kvd0T1qWkL3/5Ztz7nW9rOdAsioifdJPhIZZdhvonmfLqq7JzxtEf6kt/4GGg0uHIOxOn89oXFCtOSlabdHVCXRllxMD5fDjQ402y0tnr+SeiXUkfo73MTZbXdrBDHT58OI444ghMmjRJ36Thp6O5X8E+c6F3olDEOweF+xnYcbNTpr94P7FUNyOqhmHc2LEYP34sTj31ZJxx+mmYNXMmhHfdKMvNoAyHnT2v5If7LbhplcQ9Li+9/Jrwb/HWTh1/uv8kxN3Y3ihfFpgd3PcRxKSJfM89B/fd9yv84Q9/RGlpGWbOnI41a9Zqflx91Udw2SUfxMzp07B92w6MGDEan/nMJ1A9ehSCgRByJOxjjzkGJyxejDPPPB3Llr2NGTNm4MUXX0J+Xj5OOfkkfOqTn8BcUYTmzp6DAjHbtWMncr3Z+NAVl+HKyy/HUQvmY8f2HWhubMKihcfg9FNPxZlnnIEc7nGRtH/8Y9fg4osuwJGzZuKdNWv07ZybbroeJ550PIZVVmHpW0v1dbiPfPjDuPyyy7DomIVoajwk8exGddVIXHTBBRL/XFxwwfn6WrOWrck7yURq9KrVCzjDdeDgQRysPYQ5s4/EM888a1kIumhIPYYpwwwGDkx59VXZOePoD/WlP/AwUHE48s7E6bz2BWLFyXv7s56DcqDmFZHRHOEa4ig0SmLHY/D1aojPEbvoBlrei7lSdna2dL0yVBcSvUA3y/Zkk2yvz6DwbZeZohRUVFSockFlgB3/YuloySSVl/gwvZtF1Oe4/8Q+So/1i0JuBw8qw9FHHa2fl547d66+4ssNoEbJYfx2ojkVFV5JDK0jdf6ZmRPe269RvuXCN384E/GZz3wKDz74ZzQ1NeCXv/yVzhz87ncP4PXXX8fvf/97UVjW4NprP47tokg89dRTeOGFF3H//b/WvOP77n/5y59x++1f1cKePPkIVbQuvPACPQjvk5/8NL7ylTuwZ89uVIlyxrd9fvjDH2hYf/jDHzS8W2+9RSpnCUaOtGZvbrnlFlUOqKw98eQTePjhh7USXSLKEk/6/fe//43//ue/+N73v48ZolB94QufFyXrPlx//Q244YYbRVk6CyeddBJy8nIxfcY0/PGPf8RXbvuKpNjKB+ZNicR3yiknC5/ni9sTNX6acyZF807ArLJyKgJb/qWTWIdIsewy1D/JlFdflZ0zjv5QX/oDDwOVDkfemTid176gWHFafdfAQ68rKNSWuMTCzp+d6vLly3U2hR0xO10qCfFhy1khjr4Zhp7u2sXPckwFhJ2gjNXFiIoAifHxynB46Bo7YyIQsN7gIVEx4VU9Cvi/neL/TPj8WTxL56sdcFDyIRtbNm8RpeQ+nHfeBfquO5UFLjft2LFT/LqxatU7eOmlV/DTn/4MNTU7hbcc4dPij6/lUtmjO/LOeLKzPTrjwzdtqPxQCRw2rFJPJeSsTEN9M2oP1olyFBZtdR1WrlyjCkyduGfR+/ySXuFz5KhR+ML1X0BpYQleffVVPceE8fEry6IEC6/lEl6eznoxLp6FkpOTjWnTeECQF3v27tGy8bf5dLNrSJdwBGLGsjpUe0gUnadEMXtIz1Dha8amDJl+ErPLyuEINP/ST9FZnAwNGDLl1Vdl54yjP9SX/sDDQKXDkXcmTue1LyhWnKb/Gmhw8tzpuT+9ZsxHdp7NTc3aQccDNcdgMICp0lEft+holJYNUkWJConpENnJm1doeSofr1QAeI4IiWd88AyRPz/0d1FYlBuGHKHO4GxAcVFxZH+FwOaMbwEVicJQUMClLVEYJC6+r05FjeCpgWNGj8ao6lHCU4MqdJxlIl9UFHjGCJdxeNrrwdqDyivTw6OPd+zcqc9USGbNmqnnmpx//jkSTz3+8ueHdW/M+PFjdL8Hl614gi0PjeOZKzy99kBtrTAYRImEPWnCJLRK2nfv3qMKZV19rSprPH+FRzCvWLFCuA1jxIhRGD16FPbt3YcNGzeqMleQl4eS0lLs5ZktnB2xpZ85Yi8tk4ucYeEM0ODSMuzdwzjFUBxacyoZZJBBBhmkA3YZTNkeec34O9KP8jVj86oxv1KsrxGTxE5fM5aBN18vdh7Y1ievGdv7DaLT8+FVUOS/TRGxzKDKA5dM4kJG5/42P0468Tice/bZuvfDnFdCJYWdu1FSWFjsYNnJswPnaX0Mn8oKlYQ77/meTRkiB527T4bBQ9U4G9PuNjlomqzbboEKBI/0P+64Y6MzEes3bsDq1WtU0eKsTjyYuHvKQypwxtWXcROMj+jLODPoiFTL3LhPZ9l1xYPTLlV+ewP9gYeBCnve9SQf6ZdIxr+Jx3ntC8SMUx54r+YDSEHp9SWenkGyk+xGiMqJZIbuXTHLKNaCSuefOpY/duDeHK+O1KmcmCuVCSoovJKMwsLwSfTnE6VFlSQhU7jtMVjxc3MsZzeyPaKcRMxSIZ1p6AFxqYTHw//tb3/HX//6kNLyt1fowWm0i+XHkIm7pzykQs64+jJuEuPr6zgz1JFSzX/jPp1l11U4Trt0xdkT6g88DFSy511P8pF+k/Vv3DmvfUGx4jT910BDP1dQbDnLvp8kP5fbheISazmFz86fNctBdxDlxK0zJkYJMWSUEYJXapUk86x2fHYxRG7MJXV+vbmgkMfo51pLOwwuRWKaYpmnQjwMjYeukfTgNId9PDJxp4OHZMkZV1/GTWJ8fR1nhjpSqvlv3Kez7LoKx2mXrjh7Qv2Bh4FK9rzrST7Sb7L+jTvntS8oVpzs2azebWBhwM2gmHvODpQUlyDHm6OzGGZWgz/LifyXEuLMhpklsc+WOJUUu4JC0JwbUhmnPWz+DA+FBYUav3nuDvWlZu2kWJp2b5Mzrr5OP+Pr6zgz1JFSzX/jPp1l11U4Trt0xdkT6g88DFSy511P8pF+O/nn/kSS3UzIuHNeu00aj9PM+Sz/5C9WnBE9ZcCh189BoRLAJZkhQ4Zg0KBBupmTmz+pKLS0tERcWdDIuSwRPQeFOSumkdylRqj6RPQ+y1q+ycvVV4P5CjJLIyvLDb6tPXx4JUaOHKkF1NTcoh//a2psQl19A+rq6pW4abX24CF9s4T3NGtoaEQd78Xd0uUrrfDIDZUY+fGNlqLiIt3fQR7sfKVKPfHbUzJx9yUPzrj6Ov2Mj9fDlecZSr3Mjft0ll1XPDjtUuW3N6g/8DBQyZ53PclH+uWV/jlhXlpSglHSv/BcrdaWZnkuRSgYQPWoUWhusj6YygGtN9uDMaOrte8pl76vqZEnoYflfpAECJQMKtU9kNxWQLATLZA+Zviw4aivq9OjMvileR6a6WF/KnYMZ1BZiTAleon0fePHjUVRYSHy9btwWfoihA6+IzwbmNuBcg6KjXVFp+eebJKl0iDuMHbsWH1jhh/f27p1K0499VRVHB577DEtGEmgumehJfuxQCcYhsStm1v5uelgIAi31KKscEhfs7VOQhVImO3BaixWhWXSI7MoXCbhDA1nWfgGDh2YjOXrwgTdJYI9M1k49MM8MfemQhrerSvDts5oscBrhK+omQXlQMypKHUOy6VvMvFNHfXHZJg3jGww4bLC8Lj+tjarYhv+5CJp91if79bXk6045J/OXPFVZOaRhkzzOOBhcNz7w03IfIOJjUjDEL/6QUG56r0op0w/wXgYtlR0aeTZ6p8bf/n1TsZE9wxDZ7XsUTMP5cfGynIzfBtQoPBT5JqBEX+dwnDAL/EyP5ifWgfIP/1HoHmgQUhaIgGrk4gb3rfHp//aLSNXzXe9yyCDDPorKHeoDEwYP17Pj2K/xsH2ggULsGXLFkyZMkVlzLPPPqtN+8QTT1C5xw554sSJeOWVV1RmHzlrFvbW1GhfuHHjRn1bk+aUdYsWLcK7776reybpb/LkySL/crF06RI9QJMyhF+X55fuKeN4CCrPrWLfwg2wlJWr16yBdMrKMyVOROoo/wNlk2yvzqDwUZQY1IkWyIzmAWk8UIydzObNm/VtGTss2Z3KDIp1r0TIlQXEuDirwk/8CxOq7obJmXjgB/W4h4VHx7Pw+EyFhB0P3fGeX+XlB/JIeaKtcsaEnRJf+Y3CHncc0iiFfKIwzZs7Fyccv1gq4X6cddaZ2tlVVVVh4oTxOCCVjCfsjhs3DmVlpdqx5ubmYPjwYXqdLJWPy1k8xXXSxAmavhFVwzFr5izlbejQIRg5YqQegMZGM2HCBN2Scvrpp6taPOmISfr57vqGektJifCnHalc2bAmSMM5dPCAaP/VEt8k1dh5Cu/8+fO0vMaOGY283Dw96I6vR+cJXzyAr6iwAMMrK3WHDsuaYUqFjcZBonI4bepUPbmWsTJcvlE1urpa08F6wlNu+aVppoH2RUWFOhLhCGWuNEg93E0UromSNprlSNnMmDEdtVK3+Cq1cw8Qzc464wzMPvJIVVqrq0fpeSwzpk/H9GnTVOGoHlOtyjNn9/jBR/rRKmwLhx9RpGJ62SWXaHkcIeXE0RAVtjLhaeiQoRJ2NRYft0j5HjqkQuOcNnUKBpcNkjhrcZIIqFwRGDwTZ8H8+Qj4fThi4iT1P/mIyXrCMePdvWsXS6RD/Blqb+u88rlDu+8FcsqWTrLmMFB/4GGgUrrzjvKNMnH7tm2qoMydO1v7Ng6u2KdxhWDZsqWiSMwV2TBSFIc3daC+d+8+tePBmQS/WN/Y2KCybe/ePfrWaLb0SSecsBjbtm1VhaSycqiGmZ9foDJv9+5dGDVqJPbt26fKEPsR9geDBw/SIyY40KQ8ortmu1yMwNwOlBmUXl/iIViYLEhqiLzyrRNmuiQo4sKCRt5BQenIjv3JyaiB8cOryRAWIN+0YaeoyosUPPeOUMskseOlHd1wCYpumImcQdE3YXoILg1S2WHa8wryUXuoDnv27ME46WyN/eixYzTOQ9LhUgFobfNhunSmvHIGgEremDFjpHG40CTa+ubNW1AoWvo7omVPFY2dZ6zwSH1q6qy8zAHmL2cKqNyUlBRj585d0lo1SgXziOkjVQyu0JmNoaJsuN0ePS9l8KBynfFifhQUFGr5sew4OmDRsXM/cOCgdNZF2piozbPBOMuNMXklvzdu2oQVq1aJUlOk4XDJj2HzADgqO0wnX/VmA+PMmi6/iV1raxvVHlE0fKgS5YTKwdZt26XxDlOlcf++/ZrWaNlTGjHPs71Y9957Urb5ejBemQgHjydbZ9gosYYOrdRyKB9crvVk7+69loJig9YjqY8zj5yhSlNI2i6DX3jUAhEKZfo5hYkTxkn6svGfZ5/BaaeerOlgfo8ZPUpCCGGmlGO2KMRjRMk79dRTRDlqRXFJkSh0TZgqigzzdtvWHaKgSLlpEmyFlEGkVK2rue9NOOPoizgToT/wMFDRG3lHGTlI5Ak7+r37arBL5AhlLQdp+0VOUkbzfKtt27dL/xdQ2ckDMvl5jwoZxLCDph9uLeDsS670QcXFxdpX7tq9B3tEmaGfXbt2S3foURnJwRj7Cm5DyJa+gp9L4Zfg6d8fDKp/Dso3yeCf2xlUDkbAO3s+ZJZ4ugGdHE90Dop12+F+IEDyJXJnQQpVzbg0YJY4aGaHMeNSl30ZJEwzzgoZe9baOGCtM7MancIXogl5kMCi9lH3wXazdtcWWNH4MUW/3ycUjPIUD8q3XDVcLg3JlUs5jJpmVBRbqfGrQmiLSy5Mgx0m3conf3IfC1F3jITPtnD53/iP5mOccIhQiDOg4t9iGNJS29OrZiwja6nNHifdhIKWGYn2USVI/ISD/Agk7aiXy1WGe/xl0A5TalaOWve9CROfgfP5cKA/8DBQcTjyzsTpvHaCWNDc2NGdiIAeIWactngomzIHtXUD2uWIguL25loZGhHyGWTQ1wjBg+ywnzUSzTkVKDvyarS5SsTGqpNW1ex5/Qy5JYywBwWte3Bg+e+RFzokpj2ftetNiEBSIUdli/f9BX3CC4vcEY1RRvsDDlt5aK/arpgb8DEeS067rp7jh8M+gyo+7WM6ODzQPQVd8Z1eMB4dyTqGc848YfmQOEudUVBShYyos3PyUDK4Qtl0rj9lkIETrM290f45d2nAxu+Whs+5jqgAZkO37nqEsCuMgAgR/YmAcYlgcw2Ymk+erTsj+A4/yFNv1IjEsNJ/uPPg8KSd4N72UBezub0CTW77rCWXfA9X+ROM29oWcDjaMPM+FN0YGx/WjPGmjesyCkoq4AxKltuL3IIi5VIVwgwy6CfoDbHXXsW1xlu3GWQw4MG63Bf1me2mv3cUhz8vnByIooDdu7ZmjronhHF9vZYaLu9JvE8Ik6sZ+t8iIpb5YaZwL1B7+PKvw3OG+gURscwNEbHMM5ShviYilrkQe9sketx+h15XUKiI8N3vI488Ut/35jvifKebb6RwV28GGWSQQQbvN7A75H6I3qaB0O1m8qK76HUFhbMlfOOD74lTQeF5H1RYuEknS0aNtI8L5neG/veIiGWeoQz1NRGxzA0RscwzlKG+JiKWuZCZTBlo6FUFxSzj8GyLmpoarFmzBq+//jreeOMNrFq1Spd9oq9cxoJtiipD/0NExDLPUIb6mohY5oaIWOYZylBfExHLXMjoKgMNvaqgcIaEyzg8NZbH9vIAq7179+pBYjyoK+E+FJOrGfrfIiKWeYYy1NdExDI3RMQyz1CG+pqIWOZCRlcZaOj1JZ4ewaYBdiZhPUPvT2K1jGWeMklF6VRv7CT/YvrLUIYilKgupq2uvt+Ibcve1pwUy8//CkkGdMqPNBARy1zI6CoDDZJb/Rg2DdAQP1BnKJb94Sf5F7nXGaLIfd+R/OtkFpt0AqtXSf51MkuCiFjmXZL862RmUbS+mH1kaabez8f3O8m/TmZdmaeL5F/kvr2ttpspEfbnhPb/u8Q8tMvnWG0uau7Mxz4iRhvLvHsk/zqZxSP55zDjuTEWmTzpaJ8yEbHMhYyuMtDg5LnT82E9B8UyjoINgPtZeA2FebRVfwS5IveE/T42YqWzZ0gcp4GJO/08GHTmpS/jsp6tQ4kILjd6c7zi0jrUqaXVJ4Khi03aGfQRYpUdYZmbOmNcWKWZDjhDtWJijPY4TPwW7H76Dh156K9oP7jP4jis3zOTvsEyEgQCAf1iejjcdweq9V7exa8LJs72q0oduWuHSX8oHNSPBPJzHz1CVwkVO1oZ68w5KOkAWY1DZNxkeP8iS7h1vo9N6U9H4jgNmbh7Ly8789KXcVkk/zvUG+Egep98XmWoNyleOVjm9nqa3vpjj9fchzvF0fH58NSZ9Ka7t0galc4UWMS252x/FvG0VbXpE+q9vItfF0yc7dfObk0+iaqm+dLjWRQilrlQNM4BBuZfr4OvEnPEKppWxCRJmFyNQfz+gh41O8DpcKbDxN2XPPRtemPUG1trte4z1N/JXk/7ov444+jbOhub+gMPqVHHtuakMNd+YvpLPx2OvDNxOq+xiL9YeZQyEbHMhSQGpYGGPlFQxo8fj5NPPhmVlZX6FcW5c+fqZ/aptHQJk6sxiGUbfeYaXiCIovwClBWXAMEASgrzUZiXq99Q4dd6jVN+gn/MuDEIhHzw5nhQVlaCHHe29YVdddTulkTtlmFWDBos4YbUXUFuHgaVlMLjckf98RrOEnt3WML2S6wBsiUWWeItBHeWC4PLBiE/J1fdEuRLlTfGI/9Iud4cDC2vQJ5cC/PyNS66z5a4yIfEiEESjhmZlJWWYcyoalRWDIFH4giHgigoykdunhfBMPmQ8MVpYVERioqKNQ6GVVJYZPEhfx3yspepL+OKRfYRnf1eLzQTynFlY4TU1XKpG65wUIllz7KbMW0aygcN0tfjS8vKkCP1WMtRKEvMGA7DMPWC5UXQnvWA9iTWC11cEnd043V7JL5BUo8DUgc8GDK4TMIICIXaw2G4LONIGBTyobDUM9Y18IvSljmLNcTFbamP4ayg2uvMgJiTyJvWO3GvPDHhBC/9kEyd0XyN3PcmOePoizgTUX/gIVWKPXuS2I7EOkqy6r0lk9lmWFWZF6Ye88q2yUrPPsCYqT3tIuCtIdNeSXZzY8crB9PsHO1h2f3RkeFR+ZR2SVmdLe1Y/dBMeOe3QOm3q/JLlBdJExHLXEhiUBpocPLc6bmne1B41skxxxyDefPmYcuWLfrMQ9uamprw1FNP6Z4SM7OiU2ZJ7kFx2vvEfOFRR+Gss8/G228vw9AhQ7DuvXW6rnfMwkV4+OFH8IEPnI0lby3BmLHVkPRgaOVQvPD8i1hw1EIMGlSm/iYfMRmSHixbtkzobVzzsY/il7+8D5JeXHbZpVi/fgNGjRqFFStWYOzYsRgxYgQef/wJnHfeudhfsxcbN2zACSediPt/9WucdNIpkCzBVkn3GHG77O3lkg9zsXPnDpSKgpOfn49NmzZj5syZuOvuu4SHwTjttFPx5JP/xjXXXI333nsPDz30CPJE0QpKI5wxYzouuuhC/Fz42bN3r6abeXnS4sVYuWqVuidPY0ePwtSpU/H0s8/gqAULMXz4MLz55hJ43G4sOnYRnnjySdQerMWg8sF46ZVX4MkWBU1D633EKte+AvegmHVee13SZ/0vV1EQxlWPwZlnn4HikmL84x//0LKtra3DypWrcPbZZ2H16jWqYG/euAkzZs7A/v0HMHjwIF1f573Xm40pkv+PPvqYKMClGDVyJKTNaPgNDQ0oLy/HgQMHMHnyFKlzb+Pf//43qqQeXXTRBdiwYb3WqaamRinP9TjllNP07KD6+gbMnz8HIVG+9+7dI3VoJ4qLS1FQkI+amv049thjxd2bOOOMM7Bu3TqJYzDWrFkl9S8b48aNxeYtW/WeJzk//PDfcOEF52Hp0rclP7x45tn/YH/twa7PJDqMMHXGlFFv1x9nHXU+Hw70Bx66Ax7SSTJgG2lr4zYGSU9E7jvBgd8Jxx+HyVJXX3j+BZx95lnYuGmTtMGDGCxth+2Yx1U0NjZhyZK3VDZeeeXl0p88g8svvww7duzAoUOHcPzxi7F50xZpJ0V4/vnnMWf2HBlUlOJZqe9HSV/Btr9s6RIcd9xivCJycMFR87F9+05UVFRoHK++9hpGjhyh/dZZZ56J5557HgsXHi1t9yAeeOABTJXBSnX1KBwUWXriCSdg0+ZN2s4rK4dJG3wXL7/8sqaXZcfBCNMbK83kw+zViZcnSaGrSiJ2tDLWA2UPivOseWfysqSjyxJlQhUTiThLFAwZ1IWyioqKVFGRjHWJuUsKVNKhEu4my2s7WEFZUHV1dVo5eR4Kz0VhJbJDM1Aqp8drdSJ2DVghzwzHZLYddOqWeNa+uw5799Uobdu+C5XDhqPmwH68I/GF6Ukq3krpYN5esUp48WP7zl2oFT6WijKyZ98+HOD5LOJshbhpECVmlVzPOfdcHS0/9fTTYl+L9Rs2Yt/+Gm0gfuFn9TtrsXvPHrz51lI0SafHSp7tzRVFK1/8r8aWrdsQlBHtjl27pBJvRomMlJdJx7Rdnl9/43Xhw4ct27drPlWKMuEP+rF8xUpJwz6cLg2jzefDfunQGHeL5B817uGSrtpDtThelJNcUXSyJc92CQ9UOvbVHMCbS5ZhcMVQHKytFfPd2LNnLw7W10nYQbQIj9nSGJgO3nM9uK/QdzF1Br8ymi2dtBawkPk+FKF1zzJGliiVzMvX33wLgwaXo6GpWcp3r9SRZVInmlRRWb9xo9SrA1o2FEhUSl544UUUiTBcLsoi69XSpUsxdvx4DYvKBsuvThQUl4S/YtVqqZ/b8NaSpVKmrRJpltahmv21WL5yJQ4eqhMltEbaggfbtm2HVxSrQ6KkbNu2Q9pIttbfcRMmoNUfFEVkLTaKEN0oyu52Ec6sy1ulPq17b6PUwQJRYA5g4+YteHv5CgmfbWEtCgoLsKemBj4RqNvErU/qoAgaZkW/g+HKlFFvwxlHf8iV/sBDqmB9YpfgFpluIH0Hgpzp6KKuSWciA1W3Kt6DRPF/7Y03VC5S9vFLvWHxu0tkZ5vPL21kHyMSuVcuislOUfSrsEnaAgdwVCQoZzkQYd8z6YhJes9BwdChQ6SN7hC3W6VN1ovyU4vRY8Zg1Zp3cLDukPYfQ8RN9ejRKif3SjxsN6PGjMYGUZY2yuCkVAa1RcXFKgOKS0ukHe2Q+zb4pE/gQHauDEZHiX+vyOYcIQ5OdLbEAZpRNlEpimWfDjBUe8jsaxob6l6RcqDuZIgfcY+S2AVFPurVEJ8jdiE+yz2vITFXknCliENhkvTVYSomzc3NYaaNxHipiBWIXHrnnXfEe9dw5kan5/76Fk8s+wEHSQSVpmg65Fmn5gWWridGITGkG1uDppk+txulBOZfSEYdbuko9Vmom0GljMNZbmwg8WZQkkIM5gMBPwK+gCg+0vg8XrXXEjxMiWS0KaRoQMBku0lXb2ets5hjFHufoz/w0B2wQyIZcICZaAYlndDlFblSnrJjZNymzfO/Dlq7CYbD9Hi4rCPhW71SR5hyM9dYYDiZGZQo7Pd9swfl/Y4OOZoKnJVJnlnRjXJCZLk6TwvSLG5FTAIMj8pJt/lOI/oDD0kjRp573NnIzc+DO9uLkBRbiG56UDapwNmqgxJvQCSybsijAQWxKLNUaHXtXAxpxTVyD5VcmokB/YWtFfcI9W4CyNrhRn/gIYPeBxUQbRcy8Gtua5WemHXeaqepKiesM/Z6QzlK5YtX50AnU7/Sg15f4mHhcb2eUzocvZKovbFgxV+HgmXk3V3iOZzoCS+HMx0m7r7kwRlXX8bd1RJPd6EzXqyPDiWyN8AYOsYiyofwz2VGSRxyhw5F0fjRKJwxEcVzp6J09kyUzZ4u16komzUFZTOmonjqRHjHjkJoaBmCeTkINgcRamwVpSUyK9cHJZJqDMZ9OrnrKhynXbri7An6Aw+pgvWJXUKqSzzphj2mnsRKv8n6N+6c11jILPHEhzM3Oj2na4lHzCN37ZCERe4sDNQlnp7wcjjTYeLuSx6ccfVl3F0u8ciV2nVI/vtzc1A2dLiMuNqQU1SAkNuForx8NO4/qPunKkaMkLCysX/zJswYMwK1+2uwbcdODT+d4CgvKPxw8tgtckGliIgEd2EhCmdNRNn08eIggPote9C4Yy9C+w/B1eKDp42dgB/+sE/DIFz0JyGFRJHhHhhumA3mZMNfloeCUcMwaPRo5Ere1GzYiJrl78JV2wDmVEiSxHhdYUt0msmZnhRaqmVu3EdKKi31pSsenHap8tsb6A88dAfskEgGHGD25RIPYc+7nuQj/RLJ+DfxOK+xQBmUWeKJwn7fKTmdng/rHpQOrFoFmfK+gQwyiIAKBGfzWH9IFJTSqNSOyyK6wBFyIchZFk8WAtL562qaCI1gSIQIa6i450u7bq45i/38uXOwd/cebN26Ne0KChujRIugjDbKjpyMYbOOQP3ufdj7xnKEag4gJCNROuCr8CrXwtbyjN5KeviKuYFbNBW6U5NoK7du9FV0kUkcxfml/XmGlaNi1mSUjB6Fxu37cPDt1WjevQtefwjuYBhByRRtn0KZlphBPLDdsOONpaDQLoN2UHb0WEHpAgzVHvJAUVAo0foU7BBYGKy4CWFyNQaFY5gdLuoJL4czHSbuvuTBGVdfp1/n3mLcs1sX9Vg6XzELSbvztcETDMLF6Wh/QO85W5EVDiE7HIQ74BdzH0QjlwAkpEg4qZP8E8XAUFB+fuEhVFmBinNOwehPXILcyaOw9823sfanf8Duvz2F8K59ErfwIFG7xX9UpnG2NovnoejMq6VwRSgsYQZdooiQ9HwUkuU2i8pZFjsRN7KZTiolj76E7T/4I/Y98jRaRBkqnzcLo6+7HJUfuhCe6UcgVFgo7IvKEwrCQz4iWZlMPqSaV8Y9r93P547UVThOu3TF2RPqDzykSvb25aSu7NJN9rzrST7Sb7L+jTvnNRalLS+IWOZCEoPSQEOv70ExEDc6el2wYAFOPfVULFq0CGvWrOmgTWteJrkHRUeNkZ+TbVaGTn57ER1jTw098dtTmLj7kgdnXH0Zdzr3oJBvbj4dMWKkvm5eV3uow+bmeKC/9jorSpFUVK2rQVESBpeg7Jh5GHLiUWhpbkTDM2+i8Y3VCO49oEoRl3qoFPQ29H0EUWR8onkEhTyiDPm27sGhJctR9/ZK+OoaUDB1HIadshCF0ybBl+dFWJS4QHOzDkD0tXWSNMQsNsYIzF27SXKw+0vVbzx0FY7TLl1x9gT9gYdUQbnONpHuPSj0SWL75QwiDy+0zDv+tH1zhjFiT5h+g+bkg/0J7xlGIo4YCt1wFpVhB8VviDxI+7WOamDIFuJdY4G+MntQYsOZG52ee7rEwwpJZqZNm6bPkhhlkIdPSTgdKqqOYZPZg8JKp9PZFhhE0CujT68bOdRfROLrmwlcb/fLSNFnHZLVW4jFa7Loid+ewsTdlzw44+rLuNlAevSasQ1UKrjPgwc+8ZyTLdu26UF4icA9IVkhl8468M2aNo8bRTMmYsjsyWjeshv7X1mOrMZmeLjEpLMczJ++yqHEYG6JRIJHGhhP0PQFfcgqzkP+lHEomzhO7LMkHbvQ+t4WNO+vkQ6Kwpe7XyKeBZoH1m1SoDe6j3hPS26YMGPBadeV2wy6BjskkgEVgu7uQWE5BKXPCEm7mzFjBi699BK8/PKreO6/L0bbMV/7D4YCenr5hz/yIaxctRoPP/KI8sDY/G0+zJo5E2eceYaeheJ2W0rUmjXv4G9//4e05b3aP3WCBM+33gYPHozLL78Uw4YNhTs7C7k5uZqel158Fc8++xyam5p0jxd7bsZn6k5XdYi8c0WB8aaaJx3QZSSWlbEeKEs8zuR0eu6JgsKMZ6dwwgknYPbs2XjjjTdUMRH3au5EJwWlA6tWeKZTiQptEZJh6XRKj1+AihMXIOBjnomx2HPPQMOKddj3+H+AVsnXaOE7As7gfwKsc/H2oKQK1iSOoKig8IA1njYpDcCy7ACJi7Mk8uN/bjYNBkUeFBVgyHHzkD2kBAdEKWl6bxuyRVhaPiIjPbmhgtKfais5JF9UUqho6LHekpe6GVfyMhSQVA4uRu7EUSgdMxJZ2V40rt2MhlXrEG5r0WemR3ND/Fkhvj/BNGrZaRJZnq5IXskInOmXXoz1j6/ASg8Fd0EhsovzkV2QD3deDtwi19jZSQ/KCqFglmm+kUT2UcnVUTzlYEBC5YyAdNIclLEzD7T6EBTZF5YrOFjjAFj44WcxdMaPvElZqmhkkBGhy3IlWGe7C+m40rIHhenlm2qnn34azhTFor6uHq+99io++9lP4Ze//BWefOJpusL0GdNx9dUfQV3dIaxfvx6LFh2jB2H+4pe/VkUiFPTje9/9DvIln2+7/Q7poPfozAWz8syzTsfHr/0Yfvub3+LRR/+FfOnA2W7tYBvmqd6UHTwxmumSvhiFMgD/xt1f11Nqv/71u7B79x7px9oH0MmAsqnHCkoX0GK2bhUZBSUCFiYbIa8sBElMxKYzkp5BkWvUXu6zpKIUibAftHiBNEoZ0am9NAoZvTWvfAcHnnwJ0irEgwmxe51SbyBWOvsKJu6+5OFwppf173DMoLA2BrPc0nFIGxhUhqrTjkFARnIHXliGkAg6DzNEKCCk33OyvA1IBIV7t2hVHukHORUeFkHtHjIYuUeMw6Dxo+E/cADbXl2C8N4DyBU7nh2TqARMnTHuejt/THwGzudkIToDsrk5WaglHEAgz4WiUVUoGlONouGVCIs+21LfgNb6JgQO1cNfXy8GfrhaOUsQlA41IEpMSPxLvprOkjJMbnmhLCVxppgbl0NUcEXp8ErAXFYJeyRzRUEIZ3vgyfUiW5QeV34uUJADj1yzC3P1kDG/xN20fS/qtu5E2x6pj0Hr21/cm2QUlu6CnXgsBYXoqi+wgyzQJdsvTzzm0fb8DMX/+3+/x29+8xs8/viT0sdYsxAMm7MoI0eOwm23fQkrVi7Hz392v6TTKwrLUbjjjq/g49d9Ett37Falj30O+ydm6rUfuwazjzxS3NyJfftq4MpOpGRY9jwh9os3fB5HHjkTd935LWwVWeDycrmmve6YayxQBmVmUKKw3/fNOSg0JvG+K2gGJrkHJRoS79nxVFchb/QIEYrWCEHEpPyy0FpTgzYZnbr8FJ0cxdCLM+DDh65zpHdh4u5LHg5nevtqD0o0jVqBObINIad4EIafexLyhg/CrmdeQvOKdXC3NAtTVidgdQQ9Ga/2D1g5wA253L8it5KucHMz2rZux8Hlq1G3ZQcKKisw8pzjkTdrEuoP1sN1oEn8iXs302+VB986itxG84TXvsgfZxzx4iR73LugvMpTyB0S5YwfeASaxChn7GgMPXERhpw4D7kjh2o4rfsPom3jdtQvW43aZWvQ9M4m+DZtR2BnDcIH6hCqa0SwqRmhFlGepTPWmRDpcCHXsN+aGTHXkM+HkLgJcYakpQ1Zza3IampBqEkUnsZGhET5CRyqQ/BgLfzS4bbt3IPWzTvRKvKwafUG1L+9DnXL1qJx/Tbli6P+3AnVGHrMHAw/aQHcY0egzRdCy8E6eKSdqPyUH/cnecL8iKUOKZkVMWFkfzr2oDCvOVvkkrBIXlG6LrrwfLz99gq8t26jcCE1SPKddiyTwqICHHvsMdi7dz/eemspPOLeL4PXsz9wFlql3a1cuQLU57hHiop0+aDBOPPM01FVNRxvvblU/NWoQhQLRUWFqBZFs3LIIBy7aCG+eOMX0CRl9r3v/RB79uyOntBNmFR2lVrmaWYPSmwkUhEPL0yuxiCpV+3P3YHd/2GkDunoYzJx9yUPhzO9JFVOY9ynTAqKTYYiPxnBGjsqG5wiD0sP7S8oxbCLzkDlGcdg+5MvYO+/noO7SToSce/nqNeE9z4j9j8qXOSqZS5p5ax3tr8VwfWbsfu3/8Tu3z1pKXlXnYsxH71UOvSJIvly4QpIZ0PFhplo/EeufVF/nHHEi9MlPLqDHEQG4BfBmzNpEqo+cilGXncZSubPxKGafdj6jyex6ad/wq7HnkGDdKQ41KiKB3sDKgRZOutBih8PL4nSrf29gzr6kX9aKBYxbhfj5zNnaqjkiCLSuuZd4fUprP/5H3HgL0+gefsO5M2bhGHXXohRH7sQ2TMnwJeTKwFKJ6xh2uPoSF21r67suiQnqDgJH4kGGtwLxe9QXX75lbrd4Mkn/oV77rkbN9zwOfz6gV/iy1++Ebt371RFQwbj4iMUk0eacYvC7l17sWf3fqx7d4N+Z+u4447FySefqB0weTF577zGom7nhZOIWOZCzJ2uc6h/otdnUFKB5mU6ZlAEnEFhxW2TkUOrjBCyRGvXBiVwri0eTjgzvC9h4u5LHg5nentvBqUZhw7Va93V80YYpNeDouPnoHrhkdj1+As4tHQ13FJ3rQZnzRR0Pf58P4KppVImpMqHjMIbGlG38l09a8XnCmD4mceg7Ng58Idc8NXVI+jz69k0nA+lPw1DpH1v5ps9bC5zsLy48CbqiPRbUmYSfzi3EJ5RIzD0lONQdtwcVTCaV29A3VsrUff2Owjt3Idcn5Q3Oyux01FyD/hOb3qtNFnUDsbB5TnrzassDpPhodzcuR8NS9eidskatB1qQMHgUrQ0tUTcxQflb7pmUAw0B4VtzqBcqDMoy7F+/UZtxyZMGchHZlAW6ccE+RFX3R8m9j5/AP9+6hn8/g9/wr+ffgYvv/wa/vHYP/Haa2/g+MXH6xeTH/3HP2W0T/caXAcwfi4n+SWcthYf9tccwCsvv4oXXvwvPv2ZT0paPVjLD9OynujP+IsPusrMoMQGFYr+C5OrMSjShizqDuz+DyN1SEcfk4m7L3k4nOkl2UcrPRq5KCwlg2+MEV5prn7p0HJnTUaVjDibN+/AhgceQqCxSUes9He409/fyOQHR/Kegw3Y/9Az2HrfQ6hdvxllC2Zh1McvROl5i5A9voq9kp5Jw7NoenPmyV5GXFYI+kWRys6Bd+xwlJ91PKo+eiFKTpoNX+0B7Pzj37H5vr+g9s134PJJfeC+D5v/dFFf1Rt7PNrf28yobGT7gvDtOqB7axQRu1jUVfvqdttzQpi0Kyed4PDPQQkPYOQ9O0zhQvfhXH755RgzdjR+/3+/1/CoMAS4X8bXJnUgMpsi4L2acX+VKCHcD8Pn4VUyQM7Lx759+xCQOqqZJ38m77oqvx7JITsRscyFyL2VgoEFsm9Hp+eevsVDGjFiBIYPHw5xj8LCQr1yU9Dq1TJq8vm04hM6okzyLZ4o5D5LBFeXm2SfeAk8eMtqcfRDZTF9UF6t2wxSRF/mHQVSut/iOfqoo7Bzz15s2bQNORNHofrURdi7ZAUOLluD/LBHD12TMVenuvy/jIRlLpbMNc6cwM9XscPwjhqK8snj4CkvRrgtgNadu9EoCmCbdJY66vdYb+0R3GxMicJ4AtQX5EZntSLQWxsDjIZu3NLhSO8FLsC4yopROGo4SseMRlZxAXx1dWhYvRFNm7frrIgr0rlpOLawM2gHlQbKeY6aDbTTT/EtHjvojYoB37L53e8eEPoDnnjq39qeTZicoamsrMSXvvRFrFy1Cvf/6te6OV76LZx/7jlYvPg4NDU1adsfNKhUZEIennjiCTz6z3+Jb2vZi/Y33XgjrvrQZbjx5lvwysuvICfbi7u/cRdKSkpEEdmDpuYG5InfoUMrUbPvAB74zf9hw4b1OluTapWgbOrxJtkuwFDtIQ+UTbLO3Oj0nI5zUCZPnoyKigpdu6uursbGjRshDOLFF19UhUMSqG57VUHpp2/xZBAHzppohw5HHJUjCaRfQfHjqKOPxu7du7B1+zaUjK1G7a79yG4NWEsY8mclg7ymzu//OrjRVpULudcNmUKcXueCi7esBNlVQ5EjiotHlIlsjwttu/ejZZMoLnv2w9dQp4qENyuyqGavTxJmUOx8riBCOSI7BpejcMQwFIwcCnd+AQJNraL47EPTtp1o2S0KEBUXvmpl3rDqEFgG8UC5nnYFJUIsRA50s6VTd3PZ1g5xQCWmta1VZ0dM/IwyxKUZGRTTTKoAAv6g3NMNX3+XX6TTIX8cPPuljfMVZX7agvHyDSEu79De7bZmWRghlQvKF4IhWKEkj4yCEkWHrHPmRqfndLxmPGXKFK0QkhBMnToVL7zwgl6poFBpoTnRSUFR03YwrGReM2Yas8LZop9koW71Ozj0+Eu6CUwiog/wHIJOgfcAsXhNFj3x21OYuPuSB2dcnePmt24CGJ5diJOGDsJQERx8TVPLWWyDHi/+sXsrNrT5kS1DZRUoSTJPIRDvNWP9H3ZJpyZxSHgBLsNGhBX/y5hZp7UZlZ//yJMIq0ULF4iCsltfM7bv3s8gPpifSRaZwri3SsPhl7JAlRYpm6J8oCgXOYWF8A4ug6e4QF+pFeEk+oVb5QGn5AMhKV0p+1BdMwKHGtFSV4dQYzNQJ4OlNpEffJuIs7qRiFLltzfQH3jgeSsjhlfpAWm//e1vcbD2kLV02QUo942CQBgFhTByv7dhz7ue5GPM+hcHJh7nNRYog6jI9VhB6TISy8pYZxSUCIR5XcJhAbAg+CwJ0auEE+0giHTNoDCNCRWUXgBDV771qWNOG7vDD3JBoSJXzUd7kcuz5pHTvO/AiYegdP6jSwtwW/UwVOe5pb5I50PWxL5VyvpbK9fglRZuOmS7Sp7XrmZQwhIED9JiaGHp1ArKStEmwtSVK0JDRtnlg8pRs2svWppbUF5VCe77a9lXgzljJ2Dr+o3Yun1HdASVQd8jLPXWLUXJ+hOQYjAyQocy8kfZYqCzMVLeXNrhxluWOuuXdrW0U1cZ2FFWVoabv/hFHDxwAD/60Y90doFKXFd5RRmf7hmU9ysyMyhRdKhSztzo9NxTBSUVdFJQLOMoKHS6M4Ny8AlRUKi1Rws/vQqKydFWGaVNvfJC5FVWwOcOwCMdKwWgR0TfvleXYPdzr2iDtSNWOnsT4aDkVYEPH7nAhbMX5klVo5DhuZaANyeMB59ow5+faUVDa4Eolqyz6eXOmd5Yz1RQJhXm4MaxwzA2N0e3DLFDUUj+fW3VerzZ3KYdku4xiFglQlczKAQnRQiaZUvY3FNv7BmPvkqskKs4llaIY45aiF17dmLLtngnyWbghClz5+SXtFqLInnOMm8vHQs6hyV/LqkUqlBEQHfROpIEDA+x4LTrym1foa94MHt1qLhTVvFNmCuvvBJPPfUUHvrbI1I2wov8k07JcpgAmRmUjtdYYH4yr3usoHQZiWVlrAeKgmJv4/0PZDUO6eyKoQTQQrG7TzOpoBVyS9k25QRQm5clHZoHLR43mrNdaMnxIMDpf23dnf06zXqTQq5WubrgCbr0A3R66HYkARxLZrmz4RdW9ZVIh990kDPMuM9JtlN91dHmPxFpBxfjnuQRpYSULWFyRO4XQ57QyU2XYiz/xBH/RHhzH4TVjzLfyGxqfPxPkmRiKCg1Tg8fC4pAzkZpaSlksIOxY8dg1sxpOOHYo3HOmafi4gvOwaUXnid0vl4vkefzzj4dp5+8GIsXzsfsWTMxadJEjBo1Sv1zT1uZhFWQl6+vtQb9Qfjb/PpGBeMKB4WBCB+sY13V7UR19HBQb/MQlnLh6bW50nHxiPjvf/+7+OIXv4jVq9fg6qs/ioceethqBOLW2W7iUVfukg0jHWTPu57kI/0m69+4c15jUdrygohlLiQxKA00OHnu9Px+mEFJdg8KDy7y6EkVDL0dfK+ea9eRsu7kV3mRf1RDqz96EbKqhssInJ2/xCUqYLYoKwdfegv7n34BHttoglC/1m3vQyJj51pQ6MG1HwDOOi4bgTaO+jVV8Oa68Nd/B/CHpxvQ2Jwv+cG8TC93zvTGej5cMyh20JydH0d73OBdmF+AfXv34sCB/dIxTpKq5Ma2bVswZswYbNu5A1u3bY971P3/KpiHnGXiRsXR1aMxceJ4jJ8wGkMrh+pocdfuvdi4YTN27tiJnTt3St4e1D1pbGusCVwaltGZ3nNzrAFHmxyVFxTk61uB/IAb36zglWU1pKIcpYOKxW8YjU1NaGpoRl1dk34jZa+U4f79NXLdp0eUi8iCS8LTPScRJKqjhwPp4oFySnNUyoZL7FQSJ06chHnz5uoHXbdJPX7kkYexfft2ZOd4xXHPxrCZGZSO11hgWWRmUKKw33dKTqfnw6qgdGDVKsju7kGxfyyQ3zuxg8HxC5jf+tY3sejoBdEGRDCuV195DV+546vSueV2zD0HOEirvuYioCsFxbnjvI9hKShuUVCyREHxioLSrpB1UlB0iafvEaCCUiwKypjECkow0oElg672oDhBeyozvA4eNBiNjQ3ql0KdApeCtqW5WTd71xw4gC2bt+jriQoR6jy5Urxaj/o/OR4HIkzRiKCK5itnNU4++WRMnzYV9fX1WLp0iR45TsWAwpiKuiogbPUdMirJfIpWiNjQsyukbHmOCcsqJO2RSgyPPBhdPUoVS37Nljy3tPiwafMmrFy5Sl8T9ft8yJGy1s/4dx1Nv4GdTXsOGnPWc5ZLfl4+Zs6cIQrJPMmLKlHc6vHyq6/irTff1P1Vmm5baD051JJ5a5RJA5YF+aBdBu3I7EGJokOFcw75nLmTlpNkJQHaQHhIDu9JsaCZaD9J1uSqIYEesiMIy7MJJtFJss0btkkLFXN2IBqW5IFeSdYNp+yPOXYhKmUE1iqjOH63gUSFZ8vWrXjh5ZetkVbUn4ME3MNQcuQUZBUX6SuOzGny6RZB17JtF5o3btXzE+z+ounoKwKn1l2YM8mNidUeyRY1VLg9WVizIYSVG33w+bOlLPgmi9jb/feQEqWX9qJeotzrwcKyIpRJnmtG0p6QKvb8voPY6Q/qermeYWHz3xWxeuqbNnwWBERYKhzuSKw7QSqZUm8bmxolP/xolnrBQ5n0KgqvT+45y0LlZW/NPnzu+s9BFHqccPxiTJowHrkicPbv50i9Tstdm0eMuAY0SeFQzQhIO+HZFB/+8IfxESEqaC++8AL+9re/4fXX38DWrdv09U6PDCbc2dI2I20x+hZWF8Q6Ya7mPhExfHOcO7/DwtdRqbQcqjuErVu2Yvnby/Hiiy/hueeex2uvvYYDomTyE/onnXSiluHpp52Giopy1Ei58oh0Loaz/FR2OeLqC2K649Xz9lvJS/kLiJxtbWsRgywcccQROO+cc3DJBz+oSzdUyvi9mOeffw6PP/4E3hDFZOfuXdrEmE+2wHpOAna8JGPGMmA/QPRVXnaVd71FJk7nNaZbtiGpp5RNPcoTIpY5KQJzS6VxIJwka2Nd0em5pzMorIw8pI1EcATKT2FzJkQSpmYGbGB9/xYPR3DCZ8iPr37tdiycPw8+2wwKeXrt9Tdx5z3fgjdHRhcOnuzoyQwKO9tWdxjFbg9OryhGdW6hqLVWZCJmkSPhPL17H5bzg2Bi7CyoZNFxiSczg0IFpDtgrDyojV8z3s2vGW/ZoqN1hstlAy4JFYmiypH6sYuOxajqarzyyst4/J9P4GBtrTVaYu2SwrRU2YEDpl1J8r5V2tV8aTNXXXUVVq5cicf++U/ND+a1s30PBLD8WK7kn2+ucMaFZTxr5kwcPHhQD/SiQkO5RmHLgZBBOsvS5HEHMD+FP0bBFS9VoIMh4cODyZOP0G/MHHnkkTo65llTLI/3NmzQN2/q6us1bX1ZLoynOzMotNFXx6Xh0x15Ju8GeiuOTAhsw3SnYZJsbp0w4XDJUGc5u+CjL8E0ZmZQFB0Kz5kbnZ7ToaDwVL9FixZh4sSJeOmll2RE9boqKiwUOzopKJZxFKxc6d+D4lBQ5iVQUCLmnSBhsJSde1DC7qyIgvImap6KswdF/rED5rs0o7Jy8PmxwzGnrBBS6uqCdu7sLPxk3Ub8s65ZGpdo2/E5iQ/GY1NQzjwuG8HDvAfFCdr3hz0oicAy04PapPPaRQVl27a4e1C4AZEHPeXkeDF37jxceukHZRS7Rz8Vv2PXLgnM7LUYGNCDEKUenXbaaTjnnHMhgkbPNNJ2yXSkOSmmzpiS6u2cMvERLGcKCKaNnS33vPBcp5NOOgnjxo3TJSHKtOXLl+vsjDQay6PA1C1rYrkjNK+ErHK3Ukd3UTNeI/6LiooxevRoTJgwAWPHjsXECeNFHriwedNmrFu3DmvWvCMK8laVtT5uQO4wQ8FOWB8PC6icxFJQiHh13uN2YfzYcXKXhfLycp2hZN5If4Pi4lIMHjxI0hjQfG9r82H69GliXqIzYqWlJZpH0ilqPujm6bJSyaM10g8NU7+bNm1S915pj28uWdKpH0oHTB1yXmPB1K0eKyhdRmJZGeuMgiIQhrWCFRUVYfPmzVoxr7jiCh1tjh8/Xkcj3KgmCVT3nRSUDqxaBdmdGZRaniRrU1CEs8iVcCgoh3EGhd9xGSb214+rxDwZffvZMxMiYdxeN360bgueOtgitSlyomU3EA4HUFBABcUdmUGh8LQSlc4ZlCxXAIHSMriLy+CSvGAcjIVLeIHmRuBAPVySYVY6rA3IBgN1BkUagGWZBKigz5g5A9d89Br421rxxz/+STq7DcqTvUPrHnfpBdNKYl6JAMJZZ52lX2/9zW9+i7feekuXT5IrgfcXWPWYJxyNVwypwLQpUzFVlBcqLkOHDpUO0oe6+lqRcfW6+dcnMoidJsuXnbY326v5WVxSjPyCYqmfXj1incrrrp07hHZi+/ZtuiR14FAdNZ0OdaO/g3K9OzMoVPTHjR2DmpoD0l5zMGPGDM1DnuDK/qS2rk7ytQ7r31uvYXFvETf4viwKCzdKT5d7mnHvE/Od8a9duxZz5szRQxVpTiWTG6hf4tJ9P8jTzAxKFB1EiTM3Oj33dAbFCXYMEoYWCCuvHZ0UFMs4CvrtzgxK1+egOBSUNM+gdFJQbI2V0HTIP4ZLxaNdQSkWBYW2tM8SJcyFH4uC8u/aZgTEnEv43UE4ZBQUT0RBYUBWPGmbQRGhza+B5p24AIMWzdWpaA/3usifS9LfuGQVap95Ff6WVi0jlodRQMjJ+20GpUtIXgVEWeHo+MMf/ogKjn//+0ksW7pMl4Lc2R3fMDkcCEh7rRo+HB/84Af1680/+9nPVJli50EVM1o2vQSWEKMwJdXL0UXjM3A+xwPd2etxVlAGElyLkTrGH+UBzU1gXOLTP2kDnBHlB+oMLB+RZ3WvPgccqBzEUlAIpjsWjDw0sLdRvePSjJjZ/UefxYHmGh1GrNWOV+sx6o9Lst0WpAlgondeY4H8ZWZQorDfmxbQd5DEaCfhVE5igqzGIZ3JMJQAnJ1wiXQwZA+nEyVCLD8kXhyNJiYc/jQdAnNNDBVrncJJntiJstiZEaQuQGkbKwwBR40t0sHra5zNTWhpbEJrY7NQK/xShemVZ4qQ3xxW/0gCgxJ1wC3CV6404hkjahMJO1quCbLRIJ3noKRECjLJUORHYed0kwxJp8RN4Zu3bsPX7roTX7jhBhntvYsrrrwCP/zhD3C1KC1jq6sRDgT1/BCtyxGK5lUayB4uycR17MJj8N3vfR/nXnAh7n/gN7jhppuwbccOUWZzpfZQfe8cVrrJpJPXdKY5HjnjSDZOujMyhsozFQ5u4M8SWZclAw+XVwZl0ll73bnIdueJHTeluhAMhhGQ9uQW2VEqCulw6ahG5+ZhtMjJqtxsVIhZoagwLj/PkAkh5BdlRxR+zjtmIQg39y1K3Ga/O8vNztfhoq7aV1d2vFB0GOKyoSERsOrA6T/6LFB/8mj3zwMzzdWYm7B6g0ydcV5jUVd5kRIRscyFJAalgYY+V1Dez+BsAJUUO6iwWBQx6EfgGK074MFXg8qK8J27v4bXX/wvnnv6STz7nyfwzH+exDPPPolrr7ta8sFatnEmO/psoh6IraaXQEHFJaiamhr88pf34XOf+zwe/OuD+oHNL33pS7jnnntw2WWXRc9n4VsxWt96mofinwpnc7M1HX7ySSdKXN/QOOvr6nCDKE333fdLUUjF3iuj4UyZJYbJo+iVbzK6EQ76MSonhAsrS/GliWNw+6RxuH3iWNwwdhQ+OHQwji4uwLgCL4bneVAlNCEvF7OLC3FaZRmumlCF6yePxJcmD8dtk4bjc2NG4ZSKIajy5CLcau090Q7ZirHfwpodOjy/voqd0i+pn7Rf04YTDm7/B+HMkU7P6V7i6Qocj6VjiafT14yffKmLrxlTqZBON8klHicYovIi//r9Eo8E1/Etnu4d1EZBOKi0DJ/79KexcOFRaG1r0o/s8fBxGQfikUcfxR/+/EeULD5aaB7cvoDOnGhY0sE1LF2J+qdeQ6ipFUFPlow2Jaci0ZCTAbnEs3WbsJb+zXYG2vkEAhhSUaF7HGbOnIXRY0aCB22tWLECy99+G++t24CGxibhQ0brLikLl/XGBn9WKqVdiCKir3r6eYCaS5eWjj76aAlvOvil1mXL3saSZcuwefMW9ZPUTGeKYLjJlhlh3FtpSM1vPHTFg9MueX7pkrKH7UAoy49Q0I3KsBdnjS7B9NJCbGlowRuHmrC5wYdDLa1o9kiryXLBKxWcs4rtMZnUWjBPrK5sw1IZkOMJoyIvDyPz3JhdIIpNfilqs9x4dfcOvFZ7CAfcOcjJ8gonnGEJwyPE0DmL0FdwLvEQVn3MjI0tsGTZU6QBDCpe0YodrYx1ZoknHSCrcajDlFkCtLuV4rH7i0UORI3kxiUN3N0WgCdCWdLx8vPdYek8jJuETd/EEyHlTWCuicHmLbCF4SSTXu177aRIyGE7upFfiWC8WF2mLZDIrZUPbLAR8wQY8Es8SRKPb/d6c/RgLSoRDzzwAG679XZ8+ebb8Pi//i3mzZgxYxYuv/wKXH/95/H1r38NP/nBd/HrX/wEv7n/5/jtr36OX/38x/jet7+B2750I6699mM48cQTdKPvk088iVtuuV3oq/j73/6J7dt2ivLiQTaXIGLw0lNqb4/JkXHPa6p+41FX4TjtEsWpRS/kComCGs4WBSCMIl8rPlpViR/Pm4CFlV48umMfblixGT/atBtvHmrAgUAbgtlZyBWFwiOjDVXgNTwTYMc4yAOJzjyifGZl56BVBnO7WwN4s7YVP99xCDe9sw3fXvce1ssA66xhw/CLmVNxx4RqzPKIAiQKaVgUpayQ1xFuD9pAAorXvnRQkCEbdc6jbhERy1zIklQDD06eOz0PxBkUlkj7Jtk1OPDEa8hua0Z+jl/8cOVcFAqVOvQeRJPPg9ZgNu66/as4asEcPYyrHS68/vpr+Opd9+LsyhLcOnU8gm2cpdFyR9gdxN42N7685j1s9wdR/bGLD+sMik4tukVIZnNDryjGFEAMPTJqCra1YpA3C9ecB5yzKBt+vsUTyYu+mUHxoH7Jahz8z8sobm2E2xPU9BlQqDX7vRieU4hbxg5BdYGEyalxw0d/mEGJlFdaNsmmFdKCIsmx0iW1wRhI+evYnjMr8uiWkT1PSg1nST3VCtg+itP6plcq5VYec9Stz5aTHoHxJ1tmhHHPK5GK33joigenXVduud/EI/WTb5M1e1oxO8eFT42fjPca2vDnDe+hVtp+m7RHlwxQrRLoXh3pigc76I7f0mJF8ARDyJXCG5Ofgw9UD8aowjI8vH0XXt9/CC0SWpbLJ+2WXKV/lszAOYMSSGKT7P8a2EaZR9wk2yMkqNS0MtaZGZR0gKzGIe1TDXUFaQSc0p43Noy/fLsYD32rFA9+sxx/uWcw/vadcnzr+nKMH5WHNp5QK8LaEs0d0R4VRzpCEmaAG+CkcbtCDN+FoFv8RRochXq7uHegPTCliG4QvSZGhENbGHaSqoJcGbmNuOoCjL75kxhz0zVCV2P0DVdh9Oc/hLyxw7VBUKGglxjJbYekzxl+J+oO2DG2NuNL1w3Cw/eWSXmU4a/fKpFrMf76nTLccHWJ2NdL9FI9wxzFx6+mqY4ANfdi3CeiosIizJ41G2WimJ1y8slKI0eO0r0bDKdDfewzkn+2Z/MYkjzhPYs2x+VGkSh1g2QUPUyuI0SJGp+bixlFXiws8eLU0mKcX16Gi4YOwsXDBitdUlmOiysG48zyEiwqy8W83DwcIeUwXJSbQgnHI3WddYibO/lqvWRBBx6semOo3c5Qqnll3POarnzuKhynnf3ZbEBl+3ZL2w9KGgMeH04blo9fzZyGyvx8fHr1Wvxk8w7s8uaIcif5JZnC2YuQDJpMOKlSsukmf7mioXhCEleWR89h2igDqu+v34UvLFuDJbUHcXH1EDwwewKuHjYUQ90efcMuxF2lkhbGY5Vhzyle+9L2Esfuf5HSlhdELHMhiUFpoKF/KygmV2MQZV/0uStIa3OLgkIhQqkSEI88EM0vioafqQ/xDAeXKBrSmMNuceJULeSZnWQWv23LiMW1tmAJU/xTAHGWJCydaJhhixN2/taMQQzY+WZwvArMNTGs2SNnOIYoYMxgWDgTsuYeOOPCsVJ2wC1jOPLOfLFG03GhgfHaBXUDTEFW0CP5GBIB7xFlj18OdsnVLVe3qvOap+S/SwaZb0nwaCPNvRj3iaihsQGr1qzSjaLPvfA8/vvf/2Dv3j2qk6pe2gcUlLQGhLiiKNURXun0yr25mCQj5IWl+biosgyfqh6Kr40bhh9MH4d7Z0zBzVPG44qRlVg8eBAmFBYiX+prXVsL1tY34eUDDXi8pgYP7t6LP+/Yjz9tq1H6w/Z9+NOOGjy6az9e3F+PtxubUCcFMSzXi5MHleD6kcPw7ZlTcNeMSfj8yJH4QEm5bubMk5F7SJgLSvvwuYPS5qTNxCifDm03CTLueU3VbzzqKhynnT1+vyuy+TuQhWIZ8H5yTCW+PXkyNje34TNL3sF/DnBWTjp8V8BSTMQPD4bkQFVPFY+ElSo5eYpHGp8ryNakbZ8yzsyAcXDVJHXn91LGVy/diD9v34tpoqDeNWsCbh5fhTnFBbrklO3j69HijytWlGOOOJKleO2L5l21PdYZHk0Qyy5VYjwBCYufSAmG+eX22O6SIfrV/OWmOJt5LDLxmLi7irervEiJiFjmQqyzpIGGeN1o/4DJ1RhEuRd9jgNasXwSw5RkH8DOt5CmQ2CuiaH6dqdwohQDJnXJxxGBtkheu6DuIOKPeh5H4lH+SPIvS/7RPFkYgacNnd66IPtopeuRi/Al1yxLU6Kaqqd0trS0wh/wq7DjeT66TEL3nEZQf6mRdmbCB3OBywXsGBgUl/F8kVeLB8koeE5JPj48tBxfGlWF24+oxm3TqvGxcUNxVGkesiUZq+sa8RfpcH60YQe+tn47rl+9HjfISP7utRtw/7Y9eLSmDq/UN2O9P4iDkqagKCr89keux4sCLqvy3JoI5bqzkZudg+zsXMCTi5DbjT2S3iWinP1jXy2+t3k3vrRiLb6y4l38YMMmPF+7F0XZLnxo5ChRWsbj1glD8OEh5ZieUwivKCxt/hD8OhNmpdFKd/vV3Mcj09a1PCL3PaWuwrHbUcXnMzdyc28q/FmYX5iPr00ZjQ+PHo7Hdu3AF1auxbp6P/jtH6I3ZgfSlW5hUmub1+UXxcWDZw7U4Qur3sW9721Cm68ZHx1Xha/PHI/rqofgqMIiFISy0Cb1sFVGXn4pvyAHFeKfPx0IxYojQvHygebx7LiJu6SwGJ+49joMqRiCgrwCeKWO5mR7UTG4HIPLBulnJEYMr0Kx8Dd29Gjdk1NSxPtqFBUUIi83D8OHDdOGRP+nnXwKrrn6akyZNFlf2fe43BhSXoExcs8whg2t1P1W1VJ/GUfQH8Dwykrxm4+yklKMqKpSN1WVwzBE7M8843T1V1JcjLycXJQWl4j7Ycobr9y/JRoWxo0ZizNOPQ3HLTrW2s8VJ7/SVl+IWOZCEoPSQINzQdSZhrR8LDBZaCZK5enpxwLZmLnWG5YRQ2BvDVre24bhZT6cMJdv4Vie6J/ypLbOhdfX+LDnQBAnn3A8RowYpnss7NixYw+ef+kFTCwswLFDysiElruGJX+N0nifrTmIBqmUJXOmIFsqL9f1OfrXeKQT6/JjgZGgODYrkvQfNagQVTk5Wp8tK/lJJ/XGgUPY0OpX8055YygoKS8rRd7EMfAU5EleWCM+gq/+Nq3eCHdjHWZNzsLkkR7R8C1vRLIfC6TywDXMBfPnY+TIEZIdnP8Qc3Xgwtp167By9Urkjh4pVAWX5AvTqZ4l09t2S5ms24RT53kxvMIlcsRwKC6kCm3Zm4XVb7fguIrBGCSdqIar/gViz48Fbm/zo625RTpxvpHCw85IHL3L6FHioJKjfmzE6pnsxwJNV8OZp/I86bhFUOdJmbikbpR685AjPwrTIZVD0djSpN860ervCCcRSQw6ug0wj4SfUUXZOH3IEFwsgu7EiiLMlLqQLwJ6d1sYrx9swLP7D+CFgwfx/KFDWFJbj/Uyct8n6W6TkPTwQ0k7vzHC/VeSCxoNYalAVgnxn3WuhFX/tGw6kHQ/OtqXcomY8eKyCtF6FmI83Hfjk3RvF6VtSV0dXthzCC/uq8POlhaMyMvFyZKW86rKcGJ5gdTpfLT6fcJvE1okmGxRlLg7gWFxhcGEa+I0xGhpbviM5SadZCXTqpPMh5DU70kFRfjY6FE4o3IwtrW24v9t342XpHNvlFzmZwxSnclLlUwexLJLhcwt/7MO8Ofhf5E7+6Ruv3XwEJ7Z1YA1DY3SQYdwTPkgnCed+anlhThhWBGOGzwY+aK4bjxYr/vB7HWkEwlYJ0nGjLMPRoY72yiVHr7G/onrrsPmTRtxwvHHo76+DldffRWmTZ2CIUOGoqpqOE499RS8++5aHHPM0Xpy7NlnnYFTTzkJ7617Dx+75qP6tWoqDwUi/957bx0K8vPRJmV20YUX6Mmy1WJ/2WWX4u23l+PKKy7X6KdNm6rfW2J7/9xnP4tCkeFerwfXXHMNlrz1li7p8vRknux77KJF2LVrFy6XMNjmzzj9VA2D8nDK5MmoPViLurpDGseK5cv1lOnWtjZNeyy5xHRrPhnZ1F0iYpmTIjC33POS+VhgilABat8ka8mIKCTszhsb5T7eUfeScWjgJtl/vYR5Yxrw9U+Uih2TGNYlGKl/2LTVjR/+tRnL3/Phm3fegaMWzNaRsR2vvbYMX/3G13HW0CG4ZdpYhFt9EeVBwhItZLfPhS+/sx672gIY+fELkVc5HH7p3LmJkwPw5I+6T2aTbIuOYpwFFYV0Vt6x1Sg7+0TkiDKVFREGRFhGBnsffAre3Vtx1QUunL8wVzoMK9+JZI+677BJ9pjEm2Q93CSrDMu/HA/qlqzBwcf+g29+Ih9zJksHLZ0zy0RdyEjjuZUu/Pk3B3DblAkYl+uV9FKYGns3vrpyAw4MH467v36HJWTVSmIWgbln9z7c/8BvsWTZ28jRTWeWP4INhOeMsP6QuFlPGlLEtiPILnkuEME9tbhCeGxBU8D6wnWJ1E/OcuxrbsLoObOwdecubNsSe5MsY2cdYP5waVCnryV0v/TIRRLegiFFWDR0BAol3Wub9uGdg03Y3sJOXEa4IX4B2SMdiHhmXYjkQUTN6HegUsdlKCJL1waomFpLUlxmLct1Y6QoLZNz8zGuKB+lRXmobwniHenol9c3YCsVTvbEoihLwuHmpxDkNsT9XQKPlBWtWS4Mn+2Cz4xHBE/0mcoO6yE7X4JLhXTDJx008CcBa31Vt1wSoWupi+I5EGjFEOHhOGnvxwwdhvrmVlG6avB2QxMOyQDIKy41HobHCN5HYHlRKbPyl6kLg4vbVhZKPku+sRPn3hbd/9UFKH/5mjo7JYOAKOFO+WoHO3z6aW1p1Vfoec+vM7OtFkqnxjYu/Y8SY8+VgRJPYj75lJP1OzwvvfQKdmzfrh/qbGxs0rfU2O4ZLmdA+V2epuZmVSr5hXKGT3nGV/d5WvILL76oYZeWlMAvfikneOxEvig5HEjxnkpUSOomjxWgPWUIeWQ2FcogluEznQyX4bhEhvBo/q5APnq8SbYLMK/spZXZJJsOmFyNQdo2DMUBrTqkNi7oKjmXPYadbyFNh8BcE4PiVWALowPFgEld8nFEwM7GGb6TkkRHbyLkRMopT9LAo/wJJYbVPfPsiLw8UWZzcvTIdSoenG7NlUbO1zbVZcdIlTS2GPedKHJplM7rjf/f3nUA2FWU6++27T2b3hupJCShdwhSRUIXQZCqCCK9PaUl0otioQhiwfd8NkR9FjqCUqQIJCE9kF4328vdW97//efMzdmzZze7e++2cL67/86ZPvNP+2fOnJmqTXhPBtBldc1YHQ3g/cpqGVCrZCYtwqI0bW6W1Ny4wxDiABsUCUVXiWQmPiU3GzdPnYDHpk/CF4YOwaL6IO5bsga3fLAEP/90O96racJ26SpkroEsDtIyMuigIS3VWvVgoK3j6QtEwYCc4M+qO1rSuqrD01QrpA9/r7YB/7OlAvcsX4eb312mrxael9lmneRv34FlOG/McNwyZQIe2WsKfjxnJhYIry4ZORDHlxdhhgxQQ0QGzE00IBirRUD6yoRM6JqlLsREbOB+pqRMTCwSdkuZqPjJwTbBJfawuJfBhSRpichAWR5rxt5Sj84ePhD3TJuEJ2dNx017jMfUony8ua0Ct72/GHcvXYNXJN1VMumQKVhqX4ZWsx4ir7rcHaQllrSFO7v9R6QcIyKQRCIy0Icl8yxPtfcOw1Bb7YvmbdlxlSEqkwDGw/0bjdEmXXHh6kJDE0+urtWvLOmOEzWeYt0k7v/05z/jF0//EmvWrmGL0RVN3ccihRQTd80SBlehK6Xd8hUtwzVx0d3SZUvx0isvqxnjqpF4GiU+xkXe1zXU6/4zxsnVkKhMLupFzzQxfobB1duqmmpNL/0wnGoJp6qmqt3ya4sXnSbCy1xIYlDqb+jbAorhqgex7aT0acOUZOYh0qVNtoEz3UKaD4FRdw3tGlqFkyIPmNy1jMN4aCffbFXGWVvUATAYbtTjqpXljbMOzo5t3oiZobSgHap0SvaqpdfZJBqbx7ObqDC4kARnHdlPQYEdj3R08swZO1dF1CUTzmebuPlXXCAZjyBXAjmqLB/f32sSbpg4Vjq8BO5duBzfWLQUv5UBsKJJZlsyYdED62RgILOs1FvBKRxh92fiF29ZiRDCXKmQgSMuAx1XTGqbE9jS2Iw3d1Tjl+s34TtLVuHy95fgkvc/xC0fr8RTa7bixa07sLS2UvfljMoqwb6lwzC3vBxfHFSOy4aV46qxA3Hj5GG4fdoY3LvneHxvr4n44ezJ+OGcyfjBnCn47sxJuGvaOHxrj6H45phynD20FAeUF6M4OwvLapvw67VbcdNHS3CxxPnAqrV4ozqKrfEAGijXhGJSB4REb/Yk9TRp2+1n1Fb7onl7ba8rxAmL3mXkYdcR3mU6TSZOt+pFGYuX8DIXYhdF6m/o2wKK4aoHtZBI04YpycxDVwiUbANnuoU0HwKj7hoqb7cKJ0UeMLlrGYfx0E6+2aqMs7aoi2AurDUUR/pUlzm0qCM2Kfc8ntsjdzjUW2m1Uq0/TqflT4WLYBBzCoMyKI7D1yaMw+Idtbj0/aW485O1WNfcKO6kS7LD0gclhtux9PRnsl4htJ9PiyWWG67KcP05mgyjIZCHbcjF0uYk3qquwcvbq/Drrdvw6IYteOjTDbhrxVp8++MVuH7hUlz5wVJ84/3FuPy9hUIf4ZsfLcYNS5bj9pVr8cNPNuO3Gyvwz6oarI5HUUdhSSJlue4sFzstonjVo56mvpCGzlJb7ctuMZ523UG9wTsTp1v1oozxgvAyF5IYlPob+raAYrjqQey/Uvq0YUqyB+BMt5DmQ2DUXUPl7VbhpMgDJne7ikPmtRpGQrfNWX5MuPTLPTXOMFJC164g7rgKof5tI+bCelljmaXiSwfsBfRdCKs136FTT/Od5JytpDVzUTDF9pJ4PIRIMI5zRwzAfdMn6krB195fiPtWrsamZALZHPlk9t0YiAh/04j3M0isc5Ywy907MeE3V7GS3J0ndkGpVzwmQJ7t+pki6mku9YB7T1j/WA+5h6VZhEjuU+HxArrXgsHbpHW8HX1vUF9IQ2eprfZF87bsuoN6g3cmTrfqRRnjBeFlLiQxKPU3+CsoClOSPQBnuoU0HwKj7hoqb7cKJ0UeMLnbVRw8cM46+yCKgaEYDiwuwGElRUqHlhTgwAF52L+4GEMCOdbUdhfhGezKWSp9qksXO2NrUUdscs5W0pq5KKxUU1ArDDTiwrHj8YHM6q9YuARv1jUiLxJGRAZEdSV+rJUB0fjUKTLlSNXrWXv/1LOQB6ySssjpVvUu7AzXIre+N6gvpKGz1Fb7onlaba+T1Bu8M3G6VS/KGC8IL3Mh1nOvut7X0bcFlD6DvlS0rHHWCsFOygw4p9SthbEIBudl4/pxI/CtCcPwX0ojcPv40fj6qBKMKIwgykHBHnytNLUNNk7nHhQ1k595xZMx6EC1cw9KT5VbMhhHdSCCH61YjQ8bY8hOcJMhY5ccMgkqlfgw6PZSEXZzcy5AaTsi8fHIAalxPGRND2IRexHGubJircRYdZPELSY+dl+kU/fot2d6FB8Gfbs5mhrhQS2WzNIGB5AeGkSc6RbSfAiM2h70k7Z4HEWFBRg6ZKgeHmRo2NBhKCst1c/p3IO/yV1H4nBChnrwKPOdxK8iTMidDMwFa2gwzzspk2hRR2xyLqd2ZWmVivWPCvPAUOQnvNFvG2w7deN+9knJq1zaI+OeqnltZz1b5jzsLilSRiyWQFNTswjYTRg6oBEHTE9i3mEBXHxiGFedWYBrzyrBNUJXnF6Ac4/LxrEHRDBtfBLFuY1INtYBTVK7Y+aVDwNmXHaZptTeoZ6OWwVrISteGrS07wixXbRl3pZdR4lnEEXCEWRnZSvxIk2S0RvioWnOzbPMTzwWR7QpipEjR2L2rNmYPm0aSopL7OMOLHdeRL/Gf15uLkaNGKnPbbn1Ur0oXV6kiPAyF5IYlPob+raAYrjqQew7Uvq0YUqyB+BMt5DmQ2DUdiEzcX6uOu/E4/HIDx7Coz/6nk3fxVNPPIorL78CBfxen+dFOBiTqqcdicMB44fEWWZMZp8JaewcEKyhuWM8Y+N070EhUhuI+WxTWtDE6jsq0fCMC9EzQgdpbB7P7VMS+aEAppaVYoBk4tDyMhw5bAAm5mZJB8jTNcWNvUnWp12T1sNOEUuKe3eyEQ/x+HzWw2YZkKpx4HTgWxcU4md3DsID1xTh/Hk5mDUljERzAh+vbMbzbyfx8+cSePh3NXjo1zuEKvDDPzTgVy/F8ep7UazfmMDgwgC+cEiuhJOLn9xRjnuvKcPnD81GcX6lxNskJO0uyAsvReVg55nG7qXO86wrZD0EAzHwGoxAPIDc3CiyIzE9VC+k9/u4/bRNbbUvmne87bUkKmzdPIByjwkTMGfWXpi91wzMsYnPe06bjC998XT899M/xRGHHYJoQ4P6ScSaMWvmNPzhd/+LOxfcjpxICCuXL8X2rZsxcvhQDBkySPtOjYRxCFk9iRVfcWEeLjz/XPzp2d/hN796Ggfuvy+am3h8vvSE7OTsNJJMeblVL+oqL1oR4WUuxC6K1N9A3vddGK56UAuJNG2Yksw8Mv+ZsXiTQT0Wi2ljSiTiqsZ5EikblwdM7lrGYSegm/LthDNa53PGPzNW7IyhRR2xSWPzeG5NVpkFJRAeTlUtPF+1dQe2iTTyr21b8PKmCj3Vt1F4HmIr8gzDJy/yKheSsNh+sBQKfqzSPLettKAWR85pwJ2XleCp+aPwzTNLMHl4Lt5ZKGZP7cB53/4U13+vBk//JYT3l2VhY00OqhoiqG+AzJZ5yjBXWESYjAURj3KlJY7aaAjbxc3yLVn4y1sR3PXzZlx421rc+MBW/P2VGgwdkIUrzi7Bk3eNxDVfycPssUkUiaDCNUoesUGpva28ZJrSi8dZz5lmqbCi6t1hwt+ECCIi1iMv3IypI5rxtTPz8OM7h+CWrxZj8oigHioYFUE8GWxyhLNraqt90bwtu12SDR5+9vHHH+PNN9/GW2++m6LXXntd+8fDDjsU3/ve9/Hn//uL3mDOg954Iu21116Liy/5Km677TasXLkaNdUN2CxtedHCpdi6eXtqtUVSp0TwwLUj5x6J0aNH48c/fgKXXXa5HgLXCo50mvJyq17UZV64ifAyF3Lmpz+hbwsohqsexDaX0qcNU5KZR2qVwATvTLeQ5kNg1I6BgoiDdM8F916Q5NEFk7uWcVBD6p58t4BEY/agGHDWYJKTSp/q0gB7AevTDdHw3BLqab6TnLOV9mYuPGC/tLAeE0cHMGFkFFNGRTFmYhBDipqx7z4FOOqgUowdEUFxXp508uLB5d+ntqlF23UQzxhpliqclRPH9BHA5cdn4+GbBuCGS8uwx+ggXnuvBjc+VCnCyEZ899d1+OAT7oXKlZIKSdHnSBCc/fN+JH7tw3i454RHJVsnxQbtH+tJUs1I1ks6bTt6GVJEPzluDmVjydpcPPzfDbjgpo2479E6LN9YiWOOysNDNwzH3VcU4/hDkxg1tBm5EZkgxOKIJWISGmPiSS+67iLhtc5nV6gtnnmSKkxHRBpdBIFYCIlYUnjbiHioETlFUYwcUo+Dp0Zx+TzJz43FuPuGchxzcB42Vjbiu7+owLk3r8MtP9mB91aERUjkV30yEerk6lFb7Yvm7bW99oh8YHPbSSIscmVXqDkZxaw5s3D11VfhySefxAsvvoDs3DzJdwITxo/FKSefhAceeFBPip04cQJmzNwTk6ZNRNnAYglHJnym/xRyxhMIh/DCy6/gg0Ufi0b4KoZ01go0tMmUl1v1oq7yohURXuZCEoNSf0PfFlAMVz2ohUSaNkxJdh+sGKTTYtpZwe088PNHjZmzGu1YOZfJSKZSMLlTnvUSTH4N2MSNNpU+1aWLnaFpfC7SrsXj2U3sjLdWhLFkVRCLV1PNwserothcmYfX36nDX1+vwvK1MdTXNyLC06LFT5MMAnqnjkijuieFm2U1PPlnh/tZJr0YUUgP0BMD/WosCkSSTZg+NoDzT87CQ1eW48rTBsu4GsR3n6nC5fO34zs/qMFbi7MQQwHCvP5FBkv3p8GdJa+6YailnZRhoBmhnCTq6gbgmb8Al921Bd/47mb87bVaDC7KwaVfHIgHrhmCb3+lDGcfFcHeU5IoHyR1KBRHA++MisZ0kOS9V8w/64MVh/U6cufn8FSZL2t1wyLr+H0ebMjT1ONREeKiITQ1BdDUmEC0IYpYUxNCiWYUZSUwvDSISSPDmDMZmLtfEmd9PoTLzo7gvy4uwANXD8WCrw7GqYfkYnBJHt5bCjz8P1W45s4qXHv3dvzu1UZsr89GOCsfoWBI+qa220dHqK32RfP22l7nSfgjzJ0wbjxuvvFm/PSnPxfh5GXkZOeKpUyOYjFM33NPPRL/y+ecg0sv/Tpyc/Oxbt165GZn4YZrr8Fv//eXmDFtmvDUe5WI5SUpFmgvrk+t4HLvpXpRxnhBeJkLMcVtpLpPo28LKIarHsS2k9KnDVOSbaHrkZjXGHFK+JydiZQfj9dIY+G9LtadErzfJR6v11UGzggCiWx6tENIH6l62iJIY5q5eNoCG6d1F83O2HTWYINPhtKCdqhWB8+Y0tmDwu3AoXCWTJhE5QV8MpYEAjKTFD0PoA8n4zJP5kApgwRbUTSAkw+J4PbLyzC4uF7n5pytspMPcCDyiOOzRjx8LZEIok7GgBFlMVx8bAD3XVGCb543CEUFwC+f3YJr7t+K+39WgyWr43p9QTgrKEXKrdkMhMI7VycYXHqrEy36Dxc57ayrSkRNRqQCx5EINyIcjKEwkiPu8vHu0iju/0UVrn6wErc+Xon/fqEa22uaMGt8Fi49qQTzLynD7ZeU4rYLi3Hr+cW47ktFuHheEc78XC7mHRrECQeEcOy+WThuv1wcf2A2Tjo8C6cdnYPzTszD108twpXi/rqvlOCm88tw0wXFuPHiHNx0UQjfvjgilIdvXTIA118wCBecVopjD8/FlD2SKChsxrbqZrzxn3r84tkq3PvTatz2eC2ue0DS+KNqPP2XZryzNImGRASRfMlXRPocKZugtJ2g5NNabbKHYQcvOktttS+at9f2OkNs41wvLS4uwn/dfAP+8Y9X8cyf/qwrJzzvxoqJbTCA0pISPCXCy7333o+FCxdj+/YKvPP+h7j527fgpZdexuXfuAwDBw2UPnrnSkqKBFb/JeEJr+SxNRzuTR1yq16UKV4ovMyFmF7PNPdx9G0BxXDVgzjopfQu0I7GujwnD+q2XZiSzDzMKx7W0Ka6RnzpmCL87dHReO3JwXjtiXKl158YhP99cDSKRXjRQ7x4dqbOMjMDk7uWfDCmmYunLTAGNlASOxMTI2M3qqFMokUdsck5W3E+d5oU1mwqEs9CMiuJP/6zGY/9cjO+efEIfPULRWiONaA5LI5DXPqXTk9yby8e7LbECxF51D8zqq/YeJB/UwI5aMSJ+wfxwDdLcO838jFlYhZ+/a84rvr+Ftz3kyq88YHIeChCOCJCSDAqQXH1gGHKEx9U9S7TrlB74bjt2nKrK0J8vYRmEWabRaDii8FcrF6bjef/FcOjv6/H/J/U4LYnavCtRytxy6Nbce/PNuOpP1bgz6/X4R//acbbS2J4f2Uz3l3RgH8vacRr7zXi76/V4Vd/rcYjv92GB362BXc9tgULHt2C+Y9tx4If1+KuJ5uEGnH3Uw2462fVIiBV4onf1eI3f2/Ci28C7y0O4dP1EREEs0TAy0JebhjZERE6wpJuTXjLfHQXtdW+aJ5W23MQyyYSDODss78IXsT6gx8+ioLcfNtOYqF9OIR3//MfVNbW6WV+QR31rJ5W3wZL3YolmvULSa7EWJMKO3w7nXRrQX1Zj27Yfqy4vVUvyhQvFF7mQu2kuk+jbwsohqsexMEupW8DLJt2rB0wJdnNCIQQjyXR1FiPhoYmNDY0W9QYlU68wUqFvubpaLo7BpM75VkvoQWHJR1slByEiFT6VJc5tKgjNjlnK2nNXBRWqvn+mjP7cCAbW6qzcfM9O/DeknX4yfyJOGZGDlDbLB1UlnSJ/OSRs7M04u3jxC2k8ZgMjM2N2GdyDLd/oxSPfXswjj84B28tieOm78ss/tEKPP9WM2pqAsiJZCMgAyfPKaF/qgmz1KZkCzqqin3KvPvIHUd7cdLObPRmGnl7Pc/FsfKQBC+45q3puSK8ZOdmIZSVg1gygtrGICpqgK2VSWyqSGBLhTzvgJrViF00TkEtogJGVm4EEaHsHBE0soKIiLARigRF4BBVBme9eNNOi87uNQ1mhUkTqM/W9QFO3nYvtdW+aN6WXadJwhlUPhCnnDIPv/rVbyR7YmgtsaUoGArg07VrcMf87+Cmm27EJZdcrKuiDQ21KCnJx81idughc/HAA99F5Y7t4iWJk08+CRde9BUUFhWAFwhKam2IAC78Dgi1giNOU2fcqhdljhe26kFM/8489B/slisorAwsF75W4CqKVo52QQe7dJQW2F+RmBZ9ts17AiZ3yrO+AFc6UulTXebQoo7Y5JytpDVzUVip1l9SbytXO37V89bKbHzjlgpkZ9fj+3ePwpyJ3D8Q1Zt32Ynys2sKaDqPc4fdp4n/ZJYpDSusz426QTGYiOOgPQJ44LJyPD5/EE45MRur1jZjwffrcfldW/G714AtO5hfEWGCuRIOpRLxr+QMvzWZctSx1X7uTnLH0RNx7or6Qho6S221L7vFeNp1mgS84fjiiy7FCy+8IAKgCHYuN4wrK5KF99//D046+TT89plnccjhR+LMs87GpEnTcN8D38M5534FK1auRiQ7R9vkRwsX460335EJZJOVVgEXWwKhMDZv2Yqrr7kR//e355AlQiNX+HbuI7LIlJdb9aJM8sLTXIg5sHLRv7Bbr6B0HKYkewZaWXsQJne7FtR6CCw/+XGmQqTSp7rMoUUdsck5W0lr5qKwUq0/zqhsuyTCeo5EU6QOf3gzG1fP34yxw4Ef3jocB0+OIpmokWGdDmX2y9chtr++TjyDh5+lcsmjqDCBw2ZFcf+VA/D4dUNw1pH5+ODTBlz2owqcv2Az/ud5YHtdDppFIAnImMFJvBWO/GMDSOl3TaYcqXqVaabJHUdPxLkr6gtp6Cy11b7sFuNp12kS1NXVYe3atdAzTCjwutwY3nHVg6sh27Ztw0svvYQ/PPtHvP3Ov1HfUG+5ldGQ6QrKDGP5iuVYuGghos1Ra7XEDoPUHI9h3Yb1qKmtUbdOO0MmTrfqRZnkhae5kMSg1N/QtwUUw1UPaiGRpg1TkrsnUvU0I7zKAFh+8jOveFLpU13m4DVrcc5W0pq5KKxU6y8hhrZdMiCDciKMYCwLERmim6XT/NUrAVy9YBUG5Qfxo5um4Ky5WcjPiSLGTzgT3Lsgg7+dHBNOj5H842sBPvMLmWAyLv28CFiijzfHUJQbwLQxAVzw+Vw8fE057rq8DHMmAP96P4Zv3lOFr969DU+/0ojaxhzkid+seByhOD/HZI+fBo9tMuWoco393J3kjqMn4twV9YU0dJbaal92i/G06zQJKDMbUiOXm97gnYnTrXpRJnnhaS4kMSj1N/grKApTkrsnUvU0I7zKAOx0JPluVwbvVPrUNHPwmrU4ZytpzVwUVqr1Z7/nd5M1PgcREqElHirEs+/k4IIFn+Jfy2px5ZfKcf+lRTh4RrO+jkw28SsKp3/55/ncBTIPKb2tCjFKfgLLz1Z5M/CEkVk4/agIbjs/F/dfPQRnfi4bTfEGPPKHHbj8vgrc+P1teOHDIOpQjHBWjiTNFjVN2BkmU47KS/u5O8kdR0/EuSvqC2noLLXVvuwW42nXHdQbvDNxulUvyhgvCC9zIbZxUn9D3xZQughKqywMzkjtvWppousBmM+M9XM4SQ/TopeS2fa9B+aJxBrcOwhwPwYH3t0e1gCuO06ScT1ie/26COY/WYkrf7gFlY1hXPPlYtx3dT7OODofg4vjqOf5FvaSNf0F0axqh+uiODP7nvhlDV878VP3eDAqIQENzfIcbcDogU047chc3H7hINzzzVJceEoeBhSH8LdX6zH/Rw24+rvb8NgfG7BibQ5ys3IRCUt6JEw954UrRbpBuINpstE5192DvpAGHz2PdMqdfv1607PYLV7xmFcF1FoDLsmW0lOQZ6tntfUCp7UOlE6DjsHEppCwVVJWWA98b2+tEpiwqRraCbMfw3hnOE5XNDfUCi2DsuDlUNy1drrTxKTBCZoYUxNkG0F7wjK3fGhYtmeLHxxw7c/9bLIcUWM7TBk4qQ2IF4tvll9nHTHkXE5Na2k1BQ1FydMdiXA+2wiJJ27e+3BFAvf9tBLXP1iFF/9di2njRHi5uAwPX1uOq84pwX6TI4iEGlHf2IjmZuvALr3VQDO7Mw/MtyGac79IcyyBxibxEKvE5KHAl48qxYNXlOEH15bg0tNKMbS8AP/4dxPueGwjrv9RBX70TBPeWBRFbSyAYB43/Ia4/pOKIwWj7wJ5lUt7ZNxT7azftqi9cNx2mYozHeoLaegstdW+aJ5W2+skOXmXDh/pt6P+jTu36kUZ4wXhZS4kMSj1N7jT3Ep/+umnB7Zs2RKora0NNDQ0BKLRaKC5uTkwdOjQQH19fTAnJyck5qGsrKxQOBwOyWC8yfbbaWjXGspCTn6h8tWdGA70jdJJWwM+jxOyzIKRCIZPnYyRe06SWWdc/cakT+XldJFK6di3bseQnGpMHhUWQ25SzBa/8pMA6hoSWLk+CxWNcUyZNEFmj2UiVPDMCgYuEpyEsal6B1YsX46hWdmYWJir38vrACsdfzAeQ7VMU5fWNqM2EEd49BDEcvOQ0xxCc0hccRNkMIj4jkrE1+/AmCFNGDU4hkhS0sCEMhpJRzSRxH8+5pHNRZiUm0BRdljzRgQTMeTGI1jU3IzNTQmMGDEYg4YMlBwY+TIoUQRRVVWJ1StWoSkngtjQgTLDjUheJa2SPk2vxJFcuwWhxiqMGxrH4LK4zKJ5OAL9S2ihODZujWPF9mwMiEUwvjBLzK00kNfZ8SSikt/FkobaQDYmjB2JktJiPeXSgGnevHkT1mxah2R5KULlA5CMyxBn54U8b66qEaZux5ShO1CYxzNfCtROIVnaXpPExrVh7F2Uh8KIGAiDmFOmoUlG9bcrKpEsHIDDDj9E3HM4po08Cg+276jRI66XLVsGqY9qbhAKhfReDsJZl7zA034T3FQXlDKONYkJr+23V3ySMalbCcRiYex74CHYuHkt1qxZreF3Hky7lX4nyFIKIbk5QGlRPYYNTGDKqGyMG5aHIUOLkZMbRFNzADW1Uf1MnTf5hgMh5OUGUJgfEfuACiabtzRj47omLF3fhFUbG1BVn4fKmiy9X4TJ5f4/yZDGuRPUe/MlE2DIrXPcNox7k6LO+G0L7aXBbdfZ9HYH+kIauoKI9M0kg1gspvfiED21eurkXTp8pF+iI/5NPG7VC+yDyCMZQ22TLqLdSCwrY52bm4uNGz69V8qAS6Ak/QxR0hKlShK7aCKRaJJ+tUmeSaq37Zqppz8+i3mMlJeXJ0Uci4uMEBe5IC7xJLZt25aQ/CUlf0nRJwsKCpKDBg1K/uY3v2GKCaMSzudW2Wml71UBpUVSrYLcOahYgzN3bg+QQXDUiOFYvGiRDqAquogTDvw8WDQkA6swUefrjCPOgxds6OZAbgxMyACUWq62wiY4KKlOjPWUVzPjt8MLyUAWkojiaic2GkkSzSLZ5IpAM3rUaBkomrB29ad6GikTpenSIB3xyEAYlrCiMmJky+jElGhEgrCGr2OxviYSBhgrC8ykDb1ZkykRNwkKSNQpvyzwZUGY/yWdkWAEo8ePRUwGq2UigIXCAUQkgmYZ6LlRUrPjiIiDMk9FjYWTKvwleUJqG2AeWX7kGc9m0GDsZPDVjoz6YhlRwYWvvJy8CIgAQF1cBCw+a0B2jkWGQlzij8RYjkE9fdckkafyTp08RRv6+++/36rBU4Dg6aSsPyR2lKw/npBAecdLJNiEmZNLkR2uR1yEti1bt2HC+CHCnyBqG4sxa7/jsL26Blu3bu1wh0tByqrDBP205Y9lKZwJNpLZ0o3kiEAhPJc6q/VY6gp5G5TCTIoQG0pGUFpahmQkgA0iJPIGFdZeptWKg2VhxWXF3la8tDXps9DRvHmBeWWHmCvS1g4R1LsDjIN8ZTJ38rZtSFeF8vJybNq0pcN+MgdpD1J324qSaRs4cCA2bNiYFt/ThcWX1ryRMQArV67EqlWrWk0CnGDaae8WUOjfR0uQT2kLKO2AtchZk3wBpQvQobXDKyg77YPSEDhU8h4UQl+riKUwTvUE/bAD44DEgd6yYowCaxrZZTCMEDtHESwYPhskZ6hMQ1AGxYDYxfm5mhgwTUwL08jjf2gnBlZA3YjUoMj0hSM6mHPVxOpgRCgRvXFH0C33QPAzOvWXITAkJ7fdegPySXklaQhJZ67lJmmjasqOevLZpJmCVnZertYHfnpozA06tYIixla6LGHG3Jti1ZW4pCEqaQlgzux9sXHzZqxdv6ZLKyg74+kKdnKPT/yEcuz4ccjNycVHH36ILClnp5veAHlHKisbgMGDB2H58mVSZixDqx2YsuxJcFUzNzcPe+01E2+//bbWqd7kkRPkCQW5/fbbDy+88KK2T2c/1pNgzWEflg7YF7oFlF2toGh7E2Qq384WwH6X/UNXYKWqYzXFxOlWvcD8kkdpCyjtRmJZGWtfQOkCWgkoLZJqFaR7UOEzhYO9Zs5ESUkJqqqrMXXqVDTZUj4bxI4dOzB9+nS8++67mDljhlYGvqaRPOmg9uo//pFW5WAHN2L4COw5fZo2vvqGBqsyyIBVU1ODktISPUJ565YtKCgswECZuQ0fORIrVqzQtPxD4udA210gj4YNHYaZ0iFvk5l+WNI1YEA5QjJT+/STT5AjlTU/P18GtY8wbtxY1Y8fNw4LFy9GSXEJ/v7c33u0k2R6WR4sR85yK7Zvx7ixY1XYYxmOGTMGCz/6CAceeBD++re/Yu6RRwrfo7qStmHjRpkVb8KSJUtaze46s4Lizi076pbVkS6Swrc8vcmWQh/TzHKksBeRuKV9aEdQX9+AwqJCtWf9ZZ2kG8bflc6SPpiXkaNGYaPkl/UpKuGxjKqra5BfkK95r6mqQnFxscbLdPD8B6avoqJCw3E1r4yAfGWchYWFmtccEQjZzgqLihC1BybmnauKgwcPRpbUf6ZLOixdxfMqD4vTO8uks+lmG8u1y511iEIv00BeSIdqDZjCO4ZfJGmvk/SSX5WVlTLbJ1+7h1eMr1jaV0NDvQrOTCfLlf0V+Uchm+XIsi0W/vGZaWXapc9VXqWbLgrxBdL2GSbrD9PBvpNlxzTQjOkgP5g+8m9HxQ4USX3eJu2yvX6Bdkwz/Rmw7re1gqLlI5ORKVOmSD4blQ+64sYoxI6TuSJJU3NzDHX1dVqvR0o/unrVKvXLgmK/Tg9MFvNGc5ZzRNwyj5P2mITVq1epm1ic43LfAPnE/HQXyEJnSbE8fQGlk2gloFjGKbCyGQHFbW+ZWaskManAVE0FJSRxWslNQ6Q5GzgrBvXpgo2AM1h9lgHLzKaZBtoxDpMeqoybxExwcGOLSj8VbYNpYIM0cVO1OCj8kT/qmUa6Y9o1bbSV9Do7mHTRqtyEvPLNeNmZOaG844pOwuIh08pGTXdMs3FPO8N/J2jW0RWUjmLYsGHa4XKgKysrU4G0SjpWdrTkJy8x41J9qQipdDdq9BjUyYC0WgTDeun4u1L3TJlQeOPgz9cBzFtNdRXqauokLbmaz+0ygBQUFIrQUqXCAM0qK6v0dRRXgtLLuTeYtjwR2gaUDdD8sn3RjIIh+c2BleVGcDDJE/PCwiJpl1GsFz55DbmmjhibznBM487NwZDBQ+w6D42TwtLGjRswcNAQVNdUpwawQplA5EvnzVWoxSKg10l6xWOn4uwItK+SOjJOJgLSv6Jc6s5gEdKqqqqxZs0a5ImQOXT4MBlENmq9zpWyy87K1nrESdiatWtTQmlXwTSw7xkyZIgK0ywv1qWt27Zq/Ro2ZBhqJS4KUJzAbNmyWSYHY1UA/eTTT7Bu/QYVWNoDw3H2H8yLCoQCd9pZViyjU08+RSZLH0h9zcGECRMkbXValyORLJQPLMdHCxdh5aqV2kcdcfjheOuNN1RoGS78OuCAA6T+5+tKHesV21+VCOqcwFCoamxsknZaiuf+/ndUSt68pyfe6Ez9c9ZZp+oF057TFlDajcSyMta+gNIFdGUFxYePjoKDeEdXUDoEqYbs5N3QjkA6X7Vx1FU1oz6NQcULFG2ZDobvjM9KiZVGS/zdaed01S1gBBKlybNT/N6Znpbw4mVGYKfFlLsKKoZPyjPL3kAfac+0q0nmYcrM8MZKl6USVpIsN1quaminxugzBE2DHabzWWHrjblJnz7rU9ugGwqobgGFglB7oKC/fds2FahlnEn1+QyPAi4nmzXVNWiONeuqeY0IGrRnXGYFjBMGCpxcKd60aaMIJ8XKX7b5anFPQWzT5s12jL0Ppj1tAaUdsESdtaa/CCgtX9L3NRiuelDSw6w/Um/mw8Tdk2no7XLTQdDjuUskrYfHYLtJVydSbix9yozPVDNI1mV6Vn4Yx06i3rbT5512Tv/dQvYCneGxSUvL9LSklF8XmfR2Oe12Wlg2qaPJTbk47A1xYzivLnDG67TPBJn8WvVF1JCjfgilzKnKn9POGU4myMThflYSvYnbmYaO8ERKtU3ztuxIFTsqhB9BREUA4SV/m7duwZZtW1Wtrq3BjsodiCVimtaq6ipddWN6eAT99ortaIw2oULc1NTV4pM1n6BB9Fu2bcGmLZuxo6oS8WRCn73izhQZ/rhVL2qPF50iwstcSGJQ6m9g0+y7MFz1oAA3LO4G1Jv5MHH3ZBp6t9yk43e0Vv142dOdT32JnPW0J+qPO47erbMW9YU0dI4co6KLrFbYtn2mibKgl3l3konTrXpRxnhBeJkLSQxK/Q1Sk/owDFdtosRspG//5/86/0tY+4Ts+uS08X/+z/9l9mfamGlvRs82aNz4P+vn5FGXifAyF7LllH4HJt+JVvq+tAfFhw8fPnz48NE5GFnFoL/sQenbAoplbEEMKGmaLwB8tEQ4FE4xjDzipjEfLSENScnaJGnziQ8+dkLYwc3EuhdBIJ2Nqj5ag22O9Yd1iu2NvPLbnY/OwvRJXl8edgqseu4R3EDsaGWsfQGlC2hvBUUHEvnri1/xaFqtx14BKzd3vEtFUb2Uj1J/QE/yLuNf8eyGYF2StmwJcQLWo0wPvL3dXoh00+D+6oKvLaJN0dRRAz58dBhSGdk3sT6ZPjzTYKjOkPuLgNK396A4oBuJ+ijSSVmL0ugl9GQa3HH13VL10V3obJmbOkM1U3W12+qdSWSGSeVDn3ZP8tEm+s0mWa6g6CqK0Tvs3ESFGWuLFMatkJcbQwrbrZuotOfWaUcjLzsu6jndkdQt4XDfHWTy7pWG7qJMx6Vw5as9alGHHM9uouIVH4l2ig64JSlst26i0lG3uyIqJhw+O+06Su52Zsyc+hYk6Ez6nW47SqbOUDXPDM4ddltExRke9e31H247L7eGJ0aVWWTquSNExZmmXVFX2w3jccb7WSRn+bVX7rsi+u2of+POrXpRZ+pNu0R4mQtJDEr9DazDfReGq1p+1i+ld9iRuBQ9YfwEzJwxU59nzNhTT2nUjsO1PE09T1DcZ+99cPK8eTjiiCP0NEXuSeCS/9ixYzFt2jT1W1JSjKPmHqVh5uflY9rUaRLPeAwZPFjD53HQsVhMj2ceMWJEKo1cIh8+fDhGjx6tBxPxJE+eZslTZkk8rp1+PSHp4xJyTnZOKn+ZovIB5Tj0kEN0OZpp2Gefve2Dk+igJZj/gw8+CKeeegomT56sd5cwr3w1Qv6QeCT1HnvsgfHCE6aZmDVrFvbffz99nTJzpuWHYU2bNlX5QT1Ble54kBPLhCdU0p7lQP6xTAYNGtTmaxieaVFUVIQE72By5bMtalGHHM+GWDZFhUU45OCDkZ2VpQc+fe5zR7XY+yS+LIh71otx48fh5JNPFv7shcMOO1SXa5nmgoICHHPM0WhsaMCggYO0bmZFstAcbQYvkTz6c0fjjDPOUL/0Qx4MKCvDgQccoG6YPqo8npvu+cw6yGsVeAopT9Tliad7TNyD7xgkPcyEBU2jnSfmR/co2fr2iHG6+eLFJ+Z7osTLqyN4QjGvkhgzZjQOO/RQbVtMG91RZb0/5+xzcNopp2r5Nu/ioK72QB5xeZpl406Tm3ii9NgxY/XwLp66etxxx6pfhtHuZ5+70KuZzROjMp9efKJ5Xm4ejj/uOOUNP21X3tgw+WEb8Oqr2oPVP5VI+5uo/kgM52CpuwceeIC2U0lRi/R8FslZfu2V+66Ifjvq37hzq17kVW+6RISXuRDrgdaFfgYK5k648xCQQShQV1ene09kQAlIRx2Qzjcgg6vuRZFBKSjmQelgZUzRF9fXWl47D2ViMIRwlnUcubQ/25A8tn5moEiKmdM+Lh3Q+LFjcMLxx2OMdIIc2NhAKUR8+ctnywAQxFFHHaWDxoTxY7Fp4yYcfNCBuneDl3ONHj1KBtMZOOuss1BTU40sScPZZ38Ja9esEaFkMj74zwcyUEyUASFbogvgS2ediRXLl2PVqtWYNGkPGej3weck/P+8/z4uvuhCzJAOe9u2bSr8sMP46KOFmDhhPAry89BQXyeD+F56edqkSZNUANi8eQsuuOB83WNz7LHH4AAO3DLgr1+3ztoPEJRY7c+sTZ4N0ZzCATss6jk46qDucGPcjRw2DHNmzxaahX0lzRxoKChceumlmC1mvHfjpJNOwtatW/QujHPOORsVFTuwZctWHC+8ZT4nTpyAfffdRwdVnvTIDrKxsQHr16+XwXwuFi1apLy/+eab8PTTT8tzFIcccjAOlQ46KyusaTv33C+rgEYBJkd4epCUBe+V2XPP6VgufJ0gvOLR1Qz/wAMPFAFonJTfkXokN8vpsssuw5KPl+DIIw7H4kULZQDm1QZSndnJe/CIRD7y/iHVC5hvha1XaT2ZwPBhQ1WYolDGfI4aNQqrV3+CeSLMfvGLZ9IRpk6ZivHjxuqdQEwD07ps2XIp6wN1cKBwdcIJJ+jgQwGBZV8odW/Z0mU4SOwptCz86EPJ9wF49tk/Kt95nPill34NlcL3PSZOFJogg9ohIpTkSnyTtf7tqKjQslu3dq0KZqefdqrUzf/g6quulLKMqsCTlRXBgAED8LWvflXqWr0I4ntjy+ZNesJmRPJPXsU5SDp44ySWq9Y5eWZZxRPS5hz2VOIy+E+ZPEkFsKGS1/LyAdo2D5KyGijP5QPKcOopp+CNf72B2poa5Svvy2JZn3HG6SrEsiyZXx5jfvzxx2FvmTDQ7OKLL5JyH6xt5+ijj9K6zVNAKQCeeOLn9b4o3tHCdrZo4SJcc/WVIoiMQUjcnHbqaZglgnRRYb7EWyuCYTmOOPwwreeHiGDOY88vueRizJ41E8uXLVMB26oTO+uNu29x60mmzdGPaXct6hNJ8jygtBTnSV3/xc9/gWqJe9995ogAup/eKcP2xLucmC+W/yWXXCJ1aBmuvfYa7aeYz6OP/hwDkvr+dZ0IjBo1Euef/xWta9u3b9N6x4sFjzzyCD2K/qKLLsKnn36i1yCMkT5tbyn7UCSMtevW7qz7nzFylp9XWXaU6JdqR/ybeNyqp1v5cbLF8jF1qUtEeJmTbJhHCrK1NVX/lPg4+zPEwTVFYhcXoVdVQ9Tbdgnq5ZlqQsyVJFzpMhJJUiwWS4o+KW06yT6FxHi514Z9Ha+S2BUcSVe00vebo+7FjDNwXr4Wk1kwhQ42egoqBO8fmSGzPV4utfjjxdqxFcvsgx0iBwDe0VBSUqoXrfGYZWGurgDwkjN27Otk8B0ls1h2sq+//pr645HM7PAGDR6sgyvvFpkoA0sVTyuUAYB6dkDZMstlulg4y1es0PtT5s07SW+cZUfLgXqLpG+YDMYNkj92TuzMwtKxcHBrkLTxciwyRU9OpPDhAAeTjm6S5YDJu0Z4IRhncrm8/Vc62zLpSNet26CCATvy3/zmN3rpHleBeAEfL31jungTLS/l44Vh9Q31ynNexLZVeMaBiHoOPryAkQPXOhGwGCepQgZezvgGDRyIT0Xwo8qOvr6uXgakYeJ2ra7Y/P73z2Cw+KVgwGOsOYCxyFkeFB7HiiBaU1uHjRs2qLC0ffsOmSFHRQAo1NMjKRiyMbhBs/Y2yZrlRPKSxPtZeFEhebBt23aME8GWFz7yTpBjjjkGS5YuxUsvvqgrZ3VSH1gnOGBs2bxVBJwpWLt2nXY6dZJWrlZJO9IL1vLz8rCn1MWkDPwc1OOSBl7UyHrAetgUbdKBiHzhPSiDB/O+mFoMKCtVIZAC78svv6xtYZIIUaxb5G1VZaXePVIr8bEc8qQT+OSTT6QchiIWb9Z0sGMgH3iXi9VjtgTrEjsQFVAERoB1tjn6or5UypK3w8bF3txlUyr1qEnSZdKwWQQjui2QvFHgZl3j4Mk7ZygAl4kgxfJi/aOw8+933pFJwVrlC1cyKyt36AWITdFmqSNDNK88opzteLPUz2EiTDIurpBsFvMBIhjxTptVIlCyPs6VSQMFXvKc6Vi1apVeskhBiZMUHpvONs42yT7C5HtXoHBCPhmwHnEl0lmfAhIfucbLTClc8IJE5nnIkMGS9i3SN5VLPa6V+luhq09rPl0jQvEkLFmyVPqhAr0viBd3Sv8qQiUv+ByAWunTyAPyjPxmGXNVjRMwtkEKxsw33Q0fNlz4GMM6aSfMu+kffPQ9sE2yPnVXGTFUZ8jsj/2veDqJVgKKZaxgAyNxUNFnMXMnti0ExTH9cIYZCMhMWwZ+dkQ06yzoRwrE1lnoSFqsNFsXhBHsyDraGe4KDKcrX/GYdKdU5ZF1ARmFqa6CeWMYbj4Rbl459aY8jD/lmVCm+MROgHwiGG5XvgijexUqhMijrqTNHacXn7zg9Ec/1FNlWpg3o08H9M+OkuERHa1LnYGzzA3YNvhKhvG6eWrcm9x3JofKM/Ggy+gOeKXBwG3n5dbUJcNzqt35hWF76fXRPpy8S4ePpmQ74t/E41a9wDpjBN602m+7kVhWxrq/CCiZ6fm7C0yqTexgtJMxeofdroiKlLzM8rIRlkGF4eh7YIebjpIzDSkzl96L6E9Eo5ReBRWHfW+Q+/0o08g9EtxD4HTXWdKbfOXnZefmlVNPP05/fM40n9zhO+06QvTD/Ry8WbaraWMYzp+XGy9y+zFqiK+2HPp0yBm+08ypT5e82ksgKe1T6p0XT5311Mtve6S5kbBbmbv0TnLbebk1PDEq+5NM88lJnc23TzvJybt0+Ei/HfVv3LlVL8pYvSG8zIUkBqX+BukN+jAMV7X8rF9K77DbFWn/5CAvN71FvZkeE3dPpqG3+d+iDjmefbLI3c6MmVPf0+Sspz1Rf9xxeMVpeGLUtvaHZYp6It+7K/UG70ycbtWLMlZvCC9zIYlBqb+hbwsohqtaftYvpXfY9WfqzXx0RLrPNPV2ubWoQ45nnyxytzNj5tT3NDnraU/UH3ccXnEanhjVX0Hpu9QbvDNxulUvyli9IbzMhSQGpf6Gz8QKSl+m3sxHR6T7TFNvl1uLOuR49skidzszZk59T5OznvZE/XHH4RWn4YlR21tBcZp3lZdtpcH8jJ7pIFFvLuVz+kmXMhmelXIrze2Fa9yZn5cbN9Gd8oFPHnbm5zTvCNHPrtJLMnFSNXG15act804T4WUuJDEo9Te4P3Vgdpzo3c+MHRxVKVMgcSmn3Qntr8hEPgIBa1+E4RE/P9WzQXYBE3d38JIVgeG6w+5IXE6/bkqnkXF/g3N/DTeXdtemxragnVFQyoaVW8iaPTFnnQd9tcXnroI80rpkb9ZjPUrt18oAnFl1tm8vJPkFpJLwSfxxL0mm8tke3HF4xcl9P9woa1JEHimvHPWJz9zTxc+IeVYMNxvrHq9IBGHxX1xYhJDwm59BV2zbjry8fN0sSV7zqyZ+bZcjfSFjKMjL07Nf8nPz9Ks5PUtG4jzt1FPVzZaNm/RspvFjx6k9d4FNmzoVxUVFiEm8eRIWKSxddFlJiZqVlZbZX7K1XxCss8cecww2rFuP3OwcZEkb4heK/Gw+R9I0qHwgJk3cA7GoFU9E6g/dMH/MZ0lxMaKNTSgtLkG27nELaZrra+tw6MGH6Fdg/ByeX4Uxn4yDfGFai4uKlcf8MpAbO3f1pRW/nBozajQmjBuvn9bTP/lE3jE9WcL7gw88SL904jP5w0/myW/yjcQ0M/0F+fnqpkDKhekvKijUz+jXfPKp5pNlQTdS0JpHxsPzk8hbhlkicTc3RfXrvEGDBusRDfxSi/XEWZP5zHbnrE+ZBkN1hsw62B8+M267pPsCDFeFLPlTGpLRO+wyRQyfHUkkSwYxl50wHM2xZpWe8wsLEMnOUj3N3W69iGHz016R5PRTZhYSP411nzHRk2R42FlecmbGvJNXzjIxRDPtjIWPrIhh6ZCYV/KqvbgYLsMkTxIu4ueSJGkD6tYr3o6Q019Xw+gKMS7ygINsUU4RCrMKkWxMSkfW9fInP51Clv73cNcZYjrdfEmXT/Rv2kqBDD4l0uFnSdcT46fuTLvLPcufvMoOZaMkpxh5oTzEm+y8diItrEsBGcw6e/6Hu4561VmTDqN6zappJuOOqvzCh22BnwHPnjMHg4cM1jN+eP4Sj0PgoYfkDw/9GzhooNoNHDhQzXjGCc8s4if6PAaAwfP8loMPOgjLli3Vz6+nUBgpFmFEBvtB4p/HK/ATfX72zs+uea4Pj0AIifDAs4f4OfikyZP0E3q2O2e6W5GAn7+Tj2zTPJOI/nj+Ez/35iGUPApg6tQpIjwENB7GQbM5c2arADJ37lw9r4X5LysboIMV88a2TS7yQER+rs/w+Mk3D5DcZ9999CyY/fbfD6Vlpfr5vWf6bCL/Wd4Ml59oy8Cp4fFwQB6kyXOnZs+eLXlpEA9JPaIgJvWS5ywxXUwT4+ORABSI+Dx9+jRND8OkvXVGlgg7wmv653EWPN+JcTEeCph0f8ABB+jZTnvO2FPd85iIavHLT9EVrnQ79V0mwstcSGJQ6m9g8p1ope8356B0BZJbNh5K/jxzgx3Beed+Ca+8+ioeeviHev5ISKJixTzhhONxzjlfwoYN6/Hpp59qJ7DHHpPxt789h18+/Us9dyDAjtCRNEp/Jq1z5x6B8y84Vw/h4lkMPHNlzz1n4sUXXsDjP/4xmpopwHYNnFF05TPjziKYDGrHuPc+s3HPPd/B8qXLcfuCO7Fp6zZEJA2Mnfk988wzhE7HkiUfy4xnm3ZYPJ/ixz9+As8/9zwZytA0TIJPPCvi2OOOxYmfP05Y2LJ8OcNjw5+x53T8/g9/wkPffVhnfia/HQXLsb1zULoLPO9kr72m4rKvXy7Cby4+XrxI88POcumSJfje9x7G1m0VSMjMjTPAFpXIAeZWSfJNYW3B/Nv0lNvrbvovvPTyqzrzSxesS+xQzSyV9YiDXlfbHGfaPA/n8su/rjNknnXDAXGszPQ5YDz5xE/w9+dekHYo4UuDj0TCerLu3LlHYuPGdXoGCs/dmTJ5Mt566y089tiTqNheiWA42KqeEFrvJZw9ZbDk4W9cYbjltjskjuel/K2TjjMBlh/5ZMA86WWBHvWJ6eQJxcpTKUAKWvrMLFOwkfptDaxxsZbZdEjsaCZ+WdY6kDMgeVYzCj5aB+K6ksPw2UZk2qrm6kfSQ9csNxUGRM8i5BkqfGb8OuiyzonZrkCh0aSTznkeEmsIw7Pik/hpwUgYHONiHHZcusLE9Mkz/dANj3xg/8v0m3wYfzpxo1bCM+mjOfNO8/ag/OAKsjjVXolpEvC8IQlE/qwwGLbmgemz4zEq3ZLnjFq/krODUYFKVONW88Ef9fzZ/rUeiDV5z7zQzLjzygPdsT7RvjvAUJ0h95fPjN3caKXfnQWURhlsDzrgQJx80kn48KMP8Yc//AEPf/cBPdzqoR/8SAWUbKk4Rx99NL72ta8KfR2ffrJWhAGunsRUfeSRH+hS1WOPPSZCSoM2QAM+cRA8+eR5uOiiC3HrrbdpJ8uDlaTLUmn68ccfQ0NDI66+7sZWzO8o2MB6QkBJyCAyd+7hmDfv8/qqhDOFe+57EJu3bhe9dCoy633ooQe1Fl11xTUyiFjnzXD5duZe03DHHbcLj5/FT3/+C2mMOXaoFp8Ilis7Mmc15ECcX5CDu+66S/i8CD/96dOICu9NXjuD3hBQuBKwz6zZuGP+t/H4E0/gf//n9ygqLBabpMzGanHbrf+FOXvPxnnnX4iGaMzmhXf9ZpaT0vGyrH/wg4fxwfvv4KR583Db/Dvx6j9el/yxO+48X5xgeWVSQNHUCI95kBqXd/W0XwmqUer8/gfuizvvnI+bbvoW3nv3AxmY2YFbcbJ8wyEe/x7UJfPcvBw8+NB9WLV6NR754eOolRmpdvQ2mD4eusbj5A899GAR/J/Dlk2b8a1vfxu/+OUvdSLR4wIKy0vySgHtuOOPVWH95ZdexuYtm9Wch8Xp1RciaHAFgTw/9DBrNv7G66/LhGmuHtS3fv0GrJZJ0Y7KSmln1knMjJ+rUsw3P3lnX8L0UFDgeU98ZXDkkUdqGngQ3KfSp7HvVOGnk0VJ51xJ4MGIa9au0/h5evTUKVPw/N+fk/phrQKyT2Q+GM+YsWN0Vehvf/ubpCem6WZ5sS6xjk4U/zxIjuW9ceMmfLrmUz1IkIdTMkLWFx5MOGfvvbFi+Qp88ukn2m8qWOxt5IH8YBomTJwggmwFli1ZSlNN7/gJE/QASabXmuDIQJ2do+2Jqz9cNeHhlO/wsMC1IkhLRBzIdfXPbnemXWQavoCSQouSdU+53NzpN0fdd4XYyLki8uILL8psfwnq6upxyskn6WmPb779b6vhxQNSMXNw9DFz1c1HSxdL+sKob6zHHhPH4fOfPwHPyQxwycfLJUwJlByww6fC9HI5lUemc+Vk0SLxL41Qyk/My3Duuefg5ZdfwocLF1r+bb+dITZ85kUqiuqlfKyO0uHGiwwP2+KlyQpnZnxn/LVLL8F+++2D6667SU86HVhehn/883U9RTUuHcMB+87GOV/6Iq678WbUSMfK5e2kSJnhSFAaw0Zdit5X/H/AE3Sls+XrLsbNSCyVke6kuHT6JSWFuHPBHVgsvH/ypz9T4USrmbrvHNFfarlfEJOwFC53mSS+ksrJjkjnN0cHsDffekNanXTUSZn9ZoXwlfPOw+pVq/Hq6//UQY5+vMqC1CQC8wH774/7778H9z/wIN7411uQCQReefU1PZnXzGa9/HaG2FkaHrMe6WzW5aZTJGVJ4UHLVQz4v76hQY+x5wmqPDm4tsYSOFgPWC8CMpDymfWnoakBY8eN02PuX3rxJSxetEjtnXEw3xycVq5ciZdfeQWrP/kUJTyd9nNHiSD3PpavXGUNzrZ7ht0Wn912Xm5Nm2OfpDyXbpWvlBS2m6S0/YEDBuAbl1+Gnzz5FAryc3DjDdfKQJuDr0i7n7zHJMw76Qt6JcBq6RuqKqvwxTNOFz/lekfV8OFD9TUCZ/xHHnEERgwbJoP6MJx26sl6ncdRc4/UfSZ81XP2WV/U6xH22XsOJo4fj+OPOxZjx4xETVUNTjrxBNTX1em1HdwbIQ1a73Viu2ZZO/PlJOabakDcn/KFL6C0uBjnnXe2DOpZEt+ZGs4BB+yLL3zhRG3bX734Yt2zcYbUycL8AowfN1r6g7NQuWM75svkhNdDHCuTvf3321fCKhTBKoy9Zs7Q6xwoxDEv3OuxYP7tqNpRiRuuv05P9T7+uOM1T++K4MDD/NgvsE6yPN31PRlLoLAgD7P32kt4e6KudB933HH6SmrI4EHSv39BT+W9+aYbJM7BGDlylF5XwldRGzasU6GR13vwlHDeWcbrJq765pXSf++tr+h5krMzvrbI1Bm36ulWfv5R995wJF3RSr87rKCwArSAaIWp+sj/JtNcyfjZU4+rIGFWUMLJkAgZzSgtK9E7Pzg748oBJdBPpBO86+57RHBZLjOEbCkplvFOSHeokIJCsQy0V115BY448gg9Ep1L2eyUb7rp2+o/IINWV8HBpKsrKMpLenOwyITD9NOe73HvumsBnvnDH/Gr//kVXeDqq67A2LGjsOCue3QFJSad8QXnno0vnXk6TjnzbBmMd8bP0OrrqnH++efLIHMi5s//jghki1rMQN3gwMjNZTfffD22y4zzYSmPJul8uHmuq2AD6Y4VFK1f5J8pQvvZrGYkpf5wY+BXzv8KviQdtnk/znJbwNWPV1/X14MJ+nGUgwHTyiXnW771X7op74EHHtCj9wcPHIT//u9f4Jb5C/CP117rk694CIbBGezll12G8gElesEjNzs++eRP8LZMBCxOyWAvmefAw2PezzrzDBx28EHgZYhclfzTn/6M3z/zjB4Nz3JkatpLEWe9vP/o7u/Mx1NPPYW//O0FS0jKECicOOsv6xFXMVrUJ+EZhUa64/6RaLRJ2n6t+tV9WdG4tlvmv6amRnnMjpv1srAgH9U1VboaQH1Y+hf2OQyDgzQHS/KRwguP+mccjJuvIPJFOOC+FtpxkkV+sb7RjNdV0B3jpVpZVdUuH1m3B8hE6qYbrsdDDz6IpmbrJG+miXWEEzDGHRWBh/eXca8K88DVvEaZxNEt92nU11ubcemmtrZaX/nOnr2XriC98eabaKhvVIGSqy0E+0eGxTQy/QSf2X6b7L6N/SjNnOCr4kKJn3miPfsQgs/kRyQS0vrMNDc0kK9hnZgyzYWF+XqtQG1tjfC9QCemLBde8yGepTxqWsWXKTCPTJPpezMNhuoMub+soLi50UrfH4+6ZydPOy51Hn74Ybj+es5aclN+mqIxPPvsn/DQQ9/VimlBZmpSOX/21BMtBJTsUFhmDV/WiwCvuuZarKUETdeShpKiUtx99wJU7NiG++99CJXV1dYsTR1IXDriJHD22WfihBM+L27vxXvvvSeV0VrtYAO/597vSEdTiEu+drl4smaBtOsMGE5nBRTy8RAZAO7+zh3KFwOG8MCD39MlcQkWN9xwnd5B9M1vflM6kWaNi2FfddU3MGbcKNx55z3YumWb5Dcg+TwD53z5bJx22pdQJ7w0S/As14a6Wr0Ejhc2zl9wJz5eukylaa9yTEhYQZklff3Si3Wvwu0LvqN3t5iOqqugf2tAsMov3deF7Jx5r8ytt3wLM6ZNacHHNWvW48tfPlf4FcJhhx2Ma665Go888ij+9Of/Q8QelCh0XHnF5Zh7xOG44IJLUFlZrYO0kyHNUgd5AeMll1yIH//4Sbz00qsaJof00rJi/OpXv8Ttt9+B10RACYV4PYHlmWkRNnYarEPsKA2vO1KXOgoO1ka8JN950SFXEG+7fQHeevd9mkrqLS4yf6w+9MNBa9r0aTLrvRFvvfW2CjYcVLgS1RaY5hYCyt9bCiiMpS3fbjsvt6YumfaaifrUHtpLb3eDeTL57Gzf1B4MqzIYpCecvEuHj6ZkO+LfxONWvUDeGoE3Lf62G4llZax9AaULaCWgtEiqVZAd6QRMQdCdME9UM5e1s6efLsqzKxz3Ckq96AcPKMevf/0/eOKJn+BnP/+FXopmEG0UAUgGn1tu/Rauufp6fLT4Yxk87DgEsaaYzBwnyIB8G15++RV873vfT0n0GrMMwsOHD8FPf/oT3PfAw/jLX/7apUG4KwKK8kZUHTBsf4avnLHS/22SL34iycZjwrbA97y5klaZfcjMJNYcxxVXXCkNLIRHHv0Brr3mRnzw4aIUu7mUHIkEceMNNyh/7rvvIb1okK/zvMDZ2Nwjj8BXZVB+SISlN2RQyspue7WloyBvM7mCYtUti2fcQGyQhH3+hNhx5nzzzTfozPfaa6+TjiFPBAcr3/QaCQfwzO9/iz//+a944sdPIc4VVJtvvPH4iMMPx+WXXyozX0uQdpYDn/n6kHtZuNnw5Vf+gfnzF+gsmehKzliX2FFSJVgPpMNJ5TNd7OQSV9VqRWj/DoaPGIUrrrpW2p8IHY54mFOTW7b7o46aqzf93nDDjfho4SK9tqIt9IkVFB8+Ogj2TWkLKO3A2ZaI/iKgOPuLvgfDVSF2+NrpG73Dzk204+JFUgZDS5UhQylhEe0lLFVt4geMcTFNBILyP6gDTigRRHV1JZ599lmcccapmDxpom7Y43Ih9xOMHDUMF150PpYuXYb1G9aKQBXXcwEmjBun39cHssJYs34dXn3lVRx77DF6sypvZeWg3tTUoK+Nrr3uOmzctEVmxi/p6oszj91J+r6f/BGKi97ik20maeAV7QsW3IVTTz0DJ598KubNs+ikk07B8cefiD/+8f90NejcL5+PL5x4Ctau34CPl67E//7qGSy44w6MHztaBLSoDrK8Bv+C8y/E6NFj8fTTv9JlU4qMA0pLhFdjdTnXpItLviOGDZfZ9Tx8+NFHeO2f/0Iku/Vn312lFnUoTV47/afqlpDKKjYvK6ur8MKLL6qgx9c73ANcX9ckfIkiLzcfV115jXRKIRFO/0/4HpNBNIiRI4brjbfZOdl46+03cc4550oZnC50BuadtJPOO+8CqYsNWk7HHT8P9z/4EPIKC1J12pnWjhLz5OZLOnwKSYc7eOBAlJeV6Sbq+vo6EUTqRA5JSHs4HLNm7YVf/+Y3aGi0hBMKvvz0lrE2CI/q6qPSZuIYNWoMzjrrTN3AuGH9JhWOGT6/8Bk9ZrS1WueItxWcdkK76j/a06uZzROjanuyn7uD2kuvT+2Tk3fp8JF+O+rfuHOrXpSxekN4mQtJDEr9DUy+E630u/NXPC0gQfKV0EUXXoAtW7fixRdeEj0FS+s6/KHDhuL0UymkTFJpl2Zr163Dn/74Ryxa/LEMMkx/AJOnTJbB+HwZWP+J3/7uGd00FpPZ8wgZdObNm6fnEZhP+9atX4+/Pvd3vPnWW8gKW68euoKurKB0BO7KQJD3fLVBgYvvkf/857/oDF43LQoPk4mYbuQ784tnYPy48eq+Wuyf+/tzuk+CeqaTs81zz/2ybk77wQ8f0S+naB6T2frY0WNkMP4Cnnv+eRFSFlsCTAaQ6RWUjiIei6K4uBgnnHCCbpbOFcGDea2oqMDLL7+K56Wu6Rqf/PHAqGuuvhrrRbB9/PEndE+GOLZDYr3fWfd5ns6lX/0a/vDsn7Bs2XKr/L0KrRPI5AoK/XBPwCRpM6edegoGDxlEU80P3+e//eab+Mv//RWNIsjyiy9KbzxYi4II21lWtvXFCuNfvmI5nnnmWaxdux5h6SOYT3bsfG04cuRwPPLI47qB0aSbe6K4KZIbSl9/7XV8uHBxyi4T8FdQfGQS/gpKCi06Gjc3Wun74x6UdMCwCWG6qk7Qjh0QiZ0dqYU7eTTf+7eyEzj9046VUh7Szgfj6oqAYnjYFV6aPNCjVw6YVwoyVJlPplHNhYxrhmHsnaAZfwzXzcN0wHgyuQels2BMfN1FvjBfWkdk5u3kH9PDT0VpYnjWHkxdyxSYLnaUpkw6Wpd2BeZL64M8m7y1le6UW7ts+MqRX16YknLWiLbqkEEqjE7UI5NGA7eeMHWJ4TNsqrvrHpT+jt7gnYnTrXqBdcYIvGn1d+1GYlkZ6/4ioGSuZ+sOMKk2Wd24sNfoHXaZJHc8bjuufvAMEF0FcbuTyZNx4xWG0785mr678tERMnF3JQ08Z8FKf9u8Yh7dV+g749LjnYUfRm+IfmX4UtVtly45w+yO8Nsj5p15NuWvPHTxj2nil0pOnrVHHXXXUWL8br5kgk8MQ+uDkMm7lztSyq3wSXll1xHyz11XGY5XHTJk5aZz6XfH4darmR2mUfUQM/u5O8grDbsLMW9BB2U6r73BOxOnW/WijNUbwstcSGJQ6m/o2wKK4aqWn/VL6R12/Zl6Mx8m7p5MQ2+XW4s65Hj2ySJ3OzNmTn1Pk7Oe9kT9ccfhFafhiVF3tQeFZ9zwdZ0568YQ/Zif09xNbaWB+8WceufPHVdXiWG12uNjk4nLy25X5PQrs/CWqwcOd+lST9QZN5k43aoXdZV/rYjwMheSGJT6G9zrosyOE/5lgd2MTOSDDZszTsMjnnqoRz3vAibunuRlb5YbZ9uckZvW6nyN4MMCeaR1yR4sWI/0dN9eZJOznvZE/XHH4RUnV234mse0OX21S1456hNtcrOzsc+cvbF96zZdE+Q5Nrxkjs+jR43S5xNP+Dy2bdmqel6mx+sBeBDbgLIy3WzPjfncOM4L6ngAGq8M4GbjRCyOU08+RS+q27xxEyZOmKDEMHgx35RJk1A+YICWJ8PipX4Mixf78bK8KZMmo6qqCtxrZ/LhBE3YoXNF7+jPfQ4rV6zQS/QYH+Pm+SjlZQMwbsxY7Dl9uh4Cx7N5rAv28iQ/o9XvyBEjUFNVrXvLeBlfTlaOHvpWsX07Tj/tNAwsL9dXDmyPPFCNX6bxq7ThQ4ft5EE0KjwZI/GH9Syc1ApcB+BVft0NE6db9QJ5ryuBjvqUaTBUZ8g84sG/LDBdGK4KOaVt1Tvs+jP1Zj5M3D2Zht4utxZ1yPHsk0XudmbMnPqeJmc97Yn6447DK07DE6N6rqAIKLDwE3N+Jk4aJAP4XjNn6uV03JTPS+fWrVunF/Bt3LgRw4YNQ0lJsR5HwC+VKisrcfDBB+lZSXweOnSoHhTZ1NCEQw89BB9++IHuheFBeLzIj8fFDxChhAPAjh2VIqCU65dRHPS5iZd7+PjpOzdtyyCC0WPGSBrbWGmxQXd6AJwIHTwcjhcQ8iJDfm3FODno8ARfXrLHU7j5QcAEEZR48vaUKZOxbdtWHHTQQZou7mfKz7eOwydveK/ZRx99qF9zMd8Mg+EyfTERUjRPdXU49tjjlFc8noAnrnamTvZEnXGTidOtelHG2hfhZS4kMSj1NzD5TrTSf2a+4unH4MJVd3zFs7uBEnxvfMXTn8C6xBmOtRhq1SUOFH6bawmzqdGAr1PavSwwnhAhRjTSRnmiKj+/Bq87EEP6Jb/jMh/l3UNB6fh4WGEixDYcQVDMk4FmCYUL3mHxI+HxFtOY2CYjiIabxI0IEWJEv0FxE2MdlzBDEg4nyYyTSAYTCDeHkQxzd2MTspPZiAf5lRzTLf0v3Wvv2xKah1hcBTHO9plPHqLHTd9MO31wEGY9YR7Yd6u95I39kmlzJHUvpCyQdNFeN4aLXld+RdX6Z5Jhh2uFbcW/u4F9E+uT6cMzDYbqDLm/bJLt2694DFeF2ED44zIgwcbgtO8wEV5mhNu8B6jL+XAQOw12mFJRVC/lY3WUDjdeZOLORBo6Sj0Zl5tYPXv6Lp7+SOwstSnLM+tR2nfxpEnOekp9d9cfdx31qrOmzbFP0nYn3ar7Lh4l2gvxLKBAuBDhgXshnjNAuvhNMiiHES6eJIN1GM3BQhQOm466aBSR8ikI5g9HE/JQOGAqZGRAVt5ARIJF0v9tknAKECzbD5GSoahN1CFr4N4I5w5FNJ6NvGEzEc0egERTBSIylgSKxkp4MySOXKBAzAdMF6lGhIZIObIG7IewSBLNkQjCpdMRlMlfMFEl+bXbiE0UHmbOnKGXD/KV0bLly8U4oK9ruDLCFZoNGzZq38xVH7YrHnU/buxYvTCQk6fDDjsUlZVVei8O+cQ7drSfEgGmKcoj50OqVwFGhTTrhmGOVqyL5LFRnWnrCHmVX3eTidOterqVn38Xjzf6toCi/1vCCCiEsafKmYKI43rbK6cSTAjf82qYNvG9Js9lYIfB2UBCGkqEkqt0NGGe40FpXlqE04+TUmihYQVrZdQppOOXkAqyU0ARsKGTvKC75EU1xLTzwfLZM3DGlS7vOgNWT/LJQOqt/eTDgHUoJaAI2qtLXUVXytzpPhP1ZVdpcNu59c66pO1OAkwJKClIT0MBYfyxwsMI4jUbkCwZKcJECbBtJeK5RcgeNAO86Tc8/HBkF+yB2rpPEMkbg3hjDYL1IsTkj0MkpwxNEnZT4TBkN2wR4eQQ1ET42mgm6otGIBANIVcEmEThSImnBEkJLzdH4sgpR3DQXqhrrkUibzJKhs7Gjk3vIm/EicgqKcbGbZtQOmo26reuQqB4D5k+VyBcX8XMWamXPPGpqLAA99x1J+bfcQeqq6pw8YUXYc/pU/WyR756OvLIw0VwKcPXvnqxfqV1+de/jn+//Ta2b9+Om2++EePGjZO21oz9DpiD+voaTNpjD+y99xyccvIpGD1qJK675mq9SJD7Vu6/914sXbIER82di+OOPQZjx4zGv995p91TgzsCU37p9Df0S3TUv3HnVr3A+sR2Z/rwLqMd77Qy1v1FQHFnp5W+P7ziYaJ5GNrMvWZhrEjtfFfLd6Y8VpzvRMkYyQOOOeZo/OIXT+tJsGw03JD1/PPP63vPKVOmoLSsFG+/9bba8V3rRx99pMeGcyDj64C9Zs3Ccy++gJrqauvTxj4CVu6OvuLhxVfDhg5VftTW1ZLj6o88NaS3hMqP+c7jZWUyq+PGN947w/flPDKcS7sK8ctYrbmOPqTfyLoJrAcdecVDfrJuVEs5cxMhZ5C6XM2f5E+XreVHd+QRec+ZIMPiFfIbNmywQ7LqrJMfyieySowszvUtME/sQKgSrEfMI/PhBPPKusG9CLz4j/sE6MfUJYL+dGCxecABXQdxOyhTZ8gH9WPzhGHnyqych7bx+nuTlr4E5oV8MmCaucfDWZ/ikuws6YfigQJxEEcYjYiH84UX0n5EaIhL/55VMg1NiTVI1FUiEiwXdw3S/gYiJn6DyXUIBwYjzhWGgnwRIEKI165BdiKEaM4ABBMywWqsQKwwX8LLlVFlI0KBcRLPDsSb6mTWLhM2kaEiwaEyIatBjEJNYghqkhsQSeYgK1SIptgm7WdjwQFiVq1DU1LHHS0OJRZTTm42Bg0arH0n98CwL6iqrJYyjuugQwGEb16Ki7lXplrvNWOZFopww7JvaorqHhZucOXrBW4E5vk2nDSyjtCuQvpqDlw1NdU488wztQ/mfWlZ0r7sKrPbgn0T61N39Z2psrThesXDwUJJyiz1ikfaXVM8HjeqedVjXv/4r3i0rGzSwUF+ZgUlKWZOe+EOimRWUCWV+8MPPsR4ETJGjx6DtWvX6sYyDhrFxSVYtXo1GqM8UjwiDSMLmzZuQnFBMSoqdqBZzOukAfGKbg46PN30wAMP1IbCkz3j0rnSv86cHHG709IZSsevoc684hkuvDjkkIMxePBgNImwN2f2LBx80IEoKy3Ro9Wn77mnnnDa0NiA4kKZHR1+BFYuXyazqEIccvAh2pHsu8/eqvJ69JkzZkhFX48D9t9fd/Dz64PNMqikTkB1xe/Obyby31Fi9WzzFY+AlZcd5xDhzWwRRmfP2ks64R16qunMGXti6uQpaBahZvKkyRgodWTN2jUq8BwoeW+sb9Ar4o879ljwULH999sPI4YPQ2FBofK3WQYZfo0wefJUPZqdAg2FH5adM419gdhZalOWZ9Yj9yseKjy2nps958yerTfvDhJB5cgjDle7SXtM1IHnlJNPxsoVyyXv/AJjtM6cVy5fjimTJ6FU2urhhx2GUSNH6QrCntOnYZ85c/Qrl7EyYZg9azaGDBuKouIiSAdntXu7PmWivrRX7zpSR1u94pG/FvVJKBEIoSlShJyyIUCBUP5IBHMGISDCRaBgKEL5w4TZEamT5QjnjkAwtxTBPNrnI5gtQkfuMCRyCsVfKRIRGegjeQjmD0VS/AZzShAQ94lCCSN7oDyXiP+RohaIPxF0xE2gYBgCecNFXyRhDBQ/QxAT+1DeUCBvIOK5xRLfCITzB0ufmyXCI79EahRhnH2HlSfmndQs/Oe1DXUN9fIc036WNxs3x5ulP21EVASUqAiz1dJ/8pmjDP1xctMoxJN966W/4QncjdIWeCMx7aLCM+prZLJkuWlQ9T8ffIC33v63pCv9ay6c5ed87izRL9WO+DfxuFVPt/Lr7Vc8orpXSJTkOWbMHWZU+9cKiqiUT8KSyF7dJEs7vsaRBy1s6o1K8DmuNY0aOw6+EhI/6oazDlFTeoFRiaTWsr4FprWjKyglMkhSeubyK1eNuFueMz8OtAsXLcKYsWN1Rz7t+fpr8uTJ+Pjjj9WeqwqbN2/WLw3YOdMv3XLVihWOzxxMOMuSGm3H2HfABsJ8sDxJ7hUUCig051cOXB3YvGWLCLpjdebI+4OYR66q8Ip6Xg3/7rvvaoPj3UvkC91MnTYNy5ct03fvnGmOkoF5uQzKHIRpRgF3owhwtCPfTZn1FbAu7WoFhSmmIDdixAg156ra/vsfoFcffLRwoU4OeOEmv9rgCgiJX5FQ0KfQT57PFsGYAlpuXj7Wi/+9995b9WvWrMEMCr0bN+rAxvZO9zzGnuXXV8D6v6sVFKlN2qexZgWEeI4uf4T2dQ6eWrXP4jmRkH6I5A2WQHv1huGasNt3ax2OJvZJTnCkz9MJNccdHz0J1u1eWEG5Rx51BUXaO1dBdEVESDfIksRMN8ialRSa2faeKygkaQdcOek7R91LRx+UyPUVj2Rks+2302gloFjGCuegos9i5k5sbyGdtGQiH50RUJwwcfckL91x9WTc7ATIJ4J1yP8irDVYh9hRGmGgo3WpM+hsmRv3pqQyUV/aS4PbzsutqUusP+RZd9en9tLro304eZcOH03JdsS/iceteoF1xgi8pg/vEtqNxLIy1raAcrc8tnjFI5QSToxQQjMjqNCc7sTcCDMqoFCVfMSkr4hnUkDZKbJ3EcLYVIB8D51RMGSb+G5a39kbvcOutymdtPRmPkzcPZkGd1w9nf8Wdcjx7JNF7nZmzJz6dKmzZe6sp5mqL+2F47bzcmt4YlT9XNZ+7g7KVL4/i+TkXTp8pN+O+jfu3KoXZazeEF7mQhKDkhMiUOjrGTfRSoSTJJ+pinBCc4ZEAYrmKRJBRVXaESK4p54zAXeaW+mdKyg04CqKCCJBs4Ii0lBQ9LpJtqmpia96umcFhSbyx9mcWSb1YYEVPByx9qDwxyV53TfgowW4sZkzFb8utQGbFeSRWUHx65I3uGqppxLb4Cw40ytNTrBo3J2zj47Bybt0+Gh6io74N/G4VS+wDzJ9U1poPxK1Mtb2CsoCeWy1gmJUGU+4ckLVnH2SIrOCIs9KXD0hCVIrKCIzJIqKiuIbN27UvShdWUFxZ6eVngIKH9yvecrLy4NOAUUipj6cUQGlRVJ9+PDhw4cPH52FUzghbAHlNgoVoo2JwJESUiiAUHW+4uGzEU5sd3ymYKLCCfeeiJtYdnZ2SkBpbGyM5+XlJSig5OfnJ5zCifhHJl7xJKdOneopJkhCVCris3nNw+UeqhmD4apPny0ivMx98qmnifAyN0R4mfvkU08T4WUuxIHZPThTsJAxW4UTPhsSYYNf7cRCoZA+CyXEjZIIJaqKnTHjFzqqOsmOIm0w+U649YRm8bDDDlM7rqJUVVUFhw8fzhUVXUFpaGjQTbKiSlpDW+muK/BXUHz48OHDh4/MQgdx61Fhr6BcL4IIPxk2r3lSr3vslRKunOhqicMspacQI+N+6usdvt7hOSjcKJudnZ3gKx6vFZRXX33VLS+19dxKIHHrCTVzf80zatSoQGVlpb7m4Vc8/JpHEqaCikhQYVI0GlVVvEckc2GhiGSK3+bx5a0+08zobaI7+lFV3PBlOA+A04NWhBEhMefKT0C0ATFX3htViFDVNvPhw4cPHz52O8hYaAb0FqptLkOgflamZ5SImZI8c4WEz9xcllo5kfFUBRQxVyFFzJzCiqq0o1vqKZTwmaqM/yqg8NWO/YpHBRQRSBLr169PFhcX87m9vScGLczcA7jXgK5mbQkoIpRQb1ZSUptlBWEBhYmw6CMOQUWFFT47iWa2uaoiudFMBRNRg7ZKvSgqoAT5IKoSzUU10GeXmQ8fPnz48LFbQYZBFUYsXQu9DIEqoFDRr3PETg9ZEz2FE76+iduCiQobVI2g4iTbrsUzBZPs7GwVTPjc2NiY4B4U7j3hCgpXT0pKShJr1qzpyOZYgxZm7gHca0BXM6/Nsu6vebiSEolEQpLAEFWRpHQ1RRiiKykizKhgYsz4LGQEElUNSYZVIDGqMEW8BSmoUKFAoqsoojpXUoiO5MmHDx8+fPjYHdBiwJfxMqUXqGBCiDmfde+IgIKJqmJG4UQFFVFTwor9rAJJKBRKPZPMqx0ZtwndHEsBhSsoXDnhCgr3qPaEgEK0+TWPey8KhRSuoOTk5KiwQmFDBBNVhQEqpIiqepJkzgglaiaZVoFEVLpTgYR6WzVCCc1VMLH1qjJ9fBZm8rEFbDc+fPjw4cNHv4WMg14Du5rLeMpH59kk+kxJRFQqKqjI2Jl63SNmuilWzPRIe6riLyWkiH1MxvLUMyUSCii2GucKCgUTGf+5gpLae8ID2sS+hXDCBNkCimceBC3MdzVop+xvvfXWwOLFi1W/q1c9FFL4qkfMJK8qlPDVT5B7UvjuhxDmhCVjZoVFV0rkmSfRpvaaUC9MoSBiVk5UMOEzVUmKpsc8S7BtCiJtmfvw4cOHDx/9BTJetjW4p17vyDjaYiVFhk5dSZFxtYWgQpKxUYUUGT/NKx8VVKgn5FkFFD6LqmaEjOt8laN7TmR8V8GkrVc7TAQFFH4VfPvttzvT32ZeiF0N2k57fW7vXBQKKc6VFAooFFQk0bxMMCQCiaoUWGy9EUrUXFQKKpRDVBUjCipUyVHnKx0joBCqGr3D3I22zH348OHDh4/+gjYHdQolDsGEUL2MrapSIKEq46mq1MtwSi2FEyO8pF7/hMNh3V9iBBPR83RZFUxkjFeBxL1yIs8qmFBAGThwYMK1ckK0SJ+temJXg7bTXp+dAgpV50oKVdGnBBUKKZJQVSmkUGChIEJBRfKYeqYqTEgJJLSjKkxRwYRCh23POFVIIQmzvAQSt17RjuDiw4cPHz589AtQsLAf3WhhbtxRlTGVz05BxQgnuroi47CebeJUaW4Ek6ysLK6YJCigRKNRvbXYKZiIedKsnKxYsYL3Cqlwwvi7U0AxcLrT5/b2pIhAohtnJZMqqEj+AkZQoZBihBUx53OAqrilQELBJGBUCiVUjUBiSJihcVOAoWrgCyE+fPjw4eOzDqdwQlXGWwoiSapGQKHePFMgoUoBhIIIhRTaizlf6xiBhIezthJMxExpF3tOCC9hxMsshY4O6K3cmT0pzpUUqm0JKiJZUa/PFE7y8/NVlcxQENFnChiS0ZRQIm75WkcFD5IwhdeZazxGT5V6wtj58OHDhw8fnzVQqLAfU8IJIWOyCiR8ptrY2Kj2fCYZgUTGaBVS+GwEEhIFkZqammR7ggnDNsIJn3tVQBGomdcrH6puQUUEEKXS0lLdTMtVFQorhYWFqlJPAcNebdFnI3DQjCqFEZqJPbUKt1Di1vvw4cOHDx+7OyhU2I8KL72MvSnBRYSSlIBCYcToqRqBhKrRV1ZWqtoTgolBZwdzL/dqtitBZcKECfrsFFYomHBlhe74TNUpuDjNCSOodFQIMe59+PDhw4eP3RUUIuxHTxhhxemOwgZVCiJGb4QR6t0CSba9+dXsMeEz3XWHYGLQ1QHcy5+auQUVwimsUPUSWGhOmGeutDj1Bl4Ciw8fPnz48OGjJbwEEgMKHVR37NihqtETXgIJzd1CCdEdgolBugO8l381M4KKQUcEFgNjbkAhxn5sBbcA48OHDx8+fHzW4RQ42gKFEKpG8CA6KpAYdIdgYpCpwd0rnBZm7QksbrgFGB8+fPjw4cNHZuEUTAinIGLQjkBi4CWEeJl1GpkWANoLr4XdrbfeCnMyrRfaE2B8+PDhw4cPH+nDLYA4YZ/8autSaE/4yIhgYtDdQkBHwvd0QwGmo2hP0PHhw4cPHz4+S6BgYT/uEh4CiEFHwsioQOJGbw3s3RGvL6T48OHDh4/POrpTaOhWgcSNvj6o+0KHDx8+fPjw0T3oUYHDhw8fPnz48OHDhw8fPnz48OHDR2YB/D9GMmBW9PFndQAAAABJRU5ErkJggg==">
            <a:extLst>
              <a:ext uri="{FF2B5EF4-FFF2-40B4-BE49-F238E27FC236}">
                <a16:creationId xmlns:a16="http://schemas.microsoft.com/office/drawing/2014/main" id="{F6FAA80B-DCA6-4371-8BE8-2548D9663B86}"/>
              </a:ext>
            </a:extLst>
          </p:cNvPr>
          <p:cNvSpPr>
            <a:spLocks noChangeAspect="1" noChangeArrowheads="1"/>
          </p:cNvSpPr>
          <p:nvPr/>
        </p:nvSpPr>
        <p:spPr bwMode="auto">
          <a:xfrm>
            <a:off x="1324625" y="39284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400"/>
            <a:endParaRPr lang="en-US">
              <a:solidFill>
                <a:prstClr val="black"/>
              </a:solidFill>
              <a:latin typeface="Calibri" panose="020F0502020204030204"/>
            </a:endParaRPr>
          </a:p>
        </p:txBody>
      </p:sp>
      <p:cxnSp>
        <p:nvCxnSpPr>
          <p:cNvPr id="19" name="Straight Connector 18">
            <a:extLst>
              <a:ext uri="{FF2B5EF4-FFF2-40B4-BE49-F238E27FC236}">
                <a16:creationId xmlns:a16="http://schemas.microsoft.com/office/drawing/2014/main" id="{D4FBC6E7-B3E9-4EE4-B788-4625E4C230AF}"/>
              </a:ext>
            </a:extLst>
          </p:cNvPr>
          <p:cNvCxnSpPr>
            <a:cxnSpLocks/>
          </p:cNvCxnSpPr>
          <p:nvPr/>
        </p:nvCxnSpPr>
        <p:spPr>
          <a:xfrm>
            <a:off x="626686" y="3590617"/>
            <a:ext cx="2015782" cy="0"/>
          </a:xfrm>
          <a:prstGeom prst="line">
            <a:avLst/>
          </a:prstGeom>
          <a:noFill/>
          <a:ln w="6350" cap="flat" cmpd="sng" algn="ctr">
            <a:solidFill>
              <a:srgbClr val="002050"/>
            </a:solidFill>
            <a:prstDash val="dash"/>
            <a:miter lim="800000"/>
            <a:headEnd type="none"/>
            <a:tailEnd type="none"/>
          </a:ln>
          <a:effectLst/>
        </p:spPr>
      </p:cxnSp>
      <p:sp>
        <p:nvSpPr>
          <p:cNvPr id="20" name="Rectangle 19">
            <a:extLst>
              <a:ext uri="{FF2B5EF4-FFF2-40B4-BE49-F238E27FC236}">
                <a16:creationId xmlns:a16="http://schemas.microsoft.com/office/drawing/2014/main" id="{F173EA26-46F9-4207-A34F-0289F9F9BE7C}"/>
              </a:ext>
            </a:extLst>
          </p:cNvPr>
          <p:cNvSpPr/>
          <p:nvPr/>
        </p:nvSpPr>
        <p:spPr>
          <a:xfrm>
            <a:off x="847761" y="2960042"/>
            <a:ext cx="1429897" cy="400110"/>
          </a:xfrm>
          <a:prstGeom prst="rect">
            <a:avLst/>
          </a:prstGeom>
        </p:spPr>
        <p:txBody>
          <a:bodyPr wrap="square">
            <a:spAutoFit/>
          </a:bodyPr>
          <a:lstStyle/>
          <a:p>
            <a:pPr algn="ctr" defTabSz="914202">
              <a:defRPr/>
            </a:pPr>
            <a:r>
              <a:rPr lang="en-US" sz="2000" b="1" kern="0">
                <a:solidFill>
                  <a:srgbClr val="EDBD11"/>
                </a:solidFill>
                <a:latin typeface="Calibri" panose="020F0502020204030204"/>
              </a:rPr>
              <a:t>Power BI</a:t>
            </a:r>
          </a:p>
        </p:txBody>
      </p:sp>
      <p:sp>
        <p:nvSpPr>
          <p:cNvPr id="21" name="Rectangle 20">
            <a:extLst>
              <a:ext uri="{FF2B5EF4-FFF2-40B4-BE49-F238E27FC236}">
                <a16:creationId xmlns:a16="http://schemas.microsoft.com/office/drawing/2014/main" id="{6B389B62-38C5-46BF-A799-F4873DA8394E}"/>
              </a:ext>
            </a:extLst>
          </p:cNvPr>
          <p:cNvSpPr/>
          <p:nvPr/>
        </p:nvSpPr>
        <p:spPr>
          <a:xfrm>
            <a:off x="655637" y="4945062"/>
            <a:ext cx="1948894" cy="646331"/>
          </a:xfrm>
          <a:prstGeom prst="rect">
            <a:avLst/>
          </a:prstGeom>
        </p:spPr>
        <p:txBody>
          <a:bodyPr wrap="square">
            <a:spAutoFit/>
          </a:bodyPr>
          <a:lstStyle/>
          <a:p>
            <a:pPr algn="ctr" defTabSz="914202">
              <a:defRPr/>
            </a:pPr>
            <a:r>
              <a:rPr lang="en-US" b="1" kern="0" dirty="0">
                <a:solidFill>
                  <a:srgbClr val="5AB4DA"/>
                </a:solidFill>
                <a:latin typeface="Calibri" panose="020F0502020204030204"/>
              </a:rPr>
              <a:t>Azure Analysis Services</a:t>
            </a:r>
          </a:p>
        </p:txBody>
      </p:sp>
      <p:pic>
        <p:nvPicPr>
          <p:cNvPr id="23" name="Graphic 22">
            <a:extLst>
              <a:ext uri="{FF2B5EF4-FFF2-40B4-BE49-F238E27FC236}">
                <a16:creationId xmlns:a16="http://schemas.microsoft.com/office/drawing/2014/main" id="{69C3E305-097E-483D-A2BF-4AEB8FF0AD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7564" y="1768957"/>
            <a:ext cx="1250290" cy="1250290"/>
          </a:xfrm>
          <a:prstGeom prst="rect">
            <a:avLst/>
          </a:prstGeom>
        </p:spPr>
      </p:pic>
      <p:sp>
        <p:nvSpPr>
          <p:cNvPr id="25" name="Oval 24">
            <a:extLst>
              <a:ext uri="{FF2B5EF4-FFF2-40B4-BE49-F238E27FC236}">
                <a16:creationId xmlns:a16="http://schemas.microsoft.com/office/drawing/2014/main" id="{E725F60A-9D81-41F4-A519-6CDEB17EA115}"/>
              </a:ext>
            </a:extLst>
          </p:cNvPr>
          <p:cNvSpPr/>
          <p:nvPr/>
        </p:nvSpPr>
        <p:spPr>
          <a:xfrm>
            <a:off x="4296114" y="3033113"/>
            <a:ext cx="2335160" cy="1669551"/>
          </a:xfrm>
          <a:prstGeom prst="ellipse">
            <a:avLst/>
          </a:prstGeom>
          <a:solidFill>
            <a:schemeClr val="bg1"/>
          </a:solidFill>
          <a:ln w="57150" cap="flat" cmpd="sng" algn="ctr">
            <a:solidFill>
              <a:srgbClr val="5AB4D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chemeClr val="tx2"/>
                </a:solidFill>
                <a:effectLst/>
                <a:uLnTx/>
                <a:uFillTx/>
                <a:latin typeface="Calibri" panose="020F0502020204030204"/>
                <a:ea typeface="+mn-ea"/>
                <a:cs typeface="+mn-cs"/>
              </a:rPr>
              <a:t>Analysis Services</a:t>
            </a:r>
          </a:p>
        </p:txBody>
      </p:sp>
      <p:sp>
        <p:nvSpPr>
          <p:cNvPr id="26" name="TextBox 25">
            <a:extLst>
              <a:ext uri="{FF2B5EF4-FFF2-40B4-BE49-F238E27FC236}">
                <a16:creationId xmlns:a16="http://schemas.microsoft.com/office/drawing/2014/main" id="{6CE6D9D3-9B8C-4978-B809-8B31D9FF4813}"/>
              </a:ext>
            </a:extLst>
          </p:cNvPr>
          <p:cNvSpPr txBox="1"/>
          <p:nvPr/>
        </p:nvSpPr>
        <p:spPr>
          <a:xfrm>
            <a:off x="4712885" y="2039915"/>
            <a:ext cx="4629551" cy="461665"/>
          </a:xfrm>
          <a:prstGeom prst="rect">
            <a:avLst/>
          </a:prstGeom>
          <a:noFill/>
        </p:spPr>
        <p:txBody>
          <a:bodyPr wrap="square" rtlCol="0">
            <a:spAutoFit/>
          </a:bodyPr>
          <a:lstStyle/>
          <a:p>
            <a:pPr algn="ctr" defTabSz="914400"/>
            <a:r>
              <a:rPr lang="en-US" sz="2400" dirty="0">
                <a:solidFill>
                  <a:schemeClr val="tx2"/>
                </a:solidFill>
                <a:latin typeface="Calibri" panose="020F0502020204030204"/>
              </a:rPr>
              <a:t>Power BI Premium </a:t>
            </a:r>
            <a:r>
              <a:rPr lang="en-US" sz="2400" dirty="0">
                <a:solidFill>
                  <a:srgbClr val="3F454F"/>
                </a:solidFill>
                <a:cs typeface="Segoe UI" panose="020B0502040204020203" pitchFamily="34" charset="0"/>
              </a:rPr>
              <a:t>💎</a:t>
            </a:r>
            <a:endParaRPr lang="nl-NL" sz="1600" dirty="0"/>
          </a:p>
        </p:txBody>
      </p:sp>
      <p:sp>
        <p:nvSpPr>
          <p:cNvPr id="27" name="TextBox 26">
            <a:extLst>
              <a:ext uri="{FF2B5EF4-FFF2-40B4-BE49-F238E27FC236}">
                <a16:creationId xmlns:a16="http://schemas.microsoft.com/office/drawing/2014/main" id="{E182A829-5FF5-4997-9322-5886E1B61C37}"/>
              </a:ext>
            </a:extLst>
          </p:cNvPr>
          <p:cNvSpPr txBox="1"/>
          <p:nvPr/>
        </p:nvSpPr>
        <p:spPr>
          <a:xfrm>
            <a:off x="6771603" y="2559681"/>
            <a:ext cx="3016181" cy="2800767"/>
          </a:xfrm>
          <a:prstGeom prst="rect">
            <a:avLst/>
          </a:prstGeom>
          <a:noFill/>
        </p:spPr>
        <p:txBody>
          <a:bodyPr wrap="square" rtlCol="0">
            <a:spAutoFit/>
          </a:bodyPr>
          <a:lstStyle/>
          <a:p>
            <a:pPr marL="285750" indent="-285750" defTabSz="914400">
              <a:buFont typeface="Arial" panose="020B0604020202020204" pitchFamily="34" charset="0"/>
              <a:buChar char="•"/>
            </a:pPr>
            <a:r>
              <a:rPr lang="en-US" sz="2200" dirty="0">
                <a:solidFill>
                  <a:schemeClr val="tx2"/>
                </a:solidFill>
                <a:latin typeface="Calibri" panose="020F0502020204030204"/>
              </a:rPr>
              <a:t>Policy-based incremental refresh</a:t>
            </a:r>
          </a:p>
          <a:p>
            <a:pPr marL="285750" indent="-285750" defTabSz="914400">
              <a:buFont typeface="Arial" panose="020B0604020202020204" pitchFamily="34" charset="0"/>
              <a:buChar char="•"/>
            </a:pPr>
            <a:r>
              <a:rPr lang="en-US" sz="2200" dirty="0">
                <a:solidFill>
                  <a:schemeClr val="tx2"/>
                </a:solidFill>
                <a:latin typeface="Calibri" panose="020F0502020204030204"/>
              </a:rPr>
              <a:t>Scheduled refresh</a:t>
            </a:r>
          </a:p>
          <a:p>
            <a:pPr marL="285750" indent="-285750" defTabSz="914400">
              <a:buFont typeface="Arial" panose="020B0604020202020204" pitchFamily="34" charset="0"/>
              <a:buChar char="•"/>
            </a:pPr>
            <a:r>
              <a:rPr lang="en-US" sz="2200" dirty="0">
                <a:solidFill>
                  <a:schemeClr val="tx2"/>
                </a:solidFill>
                <a:latin typeface="Calibri" panose="020F0502020204030204"/>
              </a:rPr>
              <a:t>Composite models &amp; aggregations</a:t>
            </a:r>
          </a:p>
          <a:p>
            <a:pPr marL="285750" indent="-285750" defTabSz="914400">
              <a:buFont typeface="Arial" panose="020B0604020202020204" pitchFamily="34" charset="0"/>
              <a:buChar char="•"/>
            </a:pPr>
            <a:r>
              <a:rPr lang="en-US" sz="2200" dirty="0">
                <a:solidFill>
                  <a:schemeClr val="tx2"/>
                </a:solidFill>
                <a:latin typeface="Calibri" panose="020F0502020204030204"/>
              </a:rPr>
              <a:t>More connectors</a:t>
            </a:r>
          </a:p>
          <a:p>
            <a:pPr marL="285750" indent="-285750" defTabSz="914400">
              <a:buFont typeface="Arial" panose="020B0604020202020204" pitchFamily="34" charset="0"/>
              <a:buChar char="•"/>
            </a:pPr>
            <a:r>
              <a:rPr lang="en-US" sz="2200" dirty="0">
                <a:solidFill>
                  <a:schemeClr val="tx2"/>
                </a:solidFill>
                <a:latin typeface="Calibri" panose="020F0502020204030204"/>
              </a:rPr>
              <a:t>PBI Desktop</a:t>
            </a:r>
          </a:p>
          <a:p>
            <a:pPr defTabSz="914400"/>
            <a:r>
              <a:rPr lang="en-US" sz="2200" dirty="0">
                <a:solidFill>
                  <a:schemeClr val="tx2"/>
                </a:solidFill>
                <a:latin typeface="Calibri" panose="020F0502020204030204"/>
              </a:rPr>
              <a:t>…</a:t>
            </a:r>
          </a:p>
        </p:txBody>
      </p:sp>
      <p:pic>
        <p:nvPicPr>
          <p:cNvPr id="3" name="Graphic 2">
            <a:extLst>
              <a:ext uri="{FF2B5EF4-FFF2-40B4-BE49-F238E27FC236}">
                <a16:creationId xmlns:a16="http://schemas.microsoft.com/office/drawing/2014/main" id="{9E5F1E1F-A1B1-47F6-BEA6-4804411DEC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7564" y="3758272"/>
            <a:ext cx="1421104" cy="1098759"/>
          </a:xfrm>
          <a:prstGeom prst="rect">
            <a:avLst/>
          </a:prstGeom>
        </p:spPr>
      </p:pic>
    </p:spTree>
    <p:extLst>
      <p:ext uri="{BB962C8B-B14F-4D97-AF65-F5344CB8AC3E}">
        <p14:creationId xmlns:p14="http://schemas.microsoft.com/office/powerpoint/2010/main" val="285931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53710" cy="4838248"/>
          </a:xfrm>
        </p:spPr>
        <p:txBody>
          <a:bodyPr/>
          <a:lstStyle/>
          <a:p>
            <a:r>
              <a:rPr lang="en-GB" sz="2800" dirty="0"/>
              <a:t>DevOps experience</a:t>
            </a:r>
          </a:p>
          <a:p>
            <a:r>
              <a:rPr lang="en-GB" sz="2800" dirty="0"/>
              <a:t>Killer features </a:t>
            </a:r>
            <a:r>
              <a:rPr lang="en-GB" sz="1800" dirty="0"/>
              <a:t>(</a:t>
            </a:r>
            <a:r>
              <a:rPr lang="en-GB" sz="1800" dirty="0">
                <a:solidFill>
                  <a:srgbClr val="5AB4DA"/>
                </a:solidFill>
              </a:rPr>
              <a:t>Object Level Security </a:t>
            </a:r>
            <a:r>
              <a:rPr lang="en-GB" sz="1800" dirty="0"/>
              <a:t>/ </a:t>
            </a:r>
            <a:r>
              <a:rPr lang="en-GB" sz="1800" dirty="0">
                <a:solidFill>
                  <a:srgbClr val="5AB4DA"/>
                </a:solidFill>
              </a:rPr>
              <a:t>Translations</a:t>
            </a:r>
            <a:r>
              <a:rPr lang="en-GB" sz="1800" dirty="0"/>
              <a:t> / </a:t>
            </a:r>
            <a:r>
              <a:rPr lang="en-GB" sz="1800" dirty="0" err="1">
                <a:solidFill>
                  <a:schemeClr val="tx1"/>
                </a:solidFill>
              </a:rPr>
              <a:t>Composit</a:t>
            </a:r>
            <a:r>
              <a:rPr lang="en-GB" sz="1800" dirty="0">
                <a:solidFill>
                  <a:schemeClr val="tx1"/>
                </a:solidFill>
              </a:rPr>
              <a:t> Model</a:t>
            </a:r>
            <a:r>
              <a:rPr lang="en-GB" sz="1800" dirty="0"/>
              <a:t>) </a:t>
            </a:r>
            <a:endParaRPr lang="en-GB" sz="2800" dirty="0"/>
          </a:p>
          <a:p>
            <a:r>
              <a:rPr lang="en-US" sz="2800" dirty="0"/>
              <a:t>One model “to rule them all”</a:t>
            </a:r>
          </a:p>
          <a:p>
            <a:r>
              <a:rPr lang="en-US" sz="2800" dirty="0"/>
              <a:t>Version control</a:t>
            </a:r>
          </a:p>
          <a:p>
            <a:r>
              <a:rPr lang="en-US" sz="2800" dirty="0"/>
              <a:t>Data Source Connectivity</a:t>
            </a:r>
          </a:p>
          <a:p>
            <a:r>
              <a:rPr lang="en-US" sz="2800" dirty="0"/>
              <a:t>Front-end tooling</a:t>
            </a:r>
          </a:p>
          <a:p>
            <a:r>
              <a:rPr lang="en-US" sz="2800" dirty="0"/>
              <a:t>Very large model support</a:t>
            </a:r>
          </a:p>
          <a:p>
            <a:r>
              <a:rPr lang="en-US" sz="2800" dirty="0"/>
              <a:t>User group characteristics</a:t>
            </a:r>
          </a:p>
          <a:p>
            <a:endParaRPr lang="en-US" sz="2800" dirty="0"/>
          </a:p>
          <a:p>
            <a:endParaRPr lang="en-US" sz="28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nl-NL" sz="4000" dirty="0">
                <a:solidFill>
                  <a:srgbClr val="3F454F"/>
                </a:solidFill>
              </a:rPr>
              <a:t>Power BI Premium or Azure Analysis Services</a:t>
            </a:r>
            <a:endParaRPr lang="en-US" dirty="0"/>
          </a:p>
        </p:txBody>
      </p:sp>
      <p:sp>
        <p:nvSpPr>
          <p:cNvPr id="3" name="Rectangle 2">
            <a:extLst>
              <a:ext uri="{FF2B5EF4-FFF2-40B4-BE49-F238E27FC236}">
                <a16:creationId xmlns:a16="http://schemas.microsoft.com/office/drawing/2014/main" id="{A1EFE555-239B-43AD-B7A3-C5AB66CA69E4}"/>
              </a:ext>
            </a:extLst>
          </p:cNvPr>
          <p:cNvSpPr/>
          <p:nvPr/>
        </p:nvSpPr>
        <p:spPr>
          <a:xfrm>
            <a:off x="9113837" y="4094"/>
            <a:ext cx="3375860" cy="461665"/>
          </a:xfrm>
          <a:prstGeom prst="rect">
            <a:avLst/>
          </a:prstGeom>
          <a:noFill/>
        </p:spPr>
        <p:txBody>
          <a:bodyPr wrap="none" lIns="91440" tIns="45720" rIns="91440" bIns="45720">
            <a:spAutoFit/>
          </a:bodyPr>
          <a:lstStyle/>
          <a:p>
            <a:pPr algn="ctr"/>
            <a:r>
              <a:rPr lang="en-US" sz="2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*State of March 2019*</a:t>
            </a:r>
          </a:p>
        </p:txBody>
      </p:sp>
      <p:pic>
        <p:nvPicPr>
          <p:cNvPr id="2050" name="Picture 2" descr="Afbeeldingsresultaat voor one ring to rule them all">
            <a:extLst>
              <a:ext uri="{FF2B5EF4-FFF2-40B4-BE49-F238E27FC236}">
                <a16:creationId xmlns:a16="http://schemas.microsoft.com/office/drawing/2014/main" id="{16792D25-9B6A-42BB-BE0E-BBBD57D28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1037" y="2811462"/>
            <a:ext cx="1981200" cy="1714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09875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5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61942DDB-841E-4F57-9FD7-13A4829772C4}"/>
              </a:ext>
            </a:extLst>
          </p:cNvPr>
          <p:cNvSpPr txBox="1">
            <a:spLocks/>
          </p:cNvSpPr>
          <p:nvPr/>
        </p:nvSpPr>
        <p:spPr>
          <a:xfrm>
            <a:off x="5826524" y="1363966"/>
            <a:ext cx="5086168" cy="1994158"/>
          </a:xfrm>
          <a:prstGeom prst="rect">
            <a:avLst/>
          </a:prstGeom>
          <a:noFill/>
        </p:spPr>
        <p:txBody>
          <a:bodyPr vert="horz" wrap="square" lIns="182854" tIns="146283" rIns="182854" bIns="146283" rtlCol="0">
            <a:sp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solidFill>
                  <a:schemeClr val="bg1"/>
                </a:solidFill>
                <a:latin typeface="+mj-lt"/>
                <a:ea typeface="+mn-ea"/>
                <a:cs typeface="Segoe UI" panose="020B05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563">
              <a:lnSpc>
                <a:spcPct val="150000"/>
              </a:lnSpc>
            </a:pPr>
            <a:r>
              <a:rPr lang="en-US" sz="3999" dirty="0">
                <a:solidFill>
                  <a:srgbClr val="3F454F"/>
                </a:solidFill>
              </a:rPr>
              <a:t>Dave Ruijter</a:t>
            </a:r>
          </a:p>
          <a:p>
            <a:pPr defTabSz="932563"/>
            <a:r>
              <a:rPr lang="en-US" sz="2800" dirty="0">
                <a:solidFill>
                  <a:srgbClr val="F2C818"/>
                </a:solidFill>
                <a:latin typeface="segoe ui"/>
              </a:rPr>
              <a:t>Data &amp; AI Consultant</a:t>
            </a:r>
          </a:p>
          <a:p>
            <a:pPr defTabSz="932563"/>
            <a:r>
              <a:rPr lang="en-US" sz="2800" dirty="0">
                <a:solidFill>
                  <a:srgbClr val="F2C818"/>
                </a:solidFill>
                <a:latin typeface="segoe ui"/>
              </a:rPr>
              <a:t>Macaw Netherlands</a:t>
            </a:r>
          </a:p>
        </p:txBody>
      </p:sp>
      <p:sp>
        <p:nvSpPr>
          <p:cNvPr id="21" name="Title 1">
            <a:extLst>
              <a:ext uri="{FF2B5EF4-FFF2-40B4-BE49-F238E27FC236}">
                <a16:creationId xmlns:a16="http://schemas.microsoft.com/office/drawing/2014/main" id="{6265541E-DD70-48D5-80A4-46BEB080CE99}"/>
              </a:ext>
            </a:extLst>
          </p:cNvPr>
          <p:cNvSpPr txBox="1">
            <a:spLocks/>
          </p:cNvSpPr>
          <p:nvPr/>
        </p:nvSpPr>
        <p:spPr>
          <a:xfrm>
            <a:off x="6446837" y="2587048"/>
            <a:ext cx="4603178" cy="2662814"/>
          </a:xfrm>
          <a:prstGeom prst="rect">
            <a:avLst/>
          </a:prstGeom>
        </p:spPr>
        <p:txBody>
          <a:bodyPr vert="horz" lIns="72000" tIns="36000" rIns="72000" bIns="36000" rtlCol="0" anchor="b" anchorCtr="0">
            <a:normAutofit/>
          </a:bodyPr>
          <a:lstStyle>
            <a:lvl1pPr algn="l" defTabSz="914400" rtl="0" eaLnBrk="1" latinLnBrk="0" hangingPunct="1">
              <a:lnSpc>
                <a:spcPct val="120000"/>
              </a:lnSpc>
              <a:spcBef>
                <a:spcPct val="0"/>
              </a:spcBef>
              <a:buNone/>
              <a:defRPr sz="4000" b="1" kern="1200">
                <a:solidFill>
                  <a:schemeClr val="tx1"/>
                </a:solidFill>
                <a:latin typeface="+mj-lt"/>
                <a:ea typeface="+mj-ea"/>
                <a:cs typeface="+mj-cs"/>
              </a:defRPr>
            </a:lvl1pPr>
          </a:lstStyle>
          <a:p>
            <a:pPr>
              <a:lnSpc>
                <a:spcPct val="150000"/>
              </a:lnSpc>
            </a:pPr>
            <a:r>
              <a:rPr lang="nl-NL" sz="2000" dirty="0">
                <a:solidFill>
                  <a:srgbClr val="403C35"/>
                </a:solidFill>
                <a:latin typeface="Bitter"/>
              </a:rPr>
              <a:t>dave.ruijter@macaw.nl</a:t>
            </a:r>
          </a:p>
          <a:p>
            <a:pPr>
              <a:lnSpc>
                <a:spcPct val="150000"/>
              </a:lnSpc>
            </a:pPr>
            <a:r>
              <a:rPr lang="nl-NL" sz="2000" dirty="0">
                <a:solidFill>
                  <a:srgbClr val="403C35"/>
                </a:solidFill>
                <a:latin typeface="Bitter"/>
              </a:rPr>
              <a:t>@</a:t>
            </a:r>
            <a:r>
              <a:rPr lang="nl-NL" sz="2000" dirty="0" err="1">
                <a:solidFill>
                  <a:srgbClr val="403C35"/>
                </a:solidFill>
                <a:latin typeface="Bitter"/>
              </a:rPr>
              <a:t>DaveRuijter</a:t>
            </a:r>
            <a:br>
              <a:rPr lang="nl-NL" sz="2000" dirty="0">
                <a:solidFill>
                  <a:srgbClr val="403C35"/>
                </a:solidFill>
                <a:latin typeface="Bitter"/>
              </a:rPr>
            </a:br>
            <a:r>
              <a:rPr lang="nl-NL" sz="2000" dirty="0" err="1">
                <a:solidFill>
                  <a:srgbClr val="403C35"/>
                </a:solidFill>
                <a:latin typeface="Bitter"/>
              </a:rPr>
              <a:t>daveruijter</a:t>
            </a:r>
            <a:endParaRPr lang="nl-NL" sz="2000" dirty="0">
              <a:solidFill>
                <a:srgbClr val="403C35"/>
              </a:solidFill>
              <a:latin typeface="Bitter"/>
            </a:endParaRPr>
          </a:p>
          <a:p>
            <a:pPr>
              <a:lnSpc>
                <a:spcPct val="150000"/>
              </a:lnSpc>
            </a:pPr>
            <a:r>
              <a:rPr lang="nl-NL" sz="2000" dirty="0">
                <a:solidFill>
                  <a:srgbClr val="403C35"/>
                </a:solidFill>
                <a:latin typeface="Bitter"/>
              </a:rPr>
              <a:t>moderndata.ai</a:t>
            </a:r>
          </a:p>
        </p:txBody>
      </p:sp>
      <p:pic>
        <p:nvPicPr>
          <p:cNvPr id="23" name="Picture 4" descr="Gerelateerde afbeelding">
            <a:extLst>
              <a:ext uri="{FF2B5EF4-FFF2-40B4-BE49-F238E27FC236}">
                <a16:creationId xmlns:a16="http://schemas.microsoft.com/office/drawing/2014/main" id="{91EC1540-EBAF-4B9F-8497-748C13F39B54}"/>
              </a:ext>
            </a:extLst>
          </p:cNvPr>
          <p:cNvPicPr>
            <a:picLocks noChangeAspect="1" noChangeArrowheads="1"/>
          </p:cNvPicPr>
          <p:nvPr/>
        </p:nvPicPr>
        <p:blipFill rotWithShape="1">
          <a:blip r:embed="rId3">
            <a:duotone>
              <a:prstClr val="black"/>
              <a:srgbClr val="403C35">
                <a:lumMod val="50000"/>
                <a:tint val="45000"/>
                <a:satMod val="400000"/>
              </a:srgbClr>
            </a:duotone>
            <a:extLst>
              <a:ext uri="{28A0092B-C50C-407E-A947-70E740481C1C}">
                <a14:useLocalDpi xmlns:a14="http://schemas.microsoft.com/office/drawing/2010/main" val="0"/>
              </a:ext>
            </a:extLst>
          </a:blip>
          <a:srcRect l="30770" t="30052" r="27835" b="29835"/>
          <a:stretch/>
        </p:blipFill>
        <p:spPr bwMode="auto">
          <a:xfrm>
            <a:off x="6005420" y="4412950"/>
            <a:ext cx="367827" cy="3600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Afbeeldingsresultaat voor twitter">
            <a:extLst>
              <a:ext uri="{FF2B5EF4-FFF2-40B4-BE49-F238E27FC236}">
                <a16:creationId xmlns:a16="http://schemas.microsoft.com/office/drawing/2014/main" id="{3B8ED2EB-5514-4801-913D-CD59E11CF2FB}"/>
              </a:ext>
            </a:extLst>
          </p:cNvPr>
          <p:cNvPicPr>
            <a:picLocks noChangeAspect="1" noChangeArrowheads="1"/>
          </p:cNvPicPr>
          <p:nvPr/>
        </p:nvPicPr>
        <p:blipFill>
          <a:blip r:embed="rId4">
            <a:duotone>
              <a:prstClr val="black"/>
              <a:srgbClr val="403C35">
                <a:lumMod val="50000"/>
                <a:tint val="45000"/>
                <a:satMod val="400000"/>
              </a:srgbClr>
            </a:duotone>
            <a:extLst>
              <a:ext uri="{28A0092B-C50C-407E-A947-70E740481C1C}">
                <a14:useLocalDpi xmlns:a14="http://schemas.microsoft.com/office/drawing/2010/main" val="0"/>
              </a:ext>
            </a:extLst>
          </a:blip>
          <a:srcRect/>
          <a:stretch>
            <a:fillRect/>
          </a:stretch>
        </p:blipFill>
        <p:spPr bwMode="auto">
          <a:xfrm>
            <a:off x="6027333" y="3971239"/>
            <a:ext cx="324000" cy="3240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30F7A5B3-8707-4B69-BBAC-7552F05E34DE}"/>
              </a:ext>
            </a:extLst>
          </p:cNvPr>
          <p:cNvPicPr>
            <a:picLocks noChangeAspect="1"/>
          </p:cNvPicPr>
          <p:nvPr/>
        </p:nvPicPr>
        <p:blipFill>
          <a:blip r:embed="rId5">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5919333" y="3437815"/>
            <a:ext cx="540000" cy="540000"/>
          </a:xfrm>
          <a:prstGeom prst="rect">
            <a:avLst/>
          </a:prstGeom>
        </p:spPr>
      </p:pic>
      <p:sp>
        <p:nvSpPr>
          <p:cNvPr id="28" name="Oval 27">
            <a:extLst>
              <a:ext uri="{FF2B5EF4-FFF2-40B4-BE49-F238E27FC236}">
                <a16:creationId xmlns:a16="http://schemas.microsoft.com/office/drawing/2014/main" id="{EF6C56F1-5F85-4609-B018-11EAAA2295E3}"/>
              </a:ext>
            </a:extLst>
          </p:cNvPr>
          <p:cNvSpPr>
            <a:spLocks noChangeAspect="1"/>
          </p:cNvSpPr>
          <p:nvPr/>
        </p:nvSpPr>
        <p:spPr bwMode="auto">
          <a:xfrm>
            <a:off x="1523783" y="1189087"/>
            <a:ext cx="3259494" cy="3318048"/>
          </a:xfrm>
          <a:prstGeom prst="ellipse">
            <a:avLst/>
          </a:prstGeom>
          <a:blipFill>
            <a:blip r:embed="rId6"/>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Freeform 90">
            <a:extLst>
              <a:ext uri="{FF2B5EF4-FFF2-40B4-BE49-F238E27FC236}">
                <a16:creationId xmlns:a16="http://schemas.microsoft.com/office/drawing/2014/main" id="{DEDFBB87-5F62-4E0A-8228-1C4EF24DE790}"/>
              </a:ext>
            </a:extLst>
          </p:cNvPr>
          <p:cNvSpPr>
            <a:spLocks noChangeAspect="1" noEditPoints="1"/>
          </p:cNvSpPr>
          <p:nvPr/>
        </p:nvSpPr>
        <p:spPr bwMode="auto">
          <a:xfrm>
            <a:off x="6036933" y="4928875"/>
            <a:ext cx="304801" cy="304800"/>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15 w 128"/>
              <a:gd name="T11" fmla="*/ 40 h 128"/>
              <a:gd name="T12" fmla="*/ 90 w 128"/>
              <a:gd name="T13" fmla="*/ 40 h 128"/>
              <a:gd name="T14" fmla="*/ 79 w 128"/>
              <a:gd name="T15" fmla="*/ 11 h 128"/>
              <a:gd name="T16" fmla="*/ 115 w 128"/>
              <a:gd name="T17" fmla="*/ 40 h 128"/>
              <a:gd name="T18" fmla="*/ 120 w 128"/>
              <a:gd name="T19" fmla="*/ 64 h 128"/>
              <a:gd name="T20" fmla="*/ 118 w 128"/>
              <a:gd name="T21" fmla="*/ 80 h 128"/>
              <a:gd name="T22" fmla="*/ 91 w 128"/>
              <a:gd name="T23" fmla="*/ 80 h 128"/>
              <a:gd name="T24" fmla="*/ 91 w 128"/>
              <a:gd name="T25" fmla="*/ 64 h 128"/>
              <a:gd name="T26" fmla="*/ 91 w 128"/>
              <a:gd name="T27" fmla="*/ 48 h 128"/>
              <a:gd name="T28" fmla="*/ 118 w 128"/>
              <a:gd name="T29" fmla="*/ 48 h 128"/>
              <a:gd name="T30" fmla="*/ 120 w 128"/>
              <a:gd name="T31" fmla="*/ 64 h 128"/>
              <a:gd name="T32" fmla="*/ 64 w 128"/>
              <a:gd name="T33" fmla="*/ 120 h 128"/>
              <a:gd name="T34" fmla="*/ 47 w 128"/>
              <a:gd name="T35" fmla="*/ 88 h 128"/>
              <a:gd name="T36" fmla="*/ 81 w 128"/>
              <a:gd name="T37" fmla="*/ 88 h 128"/>
              <a:gd name="T38" fmla="*/ 64 w 128"/>
              <a:gd name="T39" fmla="*/ 120 h 128"/>
              <a:gd name="T40" fmla="*/ 46 w 128"/>
              <a:gd name="T41" fmla="*/ 80 h 128"/>
              <a:gd name="T42" fmla="*/ 45 w 128"/>
              <a:gd name="T43" fmla="*/ 64 h 128"/>
              <a:gd name="T44" fmla="*/ 46 w 128"/>
              <a:gd name="T45" fmla="*/ 48 h 128"/>
              <a:gd name="T46" fmla="*/ 83 w 128"/>
              <a:gd name="T47" fmla="*/ 48 h 128"/>
              <a:gd name="T48" fmla="*/ 83 w 128"/>
              <a:gd name="T49" fmla="*/ 64 h 128"/>
              <a:gd name="T50" fmla="*/ 83 w 128"/>
              <a:gd name="T51" fmla="*/ 80 h 128"/>
              <a:gd name="T52" fmla="*/ 46 w 128"/>
              <a:gd name="T53" fmla="*/ 80 h 128"/>
              <a:gd name="T54" fmla="*/ 8 w 128"/>
              <a:gd name="T55" fmla="*/ 64 h 128"/>
              <a:gd name="T56" fmla="*/ 11 w 128"/>
              <a:gd name="T57" fmla="*/ 48 h 128"/>
              <a:gd name="T58" fmla="*/ 38 w 128"/>
              <a:gd name="T59" fmla="*/ 48 h 128"/>
              <a:gd name="T60" fmla="*/ 37 w 128"/>
              <a:gd name="T61" fmla="*/ 64 h 128"/>
              <a:gd name="T62" fmla="*/ 38 w 128"/>
              <a:gd name="T63" fmla="*/ 80 h 128"/>
              <a:gd name="T64" fmla="*/ 11 w 128"/>
              <a:gd name="T65" fmla="*/ 80 h 128"/>
              <a:gd name="T66" fmla="*/ 8 w 128"/>
              <a:gd name="T67" fmla="*/ 64 h 128"/>
              <a:gd name="T68" fmla="*/ 64 w 128"/>
              <a:gd name="T69" fmla="*/ 8 h 128"/>
              <a:gd name="T70" fmla="*/ 81 w 128"/>
              <a:gd name="T71" fmla="*/ 40 h 128"/>
              <a:gd name="T72" fmla="*/ 47 w 128"/>
              <a:gd name="T73" fmla="*/ 40 h 128"/>
              <a:gd name="T74" fmla="*/ 64 w 128"/>
              <a:gd name="T75" fmla="*/ 8 h 128"/>
              <a:gd name="T76" fmla="*/ 49 w 128"/>
              <a:gd name="T77" fmla="*/ 11 h 128"/>
              <a:gd name="T78" fmla="*/ 39 w 128"/>
              <a:gd name="T79" fmla="*/ 40 h 128"/>
              <a:gd name="T80" fmla="*/ 14 w 128"/>
              <a:gd name="T81" fmla="*/ 40 h 128"/>
              <a:gd name="T82" fmla="*/ 49 w 128"/>
              <a:gd name="T83" fmla="*/ 11 h 128"/>
              <a:gd name="T84" fmla="*/ 14 w 128"/>
              <a:gd name="T85" fmla="*/ 88 h 128"/>
              <a:gd name="T86" fmla="*/ 39 w 128"/>
              <a:gd name="T87" fmla="*/ 88 h 128"/>
              <a:gd name="T88" fmla="*/ 49 w 128"/>
              <a:gd name="T89" fmla="*/ 118 h 128"/>
              <a:gd name="T90" fmla="*/ 14 w 128"/>
              <a:gd name="T91" fmla="*/ 88 h 128"/>
              <a:gd name="T92" fmla="*/ 79 w 128"/>
              <a:gd name="T93" fmla="*/ 118 h 128"/>
              <a:gd name="T94" fmla="*/ 90 w 128"/>
              <a:gd name="T95" fmla="*/ 88 h 128"/>
              <a:gd name="T96" fmla="*/ 115 w 128"/>
              <a:gd name="T97" fmla="*/ 88 h 128"/>
              <a:gd name="T98" fmla="*/ 79 w 128"/>
              <a:gd name="T99"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64" y="0"/>
                </a:moveTo>
                <a:cubicBezTo>
                  <a:pt x="29" y="0"/>
                  <a:pt x="0" y="29"/>
                  <a:pt x="0" y="64"/>
                </a:cubicBezTo>
                <a:cubicBezTo>
                  <a:pt x="0" y="100"/>
                  <a:pt x="29" y="128"/>
                  <a:pt x="64" y="128"/>
                </a:cubicBezTo>
                <a:cubicBezTo>
                  <a:pt x="100" y="128"/>
                  <a:pt x="128" y="100"/>
                  <a:pt x="128" y="64"/>
                </a:cubicBezTo>
                <a:cubicBezTo>
                  <a:pt x="128" y="29"/>
                  <a:pt x="100" y="0"/>
                  <a:pt x="64" y="0"/>
                </a:cubicBezTo>
                <a:moveTo>
                  <a:pt x="115" y="40"/>
                </a:moveTo>
                <a:cubicBezTo>
                  <a:pt x="90" y="40"/>
                  <a:pt x="90" y="40"/>
                  <a:pt x="90" y="40"/>
                </a:cubicBezTo>
                <a:cubicBezTo>
                  <a:pt x="88" y="29"/>
                  <a:pt x="84" y="18"/>
                  <a:pt x="79" y="11"/>
                </a:cubicBezTo>
                <a:cubicBezTo>
                  <a:pt x="95" y="15"/>
                  <a:pt x="108" y="26"/>
                  <a:pt x="115" y="40"/>
                </a:cubicBezTo>
                <a:moveTo>
                  <a:pt x="120" y="64"/>
                </a:moveTo>
                <a:cubicBezTo>
                  <a:pt x="120" y="70"/>
                  <a:pt x="120" y="75"/>
                  <a:pt x="118" y="80"/>
                </a:cubicBezTo>
                <a:cubicBezTo>
                  <a:pt x="91" y="80"/>
                  <a:pt x="91" y="80"/>
                  <a:pt x="91" y="80"/>
                </a:cubicBezTo>
                <a:cubicBezTo>
                  <a:pt x="91" y="75"/>
                  <a:pt x="91" y="70"/>
                  <a:pt x="91" y="64"/>
                </a:cubicBezTo>
                <a:cubicBezTo>
                  <a:pt x="91" y="59"/>
                  <a:pt x="91" y="54"/>
                  <a:pt x="91" y="48"/>
                </a:cubicBezTo>
                <a:cubicBezTo>
                  <a:pt x="118" y="48"/>
                  <a:pt x="118" y="48"/>
                  <a:pt x="118" y="48"/>
                </a:cubicBezTo>
                <a:cubicBezTo>
                  <a:pt x="120" y="53"/>
                  <a:pt x="120" y="59"/>
                  <a:pt x="120" y="64"/>
                </a:cubicBezTo>
                <a:moveTo>
                  <a:pt x="64" y="120"/>
                </a:moveTo>
                <a:cubicBezTo>
                  <a:pt x="58" y="120"/>
                  <a:pt x="51" y="108"/>
                  <a:pt x="47" y="88"/>
                </a:cubicBezTo>
                <a:cubicBezTo>
                  <a:pt x="81" y="88"/>
                  <a:pt x="81" y="88"/>
                  <a:pt x="81" y="88"/>
                </a:cubicBezTo>
                <a:cubicBezTo>
                  <a:pt x="78" y="108"/>
                  <a:pt x="71" y="120"/>
                  <a:pt x="64" y="120"/>
                </a:cubicBezTo>
                <a:moveTo>
                  <a:pt x="46" y="80"/>
                </a:moveTo>
                <a:cubicBezTo>
                  <a:pt x="46" y="75"/>
                  <a:pt x="45" y="70"/>
                  <a:pt x="45" y="64"/>
                </a:cubicBezTo>
                <a:cubicBezTo>
                  <a:pt x="45" y="59"/>
                  <a:pt x="46" y="53"/>
                  <a:pt x="46" y="48"/>
                </a:cubicBezTo>
                <a:cubicBezTo>
                  <a:pt x="83" y="48"/>
                  <a:pt x="83" y="48"/>
                  <a:pt x="83" y="48"/>
                </a:cubicBezTo>
                <a:cubicBezTo>
                  <a:pt x="83" y="53"/>
                  <a:pt x="83" y="59"/>
                  <a:pt x="83" y="64"/>
                </a:cubicBezTo>
                <a:cubicBezTo>
                  <a:pt x="83" y="70"/>
                  <a:pt x="83" y="75"/>
                  <a:pt x="83" y="80"/>
                </a:cubicBezTo>
                <a:lnTo>
                  <a:pt x="46" y="80"/>
                </a:lnTo>
                <a:close/>
                <a:moveTo>
                  <a:pt x="8" y="64"/>
                </a:moveTo>
                <a:cubicBezTo>
                  <a:pt x="8" y="59"/>
                  <a:pt x="9" y="53"/>
                  <a:pt x="11" y="48"/>
                </a:cubicBezTo>
                <a:cubicBezTo>
                  <a:pt x="38" y="48"/>
                  <a:pt x="38" y="48"/>
                  <a:pt x="38" y="48"/>
                </a:cubicBezTo>
                <a:cubicBezTo>
                  <a:pt x="38" y="54"/>
                  <a:pt x="37" y="59"/>
                  <a:pt x="37" y="64"/>
                </a:cubicBezTo>
                <a:cubicBezTo>
                  <a:pt x="37" y="70"/>
                  <a:pt x="38" y="75"/>
                  <a:pt x="38" y="80"/>
                </a:cubicBezTo>
                <a:cubicBezTo>
                  <a:pt x="11" y="80"/>
                  <a:pt x="11" y="80"/>
                  <a:pt x="11" y="80"/>
                </a:cubicBezTo>
                <a:cubicBezTo>
                  <a:pt x="9" y="75"/>
                  <a:pt x="8" y="70"/>
                  <a:pt x="8" y="64"/>
                </a:cubicBezTo>
                <a:moveTo>
                  <a:pt x="64" y="8"/>
                </a:moveTo>
                <a:cubicBezTo>
                  <a:pt x="71" y="8"/>
                  <a:pt x="78" y="21"/>
                  <a:pt x="81" y="40"/>
                </a:cubicBezTo>
                <a:cubicBezTo>
                  <a:pt x="47" y="40"/>
                  <a:pt x="47" y="40"/>
                  <a:pt x="47" y="40"/>
                </a:cubicBezTo>
                <a:cubicBezTo>
                  <a:pt x="51" y="21"/>
                  <a:pt x="58" y="8"/>
                  <a:pt x="64" y="8"/>
                </a:cubicBezTo>
                <a:moveTo>
                  <a:pt x="49" y="11"/>
                </a:moveTo>
                <a:cubicBezTo>
                  <a:pt x="45" y="18"/>
                  <a:pt x="41" y="29"/>
                  <a:pt x="39" y="40"/>
                </a:cubicBezTo>
                <a:cubicBezTo>
                  <a:pt x="14" y="40"/>
                  <a:pt x="14" y="40"/>
                  <a:pt x="14" y="40"/>
                </a:cubicBezTo>
                <a:cubicBezTo>
                  <a:pt x="21" y="26"/>
                  <a:pt x="34" y="15"/>
                  <a:pt x="49" y="11"/>
                </a:cubicBezTo>
                <a:moveTo>
                  <a:pt x="14" y="88"/>
                </a:moveTo>
                <a:cubicBezTo>
                  <a:pt x="39" y="88"/>
                  <a:pt x="39" y="88"/>
                  <a:pt x="39" y="88"/>
                </a:cubicBezTo>
                <a:cubicBezTo>
                  <a:pt x="41" y="100"/>
                  <a:pt x="45" y="111"/>
                  <a:pt x="49" y="118"/>
                </a:cubicBezTo>
                <a:cubicBezTo>
                  <a:pt x="34" y="114"/>
                  <a:pt x="21" y="103"/>
                  <a:pt x="14" y="88"/>
                </a:cubicBezTo>
                <a:moveTo>
                  <a:pt x="79" y="118"/>
                </a:moveTo>
                <a:cubicBezTo>
                  <a:pt x="84" y="111"/>
                  <a:pt x="88" y="100"/>
                  <a:pt x="90" y="88"/>
                </a:cubicBezTo>
                <a:cubicBezTo>
                  <a:pt x="115" y="88"/>
                  <a:pt x="115" y="88"/>
                  <a:pt x="115" y="88"/>
                </a:cubicBezTo>
                <a:cubicBezTo>
                  <a:pt x="108" y="103"/>
                  <a:pt x="95" y="114"/>
                  <a:pt x="79" y="118"/>
                </a:cubicBezTo>
              </a:path>
            </a:pathLst>
          </a:custGeom>
          <a:solidFill>
            <a:srgbClr val="6E6E6D"/>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Tree>
    <p:extLst>
      <p:ext uri="{BB962C8B-B14F-4D97-AF65-F5344CB8AC3E}">
        <p14:creationId xmlns:p14="http://schemas.microsoft.com/office/powerpoint/2010/main" val="623924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7E13F77E-3DB7-4146-A8E2-98E6AEF562C2}"/>
              </a:ext>
            </a:extLst>
          </p:cNvPr>
          <p:cNvSpPr>
            <a:spLocks noGrp="1"/>
          </p:cNvSpPr>
          <p:nvPr>
            <p:ph type="body" sz="quarter" idx="10"/>
          </p:nvPr>
        </p:nvSpPr>
        <p:spPr>
          <a:xfrm>
            <a:off x="722895" y="2354262"/>
            <a:ext cx="4352342" cy="987963"/>
          </a:xfrm>
        </p:spPr>
        <p:txBody>
          <a:bodyPr/>
          <a:lstStyle/>
          <a:p>
            <a:pPr marL="269875" indent="-269875">
              <a:buClr>
                <a:schemeClr val="tx2"/>
              </a:buClr>
              <a:buFont typeface="Arial" panose="020B0604020202020204" pitchFamily="34" charset="0"/>
              <a:buChar char="•"/>
            </a:pPr>
            <a:r>
              <a:rPr lang="nl-NL" sz="1800" dirty="0"/>
              <a:t>1x P1 </a:t>
            </a:r>
            <a:r>
              <a:rPr lang="nl-NL" sz="1800" dirty="0" err="1"/>
              <a:t>license</a:t>
            </a:r>
            <a:r>
              <a:rPr lang="nl-NL" sz="1800" dirty="0"/>
              <a:t> = €4.200</a:t>
            </a:r>
          </a:p>
          <a:p>
            <a:pPr marL="269875" indent="-269875">
              <a:buFont typeface="Arial" panose="020B0604020202020204" pitchFamily="34" charset="0"/>
              <a:buChar char="•"/>
            </a:pPr>
            <a:r>
              <a:rPr lang="nl-NL" sz="1800" dirty="0"/>
              <a:t>5% of users are </a:t>
            </a:r>
            <a:r>
              <a:rPr lang="nl-NL" sz="1800" dirty="0" err="1"/>
              <a:t>also</a:t>
            </a:r>
            <a:r>
              <a:rPr lang="nl-NL" sz="1800" dirty="0"/>
              <a:t> creators </a:t>
            </a:r>
            <a:r>
              <a:rPr lang="nl-NL" sz="1800" dirty="0" err="1"/>
              <a:t>and</a:t>
            </a:r>
            <a:r>
              <a:rPr lang="nl-NL" sz="1800" dirty="0"/>
              <a:t> </a:t>
            </a:r>
            <a:r>
              <a:rPr lang="nl-NL" sz="1800" dirty="0" err="1"/>
              <a:t>need</a:t>
            </a:r>
            <a:r>
              <a:rPr lang="nl-NL" sz="1800" dirty="0"/>
              <a:t> a Pro </a:t>
            </a:r>
            <a:r>
              <a:rPr lang="nl-NL" sz="1800" dirty="0" err="1"/>
              <a:t>licence</a:t>
            </a:r>
            <a:r>
              <a:rPr lang="nl-NL" sz="1800" dirty="0"/>
              <a:t> (€8,40)</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nl-NL" sz="4000" dirty="0">
                <a:solidFill>
                  <a:srgbClr val="3F454F"/>
                </a:solidFill>
              </a:rPr>
              <a:t>Power BI Premium </a:t>
            </a:r>
            <a:r>
              <a:rPr lang="nl-NL" sz="4000" dirty="0" err="1">
                <a:solidFill>
                  <a:srgbClr val="3F454F"/>
                </a:solidFill>
              </a:rPr>
              <a:t>vs</a:t>
            </a:r>
            <a:r>
              <a:rPr lang="nl-NL" sz="4000" dirty="0">
                <a:solidFill>
                  <a:srgbClr val="3F454F"/>
                </a:solidFill>
              </a:rPr>
              <a:t> Azure Analysis Services</a:t>
            </a:r>
            <a:endParaRPr lang="en-US" dirty="0"/>
          </a:p>
        </p:txBody>
      </p:sp>
      <p:sp>
        <p:nvSpPr>
          <p:cNvPr id="10" name="Text Placeholder 9">
            <a:extLst>
              <a:ext uri="{FF2B5EF4-FFF2-40B4-BE49-F238E27FC236}">
                <a16:creationId xmlns:a16="http://schemas.microsoft.com/office/drawing/2014/main" id="{AE0A5DD2-AA2B-4EB6-84DA-8058C28A7F9C}"/>
              </a:ext>
            </a:extLst>
          </p:cNvPr>
          <p:cNvSpPr>
            <a:spLocks noGrp="1"/>
          </p:cNvSpPr>
          <p:nvPr>
            <p:ph type="body" sz="quarter" idx="4294967295"/>
          </p:nvPr>
        </p:nvSpPr>
        <p:spPr>
          <a:xfrm>
            <a:off x="722895" y="4407356"/>
            <a:ext cx="4726766" cy="1292662"/>
          </a:xfrm>
        </p:spPr>
        <p:txBody>
          <a:bodyPr vert="horz" wrap="square" lIns="146304" tIns="91440" rIns="146304" bIns="91440" rtlCol="0">
            <a:spAutoFit/>
          </a:bodyPr>
          <a:lstStyle/>
          <a:p>
            <a:pPr marL="269875" indent="-269875">
              <a:buClr>
                <a:schemeClr val="tx2"/>
              </a:buClr>
            </a:pPr>
            <a:r>
              <a:rPr lang="nl-NL" sz="1800" dirty="0" err="1">
                <a:solidFill>
                  <a:schemeClr val="tx2"/>
                </a:solidFill>
              </a:rPr>
              <a:t>DevTest</a:t>
            </a:r>
            <a:r>
              <a:rPr lang="nl-NL" sz="1800" dirty="0">
                <a:solidFill>
                  <a:schemeClr val="tx2"/>
                </a:solidFill>
              </a:rPr>
              <a:t> = 1x S1 </a:t>
            </a:r>
            <a:r>
              <a:rPr lang="nl-NL" sz="1800" dirty="0" err="1">
                <a:solidFill>
                  <a:schemeClr val="tx2"/>
                </a:solidFill>
              </a:rPr>
              <a:t>during</a:t>
            </a:r>
            <a:r>
              <a:rPr lang="nl-NL" sz="1800" dirty="0">
                <a:solidFill>
                  <a:schemeClr val="tx2"/>
                </a:solidFill>
              </a:rPr>
              <a:t> </a:t>
            </a:r>
            <a:r>
              <a:rPr lang="nl-NL" sz="1800" dirty="0" err="1">
                <a:solidFill>
                  <a:schemeClr val="tx2"/>
                </a:solidFill>
              </a:rPr>
              <a:t>working</a:t>
            </a:r>
            <a:r>
              <a:rPr lang="nl-NL" sz="1800" dirty="0">
                <a:solidFill>
                  <a:schemeClr val="tx2"/>
                </a:solidFill>
              </a:rPr>
              <a:t> </a:t>
            </a:r>
            <a:r>
              <a:rPr lang="nl-NL" sz="1800" dirty="0" err="1">
                <a:solidFill>
                  <a:schemeClr val="tx2"/>
                </a:solidFill>
              </a:rPr>
              <a:t>hours</a:t>
            </a:r>
            <a:endParaRPr lang="nl-NL" sz="1800" dirty="0">
              <a:solidFill>
                <a:schemeClr val="tx2"/>
              </a:solidFill>
            </a:endParaRPr>
          </a:p>
          <a:p>
            <a:pPr marL="269875" indent="-269875">
              <a:buClr>
                <a:schemeClr val="tx2"/>
              </a:buClr>
            </a:pPr>
            <a:r>
              <a:rPr lang="nl-NL" sz="1800" dirty="0" err="1">
                <a:solidFill>
                  <a:schemeClr val="tx2"/>
                </a:solidFill>
              </a:rPr>
              <a:t>Prod</a:t>
            </a:r>
            <a:r>
              <a:rPr lang="nl-NL" sz="1800" dirty="0">
                <a:solidFill>
                  <a:schemeClr val="tx2"/>
                </a:solidFill>
              </a:rPr>
              <a:t> = 1x S1 24/7, </a:t>
            </a:r>
            <a:r>
              <a:rPr lang="nl-NL" sz="1800" dirty="0" err="1">
                <a:solidFill>
                  <a:schemeClr val="tx2"/>
                </a:solidFill>
              </a:rPr>
              <a:t>with</a:t>
            </a:r>
            <a:r>
              <a:rPr lang="nl-NL" sz="1800" dirty="0">
                <a:solidFill>
                  <a:schemeClr val="tx2"/>
                </a:solidFill>
              </a:rPr>
              <a:t> S2 </a:t>
            </a:r>
            <a:r>
              <a:rPr lang="nl-NL" sz="1800" dirty="0" err="1">
                <a:solidFill>
                  <a:schemeClr val="tx2"/>
                </a:solidFill>
              </a:rPr>
              <a:t>upscale</a:t>
            </a:r>
            <a:r>
              <a:rPr lang="nl-NL" sz="1800" dirty="0">
                <a:solidFill>
                  <a:schemeClr val="tx2"/>
                </a:solidFill>
              </a:rPr>
              <a:t> on peak </a:t>
            </a:r>
            <a:r>
              <a:rPr lang="nl-NL" sz="1800" dirty="0" err="1">
                <a:solidFill>
                  <a:schemeClr val="tx2"/>
                </a:solidFill>
              </a:rPr>
              <a:t>hours</a:t>
            </a:r>
            <a:r>
              <a:rPr lang="nl-NL" sz="1800" dirty="0">
                <a:solidFill>
                  <a:schemeClr val="tx2"/>
                </a:solidFill>
              </a:rPr>
              <a:t> </a:t>
            </a:r>
            <a:r>
              <a:rPr lang="nl-NL" sz="1800" dirty="0" err="1">
                <a:solidFill>
                  <a:schemeClr val="tx2"/>
                </a:solidFill>
              </a:rPr>
              <a:t>and</a:t>
            </a:r>
            <a:r>
              <a:rPr lang="nl-NL" sz="1800" dirty="0">
                <a:solidFill>
                  <a:schemeClr val="tx2"/>
                </a:solidFill>
              </a:rPr>
              <a:t> processing windows</a:t>
            </a:r>
          </a:p>
          <a:p>
            <a:pPr marL="269875" indent="-269875">
              <a:buClr>
                <a:schemeClr val="tx2"/>
              </a:buClr>
            </a:pPr>
            <a:r>
              <a:rPr lang="en-US" sz="1800" dirty="0">
                <a:solidFill>
                  <a:schemeClr val="tx2"/>
                </a:solidFill>
              </a:rPr>
              <a:t>Each user requires a Pro </a:t>
            </a:r>
            <a:r>
              <a:rPr lang="en-US" sz="1800" dirty="0" err="1">
                <a:solidFill>
                  <a:schemeClr val="tx2"/>
                </a:solidFill>
              </a:rPr>
              <a:t>licence</a:t>
            </a:r>
            <a:endParaRPr lang="nl-NL" sz="1800" dirty="0">
              <a:solidFill>
                <a:schemeClr val="tx2"/>
              </a:solidFill>
            </a:endParaRPr>
          </a:p>
        </p:txBody>
      </p:sp>
      <p:sp>
        <p:nvSpPr>
          <p:cNvPr id="12" name="Text Placeholder 8">
            <a:extLst>
              <a:ext uri="{FF2B5EF4-FFF2-40B4-BE49-F238E27FC236}">
                <a16:creationId xmlns:a16="http://schemas.microsoft.com/office/drawing/2014/main" id="{20DFAF49-6CDC-4D6B-BD37-8555AFC61F4F}"/>
              </a:ext>
            </a:extLst>
          </p:cNvPr>
          <p:cNvSpPr txBox="1">
            <a:spLocks/>
          </p:cNvSpPr>
          <p:nvPr/>
        </p:nvSpPr>
        <p:spPr>
          <a:xfrm>
            <a:off x="722895" y="1897062"/>
            <a:ext cx="4631706" cy="5170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1224"/>
              </a:spcBef>
              <a:spcAft>
                <a:spcPts val="0"/>
              </a:spcAft>
              <a:buClr>
                <a:schemeClr val="tx1"/>
              </a:buClr>
              <a:buSzPct val="90000"/>
              <a:buFont typeface="Wingdings" pitchFamily="2" charset="2"/>
              <a:buNone/>
              <a:tabLst/>
              <a:defRPr sz="3200" kern="1200" spc="0" baseline="0">
                <a:solidFill>
                  <a:schemeClr val="tx2"/>
                </a:solidFill>
                <a:latin typeface="+mn-lt"/>
                <a:ea typeface="+mn-ea"/>
                <a:cs typeface="Segoe UI" panose="020B0502040204020203" pitchFamily="34" charset="0"/>
              </a:defRPr>
            </a:lvl1pPr>
            <a:lvl2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solidFill>
                  <a:schemeClr val="tx2"/>
                </a:solidFill>
                <a:latin typeface="+mn-lt"/>
                <a:ea typeface="+mn-ea"/>
                <a:cs typeface="Segoe UI" panose="020B0502040204020203" pitchFamily="34" charset="0"/>
              </a:defRPr>
            </a:lvl2pPr>
            <a:lvl3pPr marL="231775"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solidFill>
                  <a:schemeClr val="tx2"/>
                </a:solidFill>
                <a:latin typeface="+mn-lt"/>
                <a:ea typeface="+mn-ea"/>
                <a:cs typeface="Segoe UI" panose="020B0502040204020203" pitchFamily="34" charset="0"/>
              </a:defRPr>
            </a:lvl3pPr>
            <a:lvl4pPr marL="460375"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solidFill>
                  <a:schemeClr val="tx2"/>
                </a:soli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solidFill>
                  <a:schemeClr val="tx2"/>
                </a:soli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nl-NL" sz="2400" b="1" dirty="0"/>
              <a:t>Premium</a:t>
            </a:r>
            <a:r>
              <a:rPr lang="en-US" sz="2400" dirty="0"/>
              <a:t>💎</a:t>
            </a:r>
            <a:r>
              <a:rPr lang="nl-NL" sz="2400" b="1" dirty="0"/>
              <a:t>scenario</a:t>
            </a:r>
          </a:p>
        </p:txBody>
      </p:sp>
      <p:sp>
        <p:nvSpPr>
          <p:cNvPr id="13" name="Text Placeholder 8">
            <a:extLst>
              <a:ext uri="{FF2B5EF4-FFF2-40B4-BE49-F238E27FC236}">
                <a16:creationId xmlns:a16="http://schemas.microsoft.com/office/drawing/2014/main" id="{57F9DCF3-EC8F-44D3-988C-B2082265F268}"/>
              </a:ext>
            </a:extLst>
          </p:cNvPr>
          <p:cNvSpPr txBox="1">
            <a:spLocks/>
          </p:cNvSpPr>
          <p:nvPr/>
        </p:nvSpPr>
        <p:spPr>
          <a:xfrm>
            <a:off x="722895" y="3881173"/>
            <a:ext cx="5562600" cy="5170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ts val="1224"/>
              </a:spcBef>
              <a:spcAft>
                <a:spcPts val="0"/>
              </a:spcAft>
              <a:buClr>
                <a:schemeClr val="tx1"/>
              </a:buClr>
              <a:buSzPct val="90000"/>
              <a:buFont typeface="Wingdings" pitchFamily="2" charset="2"/>
              <a:buNone/>
              <a:tabLst/>
              <a:defRPr sz="3200" kern="1200" spc="0" baseline="0">
                <a:solidFill>
                  <a:schemeClr val="tx2"/>
                </a:solidFill>
                <a:latin typeface="+mn-lt"/>
                <a:ea typeface="+mn-ea"/>
                <a:cs typeface="Segoe UI" panose="020B0502040204020203" pitchFamily="34" charset="0"/>
              </a:defRPr>
            </a:lvl1pPr>
            <a:lvl2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solidFill>
                  <a:schemeClr val="tx2"/>
                </a:solidFill>
                <a:latin typeface="+mn-lt"/>
                <a:ea typeface="+mn-ea"/>
                <a:cs typeface="Segoe UI" panose="020B0502040204020203" pitchFamily="34" charset="0"/>
              </a:defRPr>
            </a:lvl2pPr>
            <a:lvl3pPr marL="231775"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solidFill>
                  <a:schemeClr val="tx2"/>
                </a:solidFill>
                <a:latin typeface="+mn-lt"/>
                <a:ea typeface="+mn-ea"/>
                <a:cs typeface="Segoe UI" panose="020B0502040204020203" pitchFamily="34" charset="0"/>
              </a:defRPr>
            </a:lvl3pPr>
            <a:lvl4pPr marL="460375"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solidFill>
                  <a:schemeClr val="tx2"/>
                </a:soli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solidFill>
                  <a:schemeClr val="tx2"/>
                </a:soli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nl-NL" sz="2400" b="1" dirty="0"/>
              <a:t>Analysis Services scenario</a:t>
            </a:r>
          </a:p>
        </p:txBody>
      </p:sp>
      <p:pic>
        <p:nvPicPr>
          <p:cNvPr id="2" name="Picture 1">
            <a:extLst>
              <a:ext uri="{FF2B5EF4-FFF2-40B4-BE49-F238E27FC236}">
                <a16:creationId xmlns:a16="http://schemas.microsoft.com/office/drawing/2014/main" id="{B128587D-AF6D-4759-9559-936A297F101F}"/>
              </a:ext>
            </a:extLst>
          </p:cNvPr>
          <p:cNvPicPr>
            <a:picLocks noChangeAspect="1"/>
          </p:cNvPicPr>
          <p:nvPr/>
        </p:nvPicPr>
        <p:blipFill>
          <a:blip r:embed="rId3"/>
          <a:stretch>
            <a:fillRect/>
          </a:stretch>
        </p:blipFill>
        <p:spPr>
          <a:xfrm>
            <a:off x="5227637" y="1897062"/>
            <a:ext cx="7061563" cy="4870700"/>
          </a:xfrm>
          <a:prstGeom prst="rect">
            <a:avLst/>
          </a:prstGeom>
          <a:ln>
            <a:solidFill>
              <a:schemeClr val="bg1">
                <a:lumMod val="50000"/>
              </a:schemeClr>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82126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nl-NL" sz="4000" dirty="0">
                <a:solidFill>
                  <a:srgbClr val="3F454F"/>
                </a:solidFill>
              </a:rPr>
              <a:t>Power BI Premium </a:t>
            </a:r>
            <a:r>
              <a:rPr lang="nl-NL" sz="4000" dirty="0" err="1">
                <a:solidFill>
                  <a:srgbClr val="3F454F"/>
                </a:solidFill>
              </a:rPr>
              <a:t>vs</a:t>
            </a:r>
            <a:r>
              <a:rPr lang="nl-NL" sz="4000" dirty="0">
                <a:solidFill>
                  <a:srgbClr val="3F454F"/>
                </a:solidFill>
              </a:rPr>
              <a:t> Azure Analysis Services</a:t>
            </a:r>
            <a:endParaRPr lang="en-US" dirty="0"/>
          </a:p>
        </p:txBody>
      </p:sp>
      <p:pic>
        <p:nvPicPr>
          <p:cNvPr id="2" name="Picture 1">
            <a:extLst>
              <a:ext uri="{FF2B5EF4-FFF2-40B4-BE49-F238E27FC236}">
                <a16:creationId xmlns:a16="http://schemas.microsoft.com/office/drawing/2014/main" id="{AA29F5A2-C6D1-4CCD-B592-039B891843CE}"/>
              </a:ext>
            </a:extLst>
          </p:cNvPr>
          <p:cNvPicPr>
            <a:picLocks noChangeAspect="1"/>
          </p:cNvPicPr>
          <p:nvPr/>
        </p:nvPicPr>
        <p:blipFill>
          <a:blip r:embed="rId3"/>
          <a:stretch>
            <a:fillRect/>
          </a:stretch>
        </p:blipFill>
        <p:spPr>
          <a:xfrm>
            <a:off x="7333331" y="1772976"/>
            <a:ext cx="3810000" cy="3617232"/>
          </a:xfrm>
          <a:prstGeom prst="rect">
            <a:avLst/>
          </a:prstGeom>
          <a:ln>
            <a:solidFill>
              <a:schemeClr val="bg1">
                <a:lumMod val="65000"/>
              </a:schemeClr>
            </a:solid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606CCB13-0F0D-49D0-A563-654DBCBF44CF}"/>
              </a:ext>
            </a:extLst>
          </p:cNvPr>
          <p:cNvSpPr txBox="1"/>
          <p:nvPr/>
        </p:nvSpPr>
        <p:spPr>
          <a:xfrm>
            <a:off x="731927" y="1790329"/>
            <a:ext cx="6259406" cy="683264"/>
          </a:xfrm>
          <a:prstGeom prst="rect">
            <a:avLst/>
          </a:prstGeom>
          <a:noFill/>
        </p:spPr>
        <p:txBody>
          <a:bodyPr wrap="none" lIns="182880" tIns="146304" rIns="182880" bIns="146304" rtlCol="0">
            <a:spAutoFit/>
          </a:bodyPr>
          <a:lstStyle/>
          <a:p>
            <a:pPr>
              <a:lnSpc>
                <a:spcPct val="90000"/>
              </a:lnSpc>
              <a:spcAft>
                <a:spcPts val="600"/>
              </a:spcAft>
            </a:pPr>
            <a:r>
              <a:rPr lang="nl-NL" sz="2800" dirty="0">
                <a:solidFill>
                  <a:schemeClr val="tx2"/>
                </a:solidFill>
                <a:hlinkClick r:id="rId4"/>
              </a:rPr>
              <a:t>https://www.moderndata.ai/aasvspbi</a:t>
            </a:r>
            <a:r>
              <a:rPr lang="nl-NL" sz="2800" dirty="0">
                <a:solidFill>
                  <a:schemeClr val="tx2"/>
                </a:solidFill>
              </a:rPr>
              <a:t> </a:t>
            </a:r>
          </a:p>
        </p:txBody>
      </p:sp>
      <p:pic>
        <p:nvPicPr>
          <p:cNvPr id="6" name="Picture 5">
            <a:extLst>
              <a:ext uri="{FF2B5EF4-FFF2-40B4-BE49-F238E27FC236}">
                <a16:creationId xmlns:a16="http://schemas.microsoft.com/office/drawing/2014/main" id="{7ED63D94-B129-4822-9BDF-F587FD961E56}"/>
              </a:ext>
            </a:extLst>
          </p:cNvPr>
          <p:cNvPicPr>
            <a:picLocks noChangeAspect="1"/>
          </p:cNvPicPr>
          <p:nvPr/>
        </p:nvPicPr>
        <p:blipFill>
          <a:blip r:embed="rId5"/>
          <a:stretch>
            <a:fillRect/>
          </a:stretch>
        </p:blipFill>
        <p:spPr>
          <a:xfrm>
            <a:off x="1036637" y="2659062"/>
            <a:ext cx="4077602" cy="291062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8" name="Arrow: Right 7">
            <a:extLst>
              <a:ext uri="{FF2B5EF4-FFF2-40B4-BE49-F238E27FC236}">
                <a16:creationId xmlns:a16="http://schemas.microsoft.com/office/drawing/2014/main" id="{FA18988C-1EF7-41DC-887A-4DB5740F5BE4}"/>
              </a:ext>
            </a:extLst>
          </p:cNvPr>
          <p:cNvSpPr/>
          <p:nvPr/>
        </p:nvSpPr>
        <p:spPr bwMode="auto">
          <a:xfrm>
            <a:off x="5456237" y="3765340"/>
            <a:ext cx="1143000" cy="698070"/>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nl-NL"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Graphic 9">
            <a:extLst>
              <a:ext uri="{FF2B5EF4-FFF2-40B4-BE49-F238E27FC236}">
                <a16:creationId xmlns:a16="http://schemas.microsoft.com/office/drawing/2014/main" id="{DADB0160-9A39-4C09-88D9-0490F8E5517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10426" y="4091197"/>
            <a:ext cx="1299011" cy="1299011"/>
          </a:xfrm>
          <a:prstGeom prst="rect">
            <a:avLst/>
          </a:prstGeom>
        </p:spPr>
      </p:pic>
    </p:spTree>
    <p:extLst>
      <p:ext uri="{BB962C8B-B14F-4D97-AF65-F5344CB8AC3E}">
        <p14:creationId xmlns:p14="http://schemas.microsoft.com/office/powerpoint/2010/main" val="37646089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2179058"/>
          </a:xfrm>
        </p:spPr>
        <p:txBody>
          <a:bodyPr/>
          <a:lstStyle/>
          <a:p>
            <a:pPr algn="ctr"/>
            <a:r>
              <a:rPr lang="en-US" dirty="0"/>
              <a:t>Power BI Premium</a:t>
            </a:r>
            <a:br>
              <a:rPr lang="en-US" dirty="0"/>
            </a:br>
            <a:r>
              <a:rPr lang="en-US" dirty="0"/>
              <a:t>AI features</a:t>
            </a:r>
          </a:p>
        </p:txBody>
      </p:sp>
    </p:spTree>
    <p:extLst>
      <p:ext uri="{BB962C8B-B14F-4D97-AF65-F5344CB8AC3E}">
        <p14:creationId xmlns:p14="http://schemas.microsoft.com/office/powerpoint/2010/main" val="9072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2154436"/>
          </a:xfrm>
        </p:spPr>
        <p:txBody>
          <a:bodyPr/>
          <a:lstStyle/>
          <a:p>
            <a:pPr marL="742950" indent="-742950">
              <a:buFont typeface="+mj-lt"/>
              <a:buAutoNum type="arabicPeriod"/>
            </a:pPr>
            <a:r>
              <a:rPr lang="en-US" sz="3200" dirty="0"/>
              <a:t>Invoke Cognitive Services to enrich your data</a:t>
            </a:r>
          </a:p>
          <a:p>
            <a:pPr marL="742950" indent="-742950">
              <a:buFont typeface="+mj-lt"/>
              <a:buAutoNum type="arabicPeriod"/>
            </a:pPr>
            <a:r>
              <a:rPr lang="en-US" sz="3200" dirty="0"/>
              <a:t>Create new Machine Learning models with </a:t>
            </a:r>
            <a:r>
              <a:rPr lang="en-US" sz="3200" dirty="0" err="1"/>
              <a:t>AutoML</a:t>
            </a:r>
            <a:endParaRPr lang="en-US" sz="3200" dirty="0"/>
          </a:p>
          <a:p>
            <a:pPr marL="742950" indent="-742950">
              <a:buFont typeface="+mj-lt"/>
              <a:buAutoNum type="arabicPeriod"/>
            </a:pPr>
            <a:r>
              <a:rPr lang="en-US" sz="3200" i="1" dirty="0"/>
              <a:t>Easily invoke your Azure Machine Learning models</a:t>
            </a:r>
            <a:br>
              <a:rPr lang="en-US" sz="3200" i="1" dirty="0"/>
            </a:br>
            <a:r>
              <a:rPr lang="en-US" sz="3200" i="1" dirty="0"/>
              <a:t>(premium not required)</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AI features in Power BI Premium</a:t>
            </a:r>
          </a:p>
        </p:txBody>
      </p:sp>
    </p:spTree>
    <p:extLst>
      <p:ext uri="{BB962C8B-B14F-4D97-AF65-F5344CB8AC3E}">
        <p14:creationId xmlns:p14="http://schemas.microsoft.com/office/powerpoint/2010/main" val="521216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60B40A96-B039-4D86-AADC-1AC031DC6A02}"/>
              </a:ext>
            </a:extLst>
          </p:cNvPr>
          <p:cNvSpPr>
            <a:spLocks noGrp="1"/>
          </p:cNvSpPr>
          <p:nvPr>
            <p:ph type="title"/>
          </p:nvPr>
        </p:nvSpPr>
        <p:spPr/>
        <p:txBody>
          <a:bodyPr/>
          <a:lstStyle/>
          <a:p>
            <a:r>
              <a:rPr lang="en-US" dirty="0"/>
              <a:t>Demo!</a:t>
            </a:r>
          </a:p>
        </p:txBody>
      </p:sp>
      <p:sp>
        <p:nvSpPr>
          <p:cNvPr id="2" name="Text Placeholder 1">
            <a:extLst>
              <a:ext uri="{FF2B5EF4-FFF2-40B4-BE49-F238E27FC236}">
                <a16:creationId xmlns:a16="http://schemas.microsoft.com/office/drawing/2014/main" id="{9EAB3CF9-085A-4BF4-8119-5612EC9A7FB1}"/>
              </a:ext>
            </a:extLst>
          </p:cNvPr>
          <p:cNvSpPr>
            <a:spLocks noGrp="1"/>
          </p:cNvSpPr>
          <p:nvPr>
            <p:ph type="body" sz="quarter" idx="12"/>
          </p:nvPr>
        </p:nvSpPr>
        <p:spPr>
          <a:xfrm>
            <a:off x="4922837" y="1668462"/>
            <a:ext cx="7086600" cy="1791260"/>
          </a:xfrm>
        </p:spPr>
        <p:txBody>
          <a:bodyPr/>
          <a:lstStyle/>
          <a:p>
            <a:pPr algn="ctr"/>
            <a:r>
              <a:rPr lang="en-US" sz="5400" dirty="0"/>
              <a:t>Power BI Premium</a:t>
            </a:r>
            <a:br>
              <a:rPr lang="en-US" sz="5400" dirty="0"/>
            </a:br>
            <a:r>
              <a:rPr lang="en-US" sz="5400" dirty="0"/>
              <a:t>AI features</a:t>
            </a:r>
            <a:endParaRPr lang="nl-NL" sz="5400" dirty="0"/>
          </a:p>
        </p:txBody>
      </p:sp>
    </p:spTree>
    <p:extLst>
      <p:ext uri="{BB962C8B-B14F-4D97-AF65-F5344CB8AC3E}">
        <p14:creationId xmlns:p14="http://schemas.microsoft.com/office/powerpoint/2010/main" val="17374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1858970"/>
          </a:xfrm>
        </p:spPr>
        <p:txBody>
          <a:bodyPr/>
          <a:lstStyle/>
          <a:p>
            <a:pPr>
              <a:lnSpc>
                <a:spcPct val="100000"/>
              </a:lnSpc>
            </a:pPr>
            <a:r>
              <a:rPr lang="en-US" sz="3200" dirty="0"/>
              <a:t>Calculation Groups</a:t>
            </a:r>
          </a:p>
          <a:p>
            <a:pPr>
              <a:lnSpc>
                <a:spcPct val="100000"/>
              </a:lnSpc>
            </a:pPr>
            <a:r>
              <a:rPr lang="en-US" sz="3200" dirty="0"/>
              <a:t>XMLA endpoints write-enabled</a:t>
            </a:r>
          </a:p>
          <a:p>
            <a:pPr>
              <a:lnSpc>
                <a:spcPct val="100000"/>
              </a:lnSpc>
            </a:pPr>
            <a:r>
              <a:rPr lang="en-US" sz="3200" dirty="0"/>
              <a:t>Paginated Reports GA</a:t>
            </a:r>
            <a:r>
              <a:rPr lang="nl-NL" sz="3200" dirty="0"/>
              <a:t>A</a:t>
            </a:r>
            <a:endParaRPr lang="en-US" sz="3200" dirty="0"/>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p:txBody>
          <a:bodyPr/>
          <a:lstStyle/>
          <a:p>
            <a:r>
              <a:rPr lang="en-US" dirty="0"/>
              <a:t>Roadmap for Power BI Premium</a:t>
            </a:r>
          </a:p>
        </p:txBody>
      </p:sp>
    </p:spTree>
    <p:extLst>
      <p:ext uri="{BB962C8B-B14F-4D97-AF65-F5344CB8AC3E}">
        <p14:creationId xmlns:p14="http://schemas.microsoft.com/office/powerpoint/2010/main" val="16619863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EBC5562-17F9-462E-A996-4E4A03944A06}"/>
              </a:ext>
            </a:extLst>
          </p:cNvPr>
          <p:cNvSpPr>
            <a:spLocks noGrp="1"/>
          </p:cNvSpPr>
          <p:nvPr>
            <p:ph type="body" sz="quarter" idx="10"/>
          </p:nvPr>
        </p:nvSpPr>
        <p:spPr>
          <a:xfrm>
            <a:off x="731927" y="1820862"/>
            <a:ext cx="11345773" cy="1975926"/>
          </a:xfrm>
        </p:spPr>
        <p:txBody>
          <a:bodyPr/>
          <a:lstStyle/>
          <a:p>
            <a:pPr>
              <a:lnSpc>
                <a:spcPct val="100000"/>
              </a:lnSpc>
            </a:pPr>
            <a:r>
              <a:rPr lang="en-US" sz="1800" dirty="0"/>
              <a:t>My blog post on selecting between Power BI Premium and Azure Analysis Services: </a:t>
            </a:r>
          </a:p>
          <a:p>
            <a:pPr>
              <a:lnSpc>
                <a:spcPct val="100000"/>
              </a:lnSpc>
            </a:pPr>
            <a:r>
              <a:rPr lang="en-US" sz="1800" dirty="0"/>
              <a:t>Power BI Premium on public Microsoft sites: </a:t>
            </a:r>
          </a:p>
          <a:p>
            <a:pPr marL="648012" lvl="1" indent="-432008">
              <a:lnSpc>
                <a:spcPct val="100000"/>
              </a:lnSpc>
            </a:pPr>
            <a:r>
              <a:rPr lang="en-US" sz="1600" dirty="0"/>
              <a:t>Premium documentation: </a:t>
            </a:r>
            <a:r>
              <a:rPr lang="nl-NL" sz="1600" dirty="0">
                <a:hlinkClick r:id="rId3"/>
              </a:rPr>
              <a:t>https://docs.microsoft.com/en-us/power-bi/service-premium</a:t>
            </a:r>
            <a:endParaRPr lang="en-US" sz="1600" dirty="0"/>
          </a:p>
          <a:p>
            <a:pPr marL="648012" lvl="1" indent="-432008">
              <a:lnSpc>
                <a:spcPct val="100000"/>
              </a:lnSpc>
            </a:pPr>
            <a:r>
              <a:rPr lang="en-US" sz="1600" dirty="0"/>
              <a:t>Premium whitepaper: </a:t>
            </a:r>
            <a:r>
              <a:rPr lang="nl-NL" sz="1600" dirty="0">
                <a:hlinkClick r:id="rId4"/>
              </a:rPr>
              <a:t>https://docs.microsoft.com/en-us/power-bi/whitepaper-powerbi-premium-deployment </a:t>
            </a:r>
            <a:endParaRPr lang="nl-NL" sz="1600" dirty="0"/>
          </a:p>
          <a:p>
            <a:pPr marL="648012" lvl="1" indent="-432008">
              <a:lnSpc>
                <a:spcPct val="100000"/>
              </a:lnSpc>
            </a:pPr>
            <a:r>
              <a:rPr lang="en-US" sz="1600" dirty="0"/>
              <a:t>Premium roadmap / release notes: </a:t>
            </a:r>
          </a:p>
          <a:p>
            <a:pPr marL="648012" lvl="1" indent="-432008">
              <a:lnSpc>
                <a:spcPct val="100000"/>
              </a:lnSpc>
            </a:pPr>
            <a:r>
              <a:rPr lang="en-US" sz="1600" dirty="0"/>
              <a:t>Premium on Power BI Ideas:</a:t>
            </a:r>
          </a:p>
        </p:txBody>
      </p:sp>
      <p:sp>
        <p:nvSpPr>
          <p:cNvPr id="7" name="Title 6">
            <a:extLst>
              <a:ext uri="{FF2B5EF4-FFF2-40B4-BE49-F238E27FC236}">
                <a16:creationId xmlns:a16="http://schemas.microsoft.com/office/drawing/2014/main" id="{EBCE129E-986B-49C3-B949-9D25C9244699}"/>
              </a:ext>
            </a:extLst>
          </p:cNvPr>
          <p:cNvSpPr>
            <a:spLocks noGrp="1"/>
          </p:cNvSpPr>
          <p:nvPr>
            <p:ph type="title"/>
          </p:nvPr>
        </p:nvSpPr>
        <p:spPr>
          <a:xfrm>
            <a:off x="731927" y="754062"/>
            <a:ext cx="11432276" cy="917575"/>
          </a:xfrm>
        </p:spPr>
        <p:txBody>
          <a:bodyPr/>
          <a:lstStyle/>
          <a:p>
            <a:r>
              <a:rPr lang="en-US" dirty="0"/>
              <a:t>Session resources</a:t>
            </a:r>
          </a:p>
        </p:txBody>
      </p:sp>
    </p:spTree>
    <p:extLst>
      <p:ext uri="{BB962C8B-B14F-4D97-AF65-F5344CB8AC3E}">
        <p14:creationId xmlns:p14="http://schemas.microsoft.com/office/powerpoint/2010/main" val="27928935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2366D51B-B9B5-45DB-B411-4F5CBA5C4970}"/>
              </a:ext>
            </a:extLst>
          </p:cNvPr>
          <p:cNvGrpSpPr/>
          <p:nvPr/>
        </p:nvGrpSpPr>
        <p:grpSpPr>
          <a:xfrm rot="312198">
            <a:off x="6325449" y="986561"/>
            <a:ext cx="5730008" cy="3633460"/>
            <a:chOff x="5698710" y="1537933"/>
            <a:chExt cx="3792659" cy="2672117"/>
          </a:xfrm>
        </p:grpSpPr>
        <p:pic>
          <p:nvPicPr>
            <p:cNvPr id="14" name="Picture 13">
              <a:extLst>
                <a:ext uri="{FF2B5EF4-FFF2-40B4-BE49-F238E27FC236}">
                  <a16:creationId xmlns:a16="http://schemas.microsoft.com/office/drawing/2014/main" id="{830CE9F3-1395-4428-86FB-2D8D516F76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133" y="1633183"/>
              <a:ext cx="3643780" cy="2576867"/>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66C92A42-A6E0-4260-B8A6-A6D7B9FCBC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3233" y="1585558"/>
              <a:ext cx="3643780" cy="2576867"/>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CE647DF5-A6C2-4E2D-8E2C-9D3C4BD0D6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8710" y="1537933"/>
              <a:ext cx="3640425" cy="2576867"/>
            </a:xfrm>
            <a:prstGeom prst="rect">
              <a:avLst/>
            </a:prstGeom>
            <a:ln>
              <a:noFill/>
            </a:ln>
            <a:effectLst>
              <a:outerShdw blurRad="292100" dist="139700" dir="2700000" algn="tl" rotWithShape="0">
                <a:srgbClr val="333333">
                  <a:alpha val="65000"/>
                </a:srgbClr>
              </a:outerShdw>
            </a:effectLst>
          </p:spPr>
        </p:pic>
        <p:pic>
          <p:nvPicPr>
            <p:cNvPr id="21" name="Picture 20">
              <a:extLst>
                <a:ext uri="{FF2B5EF4-FFF2-40B4-BE49-F238E27FC236}">
                  <a16:creationId xmlns:a16="http://schemas.microsoft.com/office/drawing/2014/main" id="{32367078-5224-4DC9-8058-89E92D21D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7363">
              <a:off x="5847589" y="1585558"/>
              <a:ext cx="3643780" cy="2576867"/>
            </a:xfrm>
            <a:prstGeom prst="rect">
              <a:avLst/>
            </a:prstGeom>
            <a:ln>
              <a:noFill/>
            </a:ln>
            <a:effectLst>
              <a:outerShdw blurRad="292100" dist="139700" dir="2700000" algn="tl" rotWithShape="0">
                <a:srgbClr val="333333">
                  <a:alpha val="65000"/>
                </a:srgbClr>
              </a:outerShdw>
            </a:effectLst>
          </p:spPr>
        </p:pic>
        <p:pic>
          <p:nvPicPr>
            <p:cNvPr id="23" name="Picture 22">
              <a:extLst>
                <a:ext uri="{FF2B5EF4-FFF2-40B4-BE49-F238E27FC236}">
                  <a16:creationId xmlns:a16="http://schemas.microsoft.com/office/drawing/2014/main" id="{BDED397F-FA72-4869-AE07-4C02B7A92C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82440">
              <a:off x="5732765" y="1588783"/>
              <a:ext cx="3640425" cy="2576867"/>
            </a:xfrm>
            <a:prstGeom prst="rect">
              <a:avLst/>
            </a:prstGeom>
            <a:ln>
              <a:noFill/>
            </a:ln>
            <a:effectLst>
              <a:outerShdw blurRad="292100" dist="139700" dir="2700000" algn="tl" rotWithShape="0">
                <a:srgbClr val="333333">
                  <a:alpha val="65000"/>
                </a:srgbClr>
              </a:outerShdw>
            </a:effectLst>
          </p:spPr>
        </p:pic>
      </p:grpSp>
      <p:sp>
        <p:nvSpPr>
          <p:cNvPr id="24" name="Title 1">
            <a:extLst>
              <a:ext uri="{FF2B5EF4-FFF2-40B4-BE49-F238E27FC236}">
                <a16:creationId xmlns:a16="http://schemas.microsoft.com/office/drawing/2014/main" id="{62F27EB2-907A-40B0-A8C0-1F419097EBFA}"/>
              </a:ext>
            </a:extLst>
          </p:cNvPr>
          <p:cNvSpPr>
            <a:spLocks noGrp="1"/>
          </p:cNvSpPr>
          <p:nvPr>
            <p:ph type="title"/>
          </p:nvPr>
        </p:nvSpPr>
        <p:spPr>
          <a:xfrm>
            <a:off x="454441" y="686638"/>
            <a:ext cx="5792343" cy="804733"/>
          </a:xfrm>
        </p:spPr>
        <p:txBody>
          <a:bodyPr>
            <a:normAutofit/>
          </a:bodyPr>
          <a:lstStyle/>
          <a:p>
            <a:r>
              <a:rPr lang="en-US" sz="4400" dirty="0">
                <a:solidFill>
                  <a:schemeClr val="tx2"/>
                </a:solidFill>
              </a:rPr>
              <a:t>Download for free! </a:t>
            </a:r>
            <a:endParaRPr lang="nl-NL" sz="4400" dirty="0">
              <a:solidFill>
                <a:schemeClr val="tx2"/>
              </a:solidFill>
            </a:endParaRPr>
          </a:p>
        </p:txBody>
      </p:sp>
      <p:sp>
        <p:nvSpPr>
          <p:cNvPr id="25" name="Title 1">
            <a:extLst>
              <a:ext uri="{FF2B5EF4-FFF2-40B4-BE49-F238E27FC236}">
                <a16:creationId xmlns:a16="http://schemas.microsoft.com/office/drawing/2014/main" id="{B0E9A426-43F4-4918-AB95-65A48951832E}"/>
              </a:ext>
            </a:extLst>
          </p:cNvPr>
          <p:cNvSpPr txBox="1">
            <a:spLocks/>
          </p:cNvSpPr>
          <p:nvPr/>
        </p:nvSpPr>
        <p:spPr>
          <a:xfrm>
            <a:off x="537699" y="1566533"/>
            <a:ext cx="6366338" cy="423351"/>
          </a:xfrm>
          <a:prstGeom prst="rect">
            <a:avLst/>
          </a:prstGeom>
        </p:spPr>
        <p:txBody>
          <a:bodyPr vert="horz" lIns="72000" tIns="36000" rIns="72000" bIns="36000" rtlCol="0" anchor="b" anchorCtr="0">
            <a:normAutofit fontScale="92500" lnSpcReduction="10000"/>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en-US" sz="2800" dirty="0">
                <a:solidFill>
                  <a:schemeClr val="bg1">
                    <a:lumMod val="65000"/>
                  </a:schemeClr>
                </a:solidFill>
                <a:latin typeface="+mn-lt"/>
                <a:ea typeface="+mn-ea"/>
                <a:cs typeface="Segoe UI" panose="020B0502040204020203" pitchFamily="34" charset="0"/>
              </a:rPr>
              <a:t>https://bit.ly/cheatsheetpbi</a:t>
            </a:r>
            <a:endParaRPr lang="nl-NL" sz="2800" dirty="0">
              <a:solidFill>
                <a:schemeClr val="bg1">
                  <a:lumMod val="65000"/>
                </a:schemeClr>
              </a:solidFill>
              <a:latin typeface="+mn-lt"/>
              <a:ea typeface="+mn-ea"/>
              <a:cs typeface="Segoe UI" panose="020B0502040204020203" pitchFamily="34" charset="0"/>
            </a:endParaRPr>
          </a:p>
        </p:txBody>
      </p:sp>
      <p:pic>
        <p:nvPicPr>
          <p:cNvPr id="3" name="Picture 2">
            <a:extLst>
              <a:ext uri="{FF2B5EF4-FFF2-40B4-BE49-F238E27FC236}">
                <a16:creationId xmlns:a16="http://schemas.microsoft.com/office/drawing/2014/main" id="{07913CB1-AE9C-431D-9031-49CB152C6B89}"/>
              </a:ext>
            </a:extLst>
          </p:cNvPr>
          <p:cNvPicPr>
            <a:picLocks noChangeAspect="1"/>
          </p:cNvPicPr>
          <p:nvPr/>
        </p:nvPicPr>
        <p:blipFill rotWithShape="1">
          <a:blip r:embed="rId5"/>
          <a:srcRect l="43982" t="53386"/>
          <a:stretch/>
        </p:blipFill>
        <p:spPr>
          <a:xfrm>
            <a:off x="454441" y="3922717"/>
            <a:ext cx="4468396" cy="1631946"/>
          </a:xfrm>
          <a:prstGeom prst="rect">
            <a:avLst/>
          </a:prstGeom>
        </p:spPr>
      </p:pic>
      <p:sp>
        <p:nvSpPr>
          <p:cNvPr id="45" name="Oval 44">
            <a:extLst>
              <a:ext uri="{FF2B5EF4-FFF2-40B4-BE49-F238E27FC236}">
                <a16:creationId xmlns:a16="http://schemas.microsoft.com/office/drawing/2014/main" id="{61853DDB-B8D4-42C2-9392-614A211CED55}"/>
              </a:ext>
            </a:extLst>
          </p:cNvPr>
          <p:cNvSpPr>
            <a:spLocks noChangeAspect="1"/>
          </p:cNvSpPr>
          <p:nvPr/>
        </p:nvSpPr>
        <p:spPr bwMode="auto">
          <a:xfrm>
            <a:off x="666786" y="2742339"/>
            <a:ext cx="1041022" cy="1059723"/>
          </a:xfrm>
          <a:prstGeom prst="ellipse">
            <a:avLst/>
          </a:prstGeom>
          <a:blipFill>
            <a:blip r:embed="rId6"/>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a:extLst>
              <a:ext uri="{FF2B5EF4-FFF2-40B4-BE49-F238E27FC236}">
                <a16:creationId xmlns:a16="http://schemas.microsoft.com/office/drawing/2014/main" id="{7FF51C57-0A53-409D-9FCD-4FAA428E0A00}"/>
              </a:ext>
            </a:extLst>
          </p:cNvPr>
          <p:cNvPicPr>
            <a:picLocks noChangeAspect="1"/>
          </p:cNvPicPr>
          <p:nvPr/>
        </p:nvPicPr>
        <p:blipFill rotWithShape="1">
          <a:blip r:embed="rId5"/>
          <a:srcRect l="43982" b="47970"/>
          <a:stretch/>
        </p:blipFill>
        <p:spPr>
          <a:xfrm>
            <a:off x="1871354" y="2284687"/>
            <a:ext cx="3972295" cy="1619322"/>
          </a:xfrm>
          <a:prstGeom prst="rect">
            <a:avLst/>
          </a:prstGeom>
        </p:spPr>
      </p:pic>
    </p:spTree>
    <p:extLst>
      <p:ext uri="{BB962C8B-B14F-4D97-AF65-F5344CB8AC3E}">
        <p14:creationId xmlns:p14="http://schemas.microsoft.com/office/powerpoint/2010/main" val="1261043185"/>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5278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2366D51B-B9B5-45DB-B411-4F5CBA5C4970}"/>
              </a:ext>
            </a:extLst>
          </p:cNvPr>
          <p:cNvGrpSpPr/>
          <p:nvPr/>
        </p:nvGrpSpPr>
        <p:grpSpPr>
          <a:xfrm rot="312198">
            <a:off x="6325449" y="986561"/>
            <a:ext cx="5730008" cy="3633460"/>
            <a:chOff x="5698710" y="1537933"/>
            <a:chExt cx="3792659" cy="2672117"/>
          </a:xfrm>
        </p:grpSpPr>
        <p:pic>
          <p:nvPicPr>
            <p:cNvPr id="14" name="Picture 13">
              <a:extLst>
                <a:ext uri="{FF2B5EF4-FFF2-40B4-BE49-F238E27FC236}">
                  <a16:creationId xmlns:a16="http://schemas.microsoft.com/office/drawing/2014/main" id="{830CE9F3-1395-4428-86FB-2D8D516F76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133" y="1633183"/>
              <a:ext cx="3643780" cy="2576867"/>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66C92A42-A6E0-4260-B8A6-A6D7B9FCBC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3233" y="1585558"/>
              <a:ext cx="3643780" cy="2576867"/>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CE647DF5-A6C2-4E2D-8E2C-9D3C4BD0D6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8710" y="1537933"/>
              <a:ext cx="3640425" cy="2576867"/>
            </a:xfrm>
            <a:prstGeom prst="rect">
              <a:avLst/>
            </a:prstGeom>
            <a:ln>
              <a:noFill/>
            </a:ln>
            <a:effectLst>
              <a:outerShdw blurRad="292100" dist="139700" dir="2700000" algn="tl" rotWithShape="0">
                <a:srgbClr val="333333">
                  <a:alpha val="65000"/>
                </a:srgbClr>
              </a:outerShdw>
            </a:effectLst>
          </p:spPr>
        </p:pic>
        <p:pic>
          <p:nvPicPr>
            <p:cNvPr id="21" name="Picture 20">
              <a:extLst>
                <a:ext uri="{FF2B5EF4-FFF2-40B4-BE49-F238E27FC236}">
                  <a16:creationId xmlns:a16="http://schemas.microsoft.com/office/drawing/2014/main" id="{32367078-5224-4DC9-8058-89E92D21D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7363">
              <a:off x="5847589" y="1585558"/>
              <a:ext cx="3643780" cy="2576867"/>
            </a:xfrm>
            <a:prstGeom prst="rect">
              <a:avLst/>
            </a:prstGeom>
            <a:ln>
              <a:noFill/>
            </a:ln>
            <a:effectLst>
              <a:outerShdw blurRad="292100" dist="139700" dir="2700000" algn="tl" rotWithShape="0">
                <a:srgbClr val="333333">
                  <a:alpha val="65000"/>
                </a:srgbClr>
              </a:outerShdw>
            </a:effectLst>
          </p:spPr>
        </p:pic>
        <p:pic>
          <p:nvPicPr>
            <p:cNvPr id="23" name="Picture 22">
              <a:extLst>
                <a:ext uri="{FF2B5EF4-FFF2-40B4-BE49-F238E27FC236}">
                  <a16:creationId xmlns:a16="http://schemas.microsoft.com/office/drawing/2014/main" id="{BDED397F-FA72-4869-AE07-4C02B7A92C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82440">
              <a:off x="5732765" y="1588783"/>
              <a:ext cx="3640425" cy="2576867"/>
            </a:xfrm>
            <a:prstGeom prst="rect">
              <a:avLst/>
            </a:prstGeom>
            <a:ln>
              <a:noFill/>
            </a:ln>
            <a:effectLst>
              <a:outerShdw blurRad="292100" dist="139700" dir="2700000" algn="tl" rotWithShape="0">
                <a:srgbClr val="333333">
                  <a:alpha val="65000"/>
                </a:srgbClr>
              </a:outerShdw>
            </a:effectLst>
          </p:spPr>
        </p:pic>
      </p:grpSp>
      <p:sp>
        <p:nvSpPr>
          <p:cNvPr id="24" name="Title 1">
            <a:extLst>
              <a:ext uri="{FF2B5EF4-FFF2-40B4-BE49-F238E27FC236}">
                <a16:creationId xmlns:a16="http://schemas.microsoft.com/office/drawing/2014/main" id="{62F27EB2-907A-40B0-A8C0-1F419097EBFA}"/>
              </a:ext>
            </a:extLst>
          </p:cNvPr>
          <p:cNvSpPr>
            <a:spLocks noGrp="1"/>
          </p:cNvSpPr>
          <p:nvPr>
            <p:ph type="title"/>
          </p:nvPr>
        </p:nvSpPr>
        <p:spPr>
          <a:xfrm>
            <a:off x="454441" y="686638"/>
            <a:ext cx="5792343" cy="804733"/>
          </a:xfrm>
        </p:spPr>
        <p:txBody>
          <a:bodyPr>
            <a:normAutofit/>
          </a:bodyPr>
          <a:lstStyle/>
          <a:p>
            <a:r>
              <a:rPr lang="en-US" sz="4400" dirty="0">
                <a:solidFill>
                  <a:schemeClr val="tx2"/>
                </a:solidFill>
              </a:rPr>
              <a:t>Download for free! </a:t>
            </a:r>
            <a:endParaRPr lang="nl-NL" sz="4400" dirty="0">
              <a:solidFill>
                <a:schemeClr val="tx2"/>
              </a:solidFill>
            </a:endParaRPr>
          </a:p>
        </p:txBody>
      </p:sp>
      <p:sp>
        <p:nvSpPr>
          <p:cNvPr id="25" name="Title 1">
            <a:extLst>
              <a:ext uri="{FF2B5EF4-FFF2-40B4-BE49-F238E27FC236}">
                <a16:creationId xmlns:a16="http://schemas.microsoft.com/office/drawing/2014/main" id="{B0E9A426-43F4-4918-AB95-65A48951832E}"/>
              </a:ext>
            </a:extLst>
          </p:cNvPr>
          <p:cNvSpPr txBox="1">
            <a:spLocks/>
          </p:cNvSpPr>
          <p:nvPr/>
        </p:nvSpPr>
        <p:spPr>
          <a:xfrm>
            <a:off x="537699" y="1566533"/>
            <a:ext cx="6366338" cy="423351"/>
          </a:xfrm>
          <a:prstGeom prst="rect">
            <a:avLst/>
          </a:prstGeom>
        </p:spPr>
        <p:txBody>
          <a:bodyPr vert="horz" lIns="72000" tIns="36000" rIns="72000" bIns="36000" rtlCol="0" anchor="b" anchorCtr="0">
            <a:normAutofit fontScale="92500" lnSpcReduction="10000"/>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en-US" sz="2800" dirty="0">
                <a:solidFill>
                  <a:schemeClr val="bg1">
                    <a:lumMod val="65000"/>
                  </a:schemeClr>
                </a:solidFill>
                <a:latin typeface="+mn-lt"/>
                <a:ea typeface="+mn-ea"/>
                <a:cs typeface="Segoe UI" panose="020B0502040204020203" pitchFamily="34" charset="0"/>
              </a:rPr>
              <a:t>https://bit.ly/cheatsheetpbi</a:t>
            </a:r>
            <a:endParaRPr lang="nl-NL" sz="2800" dirty="0">
              <a:solidFill>
                <a:schemeClr val="bg1">
                  <a:lumMod val="65000"/>
                </a:schemeClr>
              </a:solidFill>
              <a:latin typeface="+mn-lt"/>
              <a:ea typeface="+mn-ea"/>
              <a:cs typeface="Segoe UI" panose="020B0502040204020203" pitchFamily="34" charset="0"/>
            </a:endParaRPr>
          </a:p>
        </p:txBody>
      </p:sp>
      <p:pic>
        <p:nvPicPr>
          <p:cNvPr id="3" name="Picture 2">
            <a:extLst>
              <a:ext uri="{FF2B5EF4-FFF2-40B4-BE49-F238E27FC236}">
                <a16:creationId xmlns:a16="http://schemas.microsoft.com/office/drawing/2014/main" id="{07913CB1-AE9C-431D-9031-49CB152C6B89}"/>
              </a:ext>
            </a:extLst>
          </p:cNvPr>
          <p:cNvPicPr>
            <a:picLocks noChangeAspect="1"/>
          </p:cNvPicPr>
          <p:nvPr/>
        </p:nvPicPr>
        <p:blipFill rotWithShape="1">
          <a:blip r:embed="rId5"/>
          <a:srcRect l="43982" t="53386"/>
          <a:stretch/>
        </p:blipFill>
        <p:spPr>
          <a:xfrm>
            <a:off x="454441" y="3922717"/>
            <a:ext cx="4468396" cy="1631946"/>
          </a:xfrm>
          <a:prstGeom prst="rect">
            <a:avLst/>
          </a:prstGeom>
        </p:spPr>
      </p:pic>
      <p:sp>
        <p:nvSpPr>
          <p:cNvPr id="45" name="Oval 44">
            <a:extLst>
              <a:ext uri="{FF2B5EF4-FFF2-40B4-BE49-F238E27FC236}">
                <a16:creationId xmlns:a16="http://schemas.microsoft.com/office/drawing/2014/main" id="{61853DDB-B8D4-42C2-9392-614A211CED55}"/>
              </a:ext>
            </a:extLst>
          </p:cNvPr>
          <p:cNvSpPr>
            <a:spLocks noChangeAspect="1"/>
          </p:cNvSpPr>
          <p:nvPr/>
        </p:nvSpPr>
        <p:spPr bwMode="auto">
          <a:xfrm>
            <a:off x="666786" y="2742339"/>
            <a:ext cx="1041022" cy="1059723"/>
          </a:xfrm>
          <a:prstGeom prst="ellipse">
            <a:avLst/>
          </a:prstGeom>
          <a:blipFill>
            <a:blip r:embed="rId6"/>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a:extLst>
              <a:ext uri="{FF2B5EF4-FFF2-40B4-BE49-F238E27FC236}">
                <a16:creationId xmlns:a16="http://schemas.microsoft.com/office/drawing/2014/main" id="{7FF51C57-0A53-409D-9FCD-4FAA428E0A00}"/>
              </a:ext>
            </a:extLst>
          </p:cNvPr>
          <p:cNvPicPr>
            <a:picLocks noChangeAspect="1"/>
          </p:cNvPicPr>
          <p:nvPr/>
        </p:nvPicPr>
        <p:blipFill rotWithShape="1">
          <a:blip r:embed="rId5"/>
          <a:srcRect l="43982" b="47970"/>
          <a:stretch/>
        </p:blipFill>
        <p:spPr>
          <a:xfrm>
            <a:off x="1871354" y="2284687"/>
            <a:ext cx="3972295" cy="1619322"/>
          </a:xfrm>
          <a:prstGeom prst="rect">
            <a:avLst/>
          </a:prstGeom>
        </p:spPr>
      </p:pic>
    </p:spTree>
    <p:extLst>
      <p:ext uri="{BB962C8B-B14F-4D97-AF65-F5344CB8AC3E}">
        <p14:creationId xmlns:p14="http://schemas.microsoft.com/office/powerpoint/2010/main" val="25986783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1837" y="1820862"/>
            <a:ext cx="10972800" cy="2179058"/>
          </a:xfrm>
        </p:spPr>
        <p:txBody>
          <a:bodyPr/>
          <a:lstStyle/>
          <a:p>
            <a:pPr algn="ctr"/>
            <a:r>
              <a:rPr lang="en-US" dirty="0"/>
              <a:t>What is...</a:t>
            </a:r>
            <a:br>
              <a:rPr lang="en-US" dirty="0"/>
            </a:br>
            <a:r>
              <a:rPr lang="en-US" dirty="0"/>
              <a:t>Power BI Premium?</a:t>
            </a:r>
          </a:p>
        </p:txBody>
      </p:sp>
    </p:spTree>
    <p:extLst>
      <p:ext uri="{BB962C8B-B14F-4D97-AF65-F5344CB8AC3E}">
        <p14:creationId xmlns:p14="http://schemas.microsoft.com/office/powerpoint/2010/main" val="3056467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DBAFBC00-FE2C-4C20-BE03-BC86BB8D4050}"/>
              </a:ext>
            </a:extLst>
          </p:cNvPr>
          <p:cNvGrpSpPr/>
          <p:nvPr/>
        </p:nvGrpSpPr>
        <p:grpSpPr>
          <a:xfrm>
            <a:off x="5142464" y="2405943"/>
            <a:ext cx="862721" cy="1289833"/>
            <a:chOff x="5332261" y="2813535"/>
            <a:chExt cx="862721" cy="1289833"/>
          </a:xfrm>
        </p:grpSpPr>
        <p:sp>
          <p:nvSpPr>
            <p:cNvPr id="56" name="Rectangle 55">
              <a:extLst>
                <a:ext uri="{FF2B5EF4-FFF2-40B4-BE49-F238E27FC236}">
                  <a16:creationId xmlns:a16="http://schemas.microsoft.com/office/drawing/2014/main" id="{E8C03438-88C0-4368-A8F7-E373589ACA67}"/>
                </a:ext>
              </a:extLst>
            </p:cNvPr>
            <p:cNvSpPr/>
            <p:nvPr/>
          </p:nvSpPr>
          <p:spPr bwMode="auto">
            <a:xfrm>
              <a:off x="5335946" y="2813535"/>
              <a:ext cx="841527" cy="1284389"/>
            </a:xfrm>
            <a:prstGeom prst="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57" name="Group 56">
              <a:extLst>
                <a:ext uri="{FF2B5EF4-FFF2-40B4-BE49-F238E27FC236}">
                  <a16:creationId xmlns:a16="http://schemas.microsoft.com/office/drawing/2014/main" id="{F8D24869-DD74-4D95-AA54-CABE0F227331}"/>
                </a:ext>
              </a:extLst>
            </p:cNvPr>
            <p:cNvGrpSpPr/>
            <p:nvPr/>
          </p:nvGrpSpPr>
          <p:grpSpPr>
            <a:xfrm>
              <a:off x="5332261" y="2829009"/>
              <a:ext cx="862721" cy="1274359"/>
              <a:chOff x="8801100" y="3312597"/>
              <a:chExt cx="1000125" cy="1477328"/>
            </a:xfrm>
            <a:solidFill>
              <a:srgbClr val="FFFFFF"/>
            </a:solidFill>
          </p:grpSpPr>
          <p:grpSp>
            <p:nvGrpSpPr>
              <p:cNvPr id="58" name="Group 57">
                <a:extLst>
                  <a:ext uri="{FF2B5EF4-FFF2-40B4-BE49-F238E27FC236}">
                    <a16:creationId xmlns:a16="http://schemas.microsoft.com/office/drawing/2014/main" id="{E019C90C-4E40-4C0C-AE4A-3300C2A8AD20}"/>
                  </a:ext>
                </a:extLst>
              </p:cNvPr>
              <p:cNvGrpSpPr/>
              <p:nvPr/>
            </p:nvGrpSpPr>
            <p:grpSpPr>
              <a:xfrm>
                <a:off x="8801100" y="3312597"/>
                <a:ext cx="1000125" cy="1477328"/>
                <a:chOff x="8801100" y="3312597"/>
                <a:chExt cx="1000125" cy="1477328"/>
              </a:xfrm>
              <a:grpFill/>
            </p:grpSpPr>
            <p:sp>
              <p:nvSpPr>
                <p:cNvPr id="63" name="Rectangle 62">
                  <a:extLst>
                    <a:ext uri="{FF2B5EF4-FFF2-40B4-BE49-F238E27FC236}">
                      <a16:creationId xmlns:a16="http://schemas.microsoft.com/office/drawing/2014/main" id="{FB81FD15-6696-48CA-B5CA-7D13EEF2448C}"/>
                    </a:ext>
                  </a:extLst>
                </p:cNvPr>
                <p:cNvSpPr/>
                <p:nvPr/>
              </p:nvSpPr>
              <p:spPr bwMode="auto">
                <a:xfrm>
                  <a:off x="8801100" y="3312597"/>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4" name="Rectangle 63">
                  <a:extLst>
                    <a:ext uri="{FF2B5EF4-FFF2-40B4-BE49-F238E27FC236}">
                      <a16:creationId xmlns:a16="http://schemas.microsoft.com/office/drawing/2014/main" id="{8752EA88-C655-4B87-8EE9-501B88DE8CBA}"/>
                    </a:ext>
                  </a:extLst>
                </p:cNvPr>
                <p:cNvSpPr/>
                <p:nvPr/>
              </p:nvSpPr>
              <p:spPr bwMode="auto">
                <a:xfrm>
                  <a:off x="8801100" y="3681929"/>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5" name="Rectangle 64">
                  <a:extLst>
                    <a:ext uri="{FF2B5EF4-FFF2-40B4-BE49-F238E27FC236}">
                      <a16:creationId xmlns:a16="http://schemas.microsoft.com/office/drawing/2014/main" id="{E4007E00-82A4-47DE-BBAD-F600C8DB42C7}"/>
                    </a:ext>
                  </a:extLst>
                </p:cNvPr>
                <p:cNvSpPr/>
                <p:nvPr/>
              </p:nvSpPr>
              <p:spPr bwMode="auto">
                <a:xfrm>
                  <a:off x="8801100" y="4051261"/>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6" name="Rectangle 65">
                  <a:extLst>
                    <a:ext uri="{FF2B5EF4-FFF2-40B4-BE49-F238E27FC236}">
                      <a16:creationId xmlns:a16="http://schemas.microsoft.com/office/drawing/2014/main" id="{4558FB49-9B36-4766-8EE9-6A6A3BA9C3C2}"/>
                    </a:ext>
                  </a:extLst>
                </p:cNvPr>
                <p:cNvSpPr/>
                <p:nvPr/>
              </p:nvSpPr>
              <p:spPr bwMode="auto">
                <a:xfrm>
                  <a:off x="8801100" y="4420593"/>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sp>
            <p:nvSpPr>
              <p:cNvPr id="59" name="Oval 58">
                <a:extLst>
                  <a:ext uri="{FF2B5EF4-FFF2-40B4-BE49-F238E27FC236}">
                    <a16:creationId xmlns:a16="http://schemas.microsoft.com/office/drawing/2014/main" id="{8B17C6BF-1BB1-4ECD-9712-FFA0934C1F23}"/>
                  </a:ext>
                </a:extLst>
              </p:cNvPr>
              <p:cNvSpPr/>
              <p:nvPr/>
            </p:nvSpPr>
            <p:spPr bwMode="auto">
              <a:xfrm>
                <a:off x="9632156" y="3524250"/>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0" name="Oval 59">
                <a:extLst>
                  <a:ext uri="{FF2B5EF4-FFF2-40B4-BE49-F238E27FC236}">
                    <a16:creationId xmlns:a16="http://schemas.microsoft.com/office/drawing/2014/main" id="{A9B29B5B-C478-4644-AB32-B52D1AEDF524}"/>
                  </a:ext>
                </a:extLst>
              </p:cNvPr>
              <p:cNvSpPr/>
              <p:nvPr/>
            </p:nvSpPr>
            <p:spPr bwMode="auto">
              <a:xfrm>
                <a:off x="9632156" y="3892758"/>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1" name="Oval 60">
                <a:extLst>
                  <a:ext uri="{FF2B5EF4-FFF2-40B4-BE49-F238E27FC236}">
                    <a16:creationId xmlns:a16="http://schemas.microsoft.com/office/drawing/2014/main" id="{71FC3C4C-87C0-441C-A025-075BF8202970}"/>
                  </a:ext>
                </a:extLst>
              </p:cNvPr>
              <p:cNvSpPr/>
              <p:nvPr/>
            </p:nvSpPr>
            <p:spPr bwMode="auto">
              <a:xfrm>
                <a:off x="9632156" y="4261266"/>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62" name="Oval 61">
                <a:extLst>
                  <a:ext uri="{FF2B5EF4-FFF2-40B4-BE49-F238E27FC236}">
                    <a16:creationId xmlns:a16="http://schemas.microsoft.com/office/drawing/2014/main" id="{2CB3FBAF-3CC7-4E69-83A7-0FAA78FFDE31}"/>
                  </a:ext>
                </a:extLst>
              </p:cNvPr>
              <p:cNvSpPr/>
              <p:nvPr/>
            </p:nvSpPr>
            <p:spPr bwMode="auto">
              <a:xfrm>
                <a:off x="9632156" y="4629774"/>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grpSp>
      <p:grpSp>
        <p:nvGrpSpPr>
          <p:cNvPr id="67" name="Group 66">
            <a:extLst>
              <a:ext uri="{FF2B5EF4-FFF2-40B4-BE49-F238E27FC236}">
                <a16:creationId xmlns:a16="http://schemas.microsoft.com/office/drawing/2014/main" id="{6A70674E-FE7C-4155-B397-631EF6ABFB1B}"/>
              </a:ext>
            </a:extLst>
          </p:cNvPr>
          <p:cNvGrpSpPr/>
          <p:nvPr/>
        </p:nvGrpSpPr>
        <p:grpSpPr>
          <a:xfrm>
            <a:off x="6168910" y="2413604"/>
            <a:ext cx="862721" cy="1289833"/>
            <a:chOff x="5332261" y="2813535"/>
            <a:chExt cx="862721" cy="1289833"/>
          </a:xfrm>
        </p:grpSpPr>
        <p:sp>
          <p:nvSpPr>
            <p:cNvPr id="68" name="Rectangle 67">
              <a:extLst>
                <a:ext uri="{FF2B5EF4-FFF2-40B4-BE49-F238E27FC236}">
                  <a16:creationId xmlns:a16="http://schemas.microsoft.com/office/drawing/2014/main" id="{F6C4C1D9-0B3A-4196-A873-04688F39FF25}"/>
                </a:ext>
              </a:extLst>
            </p:cNvPr>
            <p:cNvSpPr/>
            <p:nvPr/>
          </p:nvSpPr>
          <p:spPr bwMode="auto">
            <a:xfrm>
              <a:off x="5335946" y="2813535"/>
              <a:ext cx="841527" cy="1284389"/>
            </a:xfrm>
            <a:prstGeom prst="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69" name="Group 68">
              <a:extLst>
                <a:ext uri="{FF2B5EF4-FFF2-40B4-BE49-F238E27FC236}">
                  <a16:creationId xmlns:a16="http://schemas.microsoft.com/office/drawing/2014/main" id="{CD084F5A-4610-4DEC-9DF1-62CF507EF498}"/>
                </a:ext>
              </a:extLst>
            </p:cNvPr>
            <p:cNvGrpSpPr/>
            <p:nvPr/>
          </p:nvGrpSpPr>
          <p:grpSpPr>
            <a:xfrm>
              <a:off x="5332261" y="2829009"/>
              <a:ext cx="862721" cy="1274359"/>
              <a:chOff x="8801100" y="3312597"/>
              <a:chExt cx="1000125" cy="1477328"/>
            </a:xfrm>
            <a:solidFill>
              <a:srgbClr val="FFFFFF"/>
            </a:solidFill>
          </p:grpSpPr>
          <p:grpSp>
            <p:nvGrpSpPr>
              <p:cNvPr id="70" name="Group 69">
                <a:extLst>
                  <a:ext uri="{FF2B5EF4-FFF2-40B4-BE49-F238E27FC236}">
                    <a16:creationId xmlns:a16="http://schemas.microsoft.com/office/drawing/2014/main" id="{4BDD11C5-CDF2-46F0-BD4E-D16F7D708C3F}"/>
                  </a:ext>
                </a:extLst>
              </p:cNvPr>
              <p:cNvGrpSpPr/>
              <p:nvPr/>
            </p:nvGrpSpPr>
            <p:grpSpPr>
              <a:xfrm>
                <a:off x="8801100" y="3312597"/>
                <a:ext cx="1000125" cy="1477328"/>
                <a:chOff x="8801100" y="3312597"/>
                <a:chExt cx="1000125" cy="1477328"/>
              </a:xfrm>
              <a:grpFill/>
            </p:grpSpPr>
            <p:sp>
              <p:nvSpPr>
                <p:cNvPr id="75" name="Rectangle 74">
                  <a:extLst>
                    <a:ext uri="{FF2B5EF4-FFF2-40B4-BE49-F238E27FC236}">
                      <a16:creationId xmlns:a16="http://schemas.microsoft.com/office/drawing/2014/main" id="{D51DC4A0-DB48-4342-A337-8813883ACC52}"/>
                    </a:ext>
                  </a:extLst>
                </p:cNvPr>
                <p:cNvSpPr/>
                <p:nvPr/>
              </p:nvSpPr>
              <p:spPr bwMode="auto">
                <a:xfrm>
                  <a:off x="8801100" y="3312597"/>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6" name="Rectangle 75">
                  <a:extLst>
                    <a:ext uri="{FF2B5EF4-FFF2-40B4-BE49-F238E27FC236}">
                      <a16:creationId xmlns:a16="http://schemas.microsoft.com/office/drawing/2014/main" id="{2E7153F2-C65F-4DCA-825C-0DAE14801B48}"/>
                    </a:ext>
                  </a:extLst>
                </p:cNvPr>
                <p:cNvSpPr/>
                <p:nvPr/>
              </p:nvSpPr>
              <p:spPr bwMode="auto">
                <a:xfrm>
                  <a:off x="8801100" y="3681929"/>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7" name="Rectangle 76">
                  <a:extLst>
                    <a:ext uri="{FF2B5EF4-FFF2-40B4-BE49-F238E27FC236}">
                      <a16:creationId xmlns:a16="http://schemas.microsoft.com/office/drawing/2014/main" id="{6ADF3101-BCEC-4215-BB9D-E586AB0EAD00}"/>
                    </a:ext>
                  </a:extLst>
                </p:cNvPr>
                <p:cNvSpPr/>
                <p:nvPr/>
              </p:nvSpPr>
              <p:spPr bwMode="auto">
                <a:xfrm>
                  <a:off x="8801100" y="4051261"/>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8" name="Rectangle 77">
                  <a:extLst>
                    <a:ext uri="{FF2B5EF4-FFF2-40B4-BE49-F238E27FC236}">
                      <a16:creationId xmlns:a16="http://schemas.microsoft.com/office/drawing/2014/main" id="{5CF1321C-0E9F-4052-98A9-C7F3E224B5C2}"/>
                    </a:ext>
                  </a:extLst>
                </p:cNvPr>
                <p:cNvSpPr/>
                <p:nvPr/>
              </p:nvSpPr>
              <p:spPr bwMode="auto">
                <a:xfrm>
                  <a:off x="8801100" y="4420593"/>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sp>
            <p:nvSpPr>
              <p:cNvPr id="71" name="Oval 70">
                <a:extLst>
                  <a:ext uri="{FF2B5EF4-FFF2-40B4-BE49-F238E27FC236}">
                    <a16:creationId xmlns:a16="http://schemas.microsoft.com/office/drawing/2014/main" id="{388AF77C-98EC-45D3-A271-4F6CE978B005}"/>
                  </a:ext>
                </a:extLst>
              </p:cNvPr>
              <p:cNvSpPr/>
              <p:nvPr/>
            </p:nvSpPr>
            <p:spPr bwMode="auto">
              <a:xfrm>
                <a:off x="9632156" y="3524250"/>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2" name="Oval 71">
                <a:extLst>
                  <a:ext uri="{FF2B5EF4-FFF2-40B4-BE49-F238E27FC236}">
                    <a16:creationId xmlns:a16="http://schemas.microsoft.com/office/drawing/2014/main" id="{134AD7C3-8950-42FB-B38C-C01D73DE9E42}"/>
                  </a:ext>
                </a:extLst>
              </p:cNvPr>
              <p:cNvSpPr/>
              <p:nvPr/>
            </p:nvSpPr>
            <p:spPr bwMode="auto">
              <a:xfrm>
                <a:off x="9632156" y="3892758"/>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3" name="Oval 72">
                <a:extLst>
                  <a:ext uri="{FF2B5EF4-FFF2-40B4-BE49-F238E27FC236}">
                    <a16:creationId xmlns:a16="http://schemas.microsoft.com/office/drawing/2014/main" id="{600889A8-6F91-4729-ABA4-800D1085492E}"/>
                  </a:ext>
                </a:extLst>
              </p:cNvPr>
              <p:cNvSpPr/>
              <p:nvPr/>
            </p:nvSpPr>
            <p:spPr bwMode="auto">
              <a:xfrm>
                <a:off x="9632156" y="4261266"/>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74" name="Oval 73">
                <a:extLst>
                  <a:ext uri="{FF2B5EF4-FFF2-40B4-BE49-F238E27FC236}">
                    <a16:creationId xmlns:a16="http://schemas.microsoft.com/office/drawing/2014/main" id="{97621B08-B131-4660-ADB4-8CCBBB3BCCDE}"/>
                  </a:ext>
                </a:extLst>
              </p:cNvPr>
              <p:cNvSpPr/>
              <p:nvPr/>
            </p:nvSpPr>
            <p:spPr bwMode="auto">
              <a:xfrm>
                <a:off x="9632156" y="4629774"/>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grpSp>
      <p:sp>
        <p:nvSpPr>
          <p:cNvPr id="79" name="Oval 78">
            <a:extLst>
              <a:ext uri="{FF2B5EF4-FFF2-40B4-BE49-F238E27FC236}">
                <a16:creationId xmlns:a16="http://schemas.microsoft.com/office/drawing/2014/main" id="{FC22197F-1B9C-40AE-AABF-A1C7C29440AC}"/>
              </a:ext>
            </a:extLst>
          </p:cNvPr>
          <p:cNvSpPr/>
          <p:nvPr/>
        </p:nvSpPr>
        <p:spPr bwMode="auto">
          <a:xfrm>
            <a:off x="4031363" y="1583798"/>
            <a:ext cx="4223652" cy="4114800"/>
          </a:xfrm>
          <a:prstGeom prst="ellipse">
            <a:avLst/>
          </a:prstGeom>
          <a:noFill/>
          <a:ln w="57150"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nvGrpSpPr>
          <p:cNvPr id="80" name="Group 79">
            <a:extLst>
              <a:ext uri="{FF2B5EF4-FFF2-40B4-BE49-F238E27FC236}">
                <a16:creationId xmlns:a16="http://schemas.microsoft.com/office/drawing/2014/main" id="{56439D51-C790-40A5-B9CC-8A0D4428DE3D}"/>
              </a:ext>
            </a:extLst>
          </p:cNvPr>
          <p:cNvGrpSpPr/>
          <p:nvPr/>
        </p:nvGrpSpPr>
        <p:grpSpPr>
          <a:xfrm>
            <a:off x="5670770" y="2899225"/>
            <a:ext cx="862721" cy="1289833"/>
            <a:chOff x="5332261" y="2813535"/>
            <a:chExt cx="862721" cy="1289833"/>
          </a:xfrm>
        </p:grpSpPr>
        <p:sp>
          <p:nvSpPr>
            <p:cNvPr id="81" name="Rectangle 80">
              <a:extLst>
                <a:ext uri="{FF2B5EF4-FFF2-40B4-BE49-F238E27FC236}">
                  <a16:creationId xmlns:a16="http://schemas.microsoft.com/office/drawing/2014/main" id="{1AC02550-3DE8-43DB-98D7-8B028024E763}"/>
                </a:ext>
              </a:extLst>
            </p:cNvPr>
            <p:cNvSpPr/>
            <p:nvPr/>
          </p:nvSpPr>
          <p:spPr bwMode="auto">
            <a:xfrm>
              <a:off x="5335946" y="2813535"/>
              <a:ext cx="841527" cy="1284389"/>
            </a:xfrm>
            <a:prstGeom prst="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82" name="Group 81">
              <a:extLst>
                <a:ext uri="{FF2B5EF4-FFF2-40B4-BE49-F238E27FC236}">
                  <a16:creationId xmlns:a16="http://schemas.microsoft.com/office/drawing/2014/main" id="{9FEF348D-ACF0-4A59-8FC6-CC8D342A775F}"/>
                </a:ext>
              </a:extLst>
            </p:cNvPr>
            <p:cNvGrpSpPr/>
            <p:nvPr/>
          </p:nvGrpSpPr>
          <p:grpSpPr>
            <a:xfrm>
              <a:off x="5332261" y="2829009"/>
              <a:ext cx="862721" cy="1274359"/>
              <a:chOff x="8801100" y="3312597"/>
              <a:chExt cx="1000125" cy="1477328"/>
            </a:xfrm>
            <a:solidFill>
              <a:srgbClr val="FFFFFF"/>
            </a:solidFill>
          </p:grpSpPr>
          <p:grpSp>
            <p:nvGrpSpPr>
              <p:cNvPr id="83" name="Group 82">
                <a:extLst>
                  <a:ext uri="{FF2B5EF4-FFF2-40B4-BE49-F238E27FC236}">
                    <a16:creationId xmlns:a16="http://schemas.microsoft.com/office/drawing/2014/main" id="{850611E0-A493-440C-81A7-0C7DE10365D8}"/>
                  </a:ext>
                </a:extLst>
              </p:cNvPr>
              <p:cNvGrpSpPr/>
              <p:nvPr/>
            </p:nvGrpSpPr>
            <p:grpSpPr>
              <a:xfrm>
                <a:off x="8801100" y="3312597"/>
                <a:ext cx="1000125" cy="1477328"/>
                <a:chOff x="8801100" y="3312597"/>
                <a:chExt cx="1000125" cy="1477328"/>
              </a:xfrm>
              <a:grpFill/>
            </p:grpSpPr>
            <p:sp>
              <p:nvSpPr>
                <p:cNvPr id="88" name="Rectangle 87">
                  <a:extLst>
                    <a:ext uri="{FF2B5EF4-FFF2-40B4-BE49-F238E27FC236}">
                      <a16:creationId xmlns:a16="http://schemas.microsoft.com/office/drawing/2014/main" id="{5ACE17F3-1624-4C04-ACA3-CD6B2C42FD39}"/>
                    </a:ext>
                  </a:extLst>
                </p:cNvPr>
                <p:cNvSpPr/>
                <p:nvPr/>
              </p:nvSpPr>
              <p:spPr bwMode="auto">
                <a:xfrm>
                  <a:off x="8801100" y="3312597"/>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89" name="Rectangle 88">
                  <a:extLst>
                    <a:ext uri="{FF2B5EF4-FFF2-40B4-BE49-F238E27FC236}">
                      <a16:creationId xmlns:a16="http://schemas.microsoft.com/office/drawing/2014/main" id="{67E119F4-EA83-435B-A9E9-FB94B26A86A1}"/>
                    </a:ext>
                  </a:extLst>
                </p:cNvPr>
                <p:cNvSpPr/>
                <p:nvPr/>
              </p:nvSpPr>
              <p:spPr bwMode="auto">
                <a:xfrm>
                  <a:off x="8801100" y="3681929"/>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90" name="Rectangle 89">
                  <a:extLst>
                    <a:ext uri="{FF2B5EF4-FFF2-40B4-BE49-F238E27FC236}">
                      <a16:creationId xmlns:a16="http://schemas.microsoft.com/office/drawing/2014/main" id="{E2CFDA1C-A171-4AF7-9F4A-45980518F433}"/>
                    </a:ext>
                  </a:extLst>
                </p:cNvPr>
                <p:cNvSpPr/>
                <p:nvPr/>
              </p:nvSpPr>
              <p:spPr bwMode="auto">
                <a:xfrm>
                  <a:off x="8801100" y="4051261"/>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91" name="Rectangle 90">
                  <a:extLst>
                    <a:ext uri="{FF2B5EF4-FFF2-40B4-BE49-F238E27FC236}">
                      <a16:creationId xmlns:a16="http://schemas.microsoft.com/office/drawing/2014/main" id="{0FCA9F5E-350C-4982-8AF4-D16873956511}"/>
                    </a:ext>
                  </a:extLst>
                </p:cNvPr>
                <p:cNvSpPr/>
                <p:nvPr/>
              </p:nvSpPr>
              <p:spPr bwMode="auto">
                <a:xfrm>
                  <a:off x="8801100" y="4420593"/>
                  <a:ext cx="1000125" cy="369332"/>
                </a:xfrm>
                <a:prstGeom prst="rect">
                  <a:avLst/>
                </a:prstGeom>
                <a:noFill/>
                <a:ln w="44450" cap="flat" cmpd="sng" algn="ctr">
                  <a:solidFill>
                    <a:schemeClr val="tx1"/>
                  </a:solidFill>
                  <a:prstDash val="solid"/>
                  <a:miter lim="800000"/>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sp>
            <p:nvSpPr>
              <p:cNvPr id="84" name="Oval 83">
                <a:extLst>
                  <a:ext uri="{FF2B5EF4-FFF2-40B4-BE49-F238E27FC236}">
                    <a16:creationId xmlns:a16="http://schemas.microsoft.com/office/drawing/2014/main" id="{75C8FF3E-4E09-413E-B2A0-3D1CC9B97086}"/>
                  </a:ext>
                </a:extLst>
              </p:cNvPr>
              <p:cNvSpPr/>
              <p:nvPr/>
            </p:nvSpPr>
            <p:spPr bwMode="auto">
              <a:xfrm>
                <a:off x="9632156" y="3524250"/>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85" name="Oval 84">
                <a:extLst>
                  <a:ext uri="{FF2B5EF4-FFF2-40B4-BE49-F238E27FC236}">
                    <a16:creationId xmlns:a16="http://schemas.microsoft.com/office/drawing/2014/main" id="{430F71F9-D7B0-40F2-9102-16E2AC24BF46}"/>
                  </a:ext>
                </a:extLst>
              </p:cNvPr>
              <p:cNvSpPr/>
              <p:nvPr/>
            </p:nvSpPr>
            <p:spPr bwMode="auto">
              <a:xfrm>
                <a:off x="9632156" y="3892758"/>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86" name="Oval 85">
                <a:extLst>
                  <a:ext uri="{FF2B5EF4-FFF2-40B4-BE49-F238E27FC236}">
                    <a16:creationId xmlns:a16="http://schemas.microsoft.com/office/drawing/2014/main" id="{29A3068D-12F2-4D1A-896A-4C1C6A239D8A}"/>
                  </a:ext>
                </a:extLst>
              </p:cNvPr>
              <p:cNvSpPr/>
              <p:nvPr/>
            </p:nvSpPr>
            <p:spPr bwMode="auto">
              <a:xfrm>
                <a:off x="9632156" y="4261266"/>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87" name="Oval 86">
                <a:extLst>
                  <a:ext uri="{FF2B5EF4-FFF2-40B4-BE49-F238E27FC236}">
                    <a16:creationId xmlns:a16="http://schemas.microsoft.com/office/drawing/2014/main" id="{7DF97357-EC7A-4D1B-A5B9-D53A9C5B4C40}"/>
                  </a:ext>
                </a:extLst>
              </p:cNvPr>
              <p:cNvSpPr/>
              <p:nvPr/>
            </p:nvSpPr>
            <p:spPr bwMode="auto">
              <a:xfrm>
                <a:off x="9632156" y="4629774"/>
                <a:ext cx="74613" cy="74613"/>
              </a:xfrm>
              <a:prstGeom prst="ellipse">
                <a:avLst/>
              </a:prstGeom>
              <a:solidFill>
                <a:schemeClr val="tx1"/>
              </a:solidFill>
              <a:ln w="10795"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grpSp>
      </p:grpSp>
      <p:sp>
        <p:nvSpPr>
          <p:cNvPr id="92" name="TextBox 91">
            <a:extLst>
              <a:ext uri="{FF2B5EF4-FFF2-40B4-BE49-F238E27FC236}">
                <a16:creationId xmlns:a16="http://schemas.microsoft.com/office/drawing/2014/main" id="{D418260D-10A0-470E-81D9-0196B8C0D07B}"/>
              </a:ext>
            </a:extLst>
          </p:cNvPr>
          <p:cNvSpPr txBox="1"/>
          <p:nvPr/>
        </p:nvSpPr>
        <p:spPr>
          <a:xfrm>
            <a:off x="4778756" y="4254286"/>
            <a:ext cx="2808515" cy="544765"/>
          </a:xfrm>
          <a:prstGeom prst="rect">
            <a:avLst/>
          </a:prstGeom>
          <a:noFill/>
        </p:spPr>
        <p:txBody>
          <a:bodyPr wrap="square" lIns="182880" tIns="146304" rIns="182880" bIns="146304" rtlCol="0">
            <a:spAutoFit/>
          </a:bodyPr>
          <a:lstStyle/>
          <a:p>
            <a:pPr algn="ctr">
              <a:lnSpc>
                <a:spcPct val="90000"/>
              </a:lnSpc>
              <a:spcAft>
                <a:spcPts val="600"/>
              </a:spcAft>
            </a:pPr>
            <a:r>
              <a:rPr lang="en-US" dirty="0">
                <a:gradFill>
                  <a:gsLst>
                    <a:gs pos="2917">
                      <a:srgbClr val="353535"/>
                    </a:gs>
                    <a:gs pos="30000">
                      <a:srgbClr val="353535"/>
                    </a:gs>
                  </a:gsLst>
                  <a:lin ang="5400000" scaled="0"/>
                </a:gradFill>
                <a:latin typeface="Segoe UI Semilight"/>
              </a:rPr>
              <a:t>Customers 1, 2, 3, … n</a:t>
            </a:r>
          </a:p>
        </p:txBody>
      </p:sp>
      <p:sp>
        <p:nvSpPr>
          <p:cNvPr id="93" name="Rectangle 92">
            <a:extLst>
              <a:ext uri="{FF2B5EF4-FFF2-40B4-BE49-F238E27FC236}">
                <a16:creationId xmlns:a16="http://schemas.microsoft.com/office/drawing/2014/main" id="{B60C3560-DB82-4372-9142-6F503EB5930A}"/>
              </a:ext>
            </a:extLst>
          </p:cNvPr>
          <p:cNvSpPr/>
          <p:nvPr/>
        </p:nvSpPr>
        <p:spPr>
          <a:xfrm>
            <a:off x="4787014" y="1819003"/>
            <a:ext cx="2547669" cy="325865"/>
          </a:xfrm>
          <a:prstGeom prst="rect">
            <a:avLst/>
          </a:prstGeom>
        </p:spPr>
        <p:txBody>
          <a:bodyPr wrap="square" lIns="0" tIns="0" rIns="0" bIns="0">
            <a:spAutoFit/>
          </a:bodyPr>
          <a:lstStyle/>
          <a:p>
            <a:pPr marL="0" lvl="1" algn="ctr" defTabSz="1110851">
              <a:lnSpc>
                <a:spcPct val="90000"/>
              </a:lnSpc>
              <a:spcAft>
                <a:spcPct val="35000"/>
              </a:spcAft>
              <a:defRPr/>
            </a:pPr>
            <a:r>
              <a:rPr lang="en-US" sz="2353" dirty="0">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Power BI</a:t>
            </a:r>
          </a:p>
        </p:txBody>
      </p:sp>
      <p:sp>
        <p:nvSpPr>
          <p:cNvPr id="94" name="TextBox 93">
            <a:extLst>
              <a:ext uri="{FF2B5EF4-FFF2-40B4-BE49-F238E27FC236}">
                <a16:creationId xmlns:a16="http://schemas.microsoft.com/office/drawing/2014/main" id="{BCA3A417-48D0-46EE-81ED-E167D6AC4C83}"/>
              </a:ext>
            </a:extLst>
          </p:cNvPr>
          <p:cNvSpPr txBox="1"/>
          <p:nvPr/>
        </p:nvSpPr>
        <p:spPr>
          <a:xfrm>
            <a:off x="782902" y="4273248"/>
            <a:ext cx="2808515" cy="544765"/>
          </a:xfrm>
          <a:prstGeom prst="rect">
            <a:avLst/>
          </a:prstGeom>
          <a:noFill/>
        </p:spPr>
        <p:txBody>
          <a:bodyPr wrap="square" lIns="182880" tIns="146304" rIns="182880" bIns="146304" rtlCol="0">
            <a:spAutoFit/>
          </a:bodyPr>
          <a:lstStyle/>
          <a:p>
            <a:pPr algn="ctr">
              <a:lnSpc>
                <a:spcPct val="90000"/>
              </a:lnSpc>
              <a:spcAft>
                <a:spcPts val="600"/>
              </a:spcAft>
            </a:pPr>
            <a:r>
              <a:rPr lang="en-US" dirty="0">
                <a:gradFill>
                  <a:gsLst>
                    <a:gs pos="2917">
                      <a:srgbClr val="353535"/>
                    </a:gs>
                    <a:gs pos="30000">
                      <a:srgbClr val="353535"/>
                    </a:gs>
                  </a:gsLst>
                  <a:lin ang="5400000" scaled="0"/>
                </a:gradFill>
                <a:latin typeface="Segoe UI Semilight"/>
              </a:rPr>
              <a:t>Customer 1</a:t>
            </a:r>
          </a:p>
        </p:txBody>
      </p:sp>
      <p:sp>
        <p:nvSpPr>
          <p:cNvPr id="95" name="TextBox 94">
            <a:extLst>
              <a:ext uri="{FF2B5EF4-FFF2-40B4-BE49-F238E27FC236}">
                <a16:creationId xmlns:a16="http://schemas.microsoft.com/office/drawing/2014/main" id="{866E9F35-5BD1-4EEB-8EAF-540A37FED2E0}"/>
              </a:ext>
            </a:extLst>
          </p:cNvPr>
          <p:cNvSpPr txBox="1"/>
          <p:nvPr/>
        </p:nvSpPr>
        <p:spPr>
          <a:xfrm>
            <a:off x="4787015" y="4281651"/>
            <a:ext cx="2720762" cy="544765"/>
          </a:xfrm>
          <a:prstGeom prst="rect">
            <a:avLst/>
          </a:prstGeom>
          <a:noFill/>
        </p:spPr>
        <p:txBody>
          <a:bodyPr wrap="square" lIns="182880" tIns="146304" rIns="182880" bIns="146304" rtlCol="0">
            <a:spAutoFit/>
          </a:bodyPr>
          <a:lstStyle/>
          <a:p>
            <a:pPr algn="ctr">
              <a:lnSpc>
                <a:spcPct val="90000"/>
              </a:lnSpc>
              <a:spcAft>
                <a:spcPts val="600"/>
              </a:spcAft>
            </a:pPr>
            <a:r>
              <a:rPr lang="en-US" dirty="0">
                <a:gradFill>
                  <a:gsLst>
                    <a:gs pos="2917">
                      <a:srgbClr val="353535"/>
                    </a:gs>
                    <a:gs pos="30000">
                      <a:srgbClr val="353535"/>
                    </a:gs>
                  </a:gsLst>
                  <a:lin ang="5400000" scaled="0"/>
                </a:gradFill>
                <a:latin typeface="Segoe UI Semilight"/>
              </a:rPr>
              <a:t>Customer 2</a:t>
            </a:r>
          </a:p>
        </p:txBody>
      </p:sp>
      <p:sp>
        <p:nvSpPr>
          <p:cNvPr id="96" name="TextBox 95">
            <a:extLst>
              <a:ext uri="{FF2B5EF4-FFF2-40B4-BE49-F238E27FC236}">
                <a16:creationId xmlns:a16="http://schemas.microsoft.com/office/drawing/2014/main" id="{E7178254-12BC-48C0-A021-F7AD768FD013}"/>
              </a:ext>
            </a:extLst>
          </p:cNvPr>
          <p:cNvSpPr txBox="1"/>
          <p:nvPr/>
        </p:nvSpPr>
        <p:spPr>
          <a:xfrm>
            <a:off x="8725251" y="4281651"/>
            <a:ext cx="2738203" cy="544765"/>
          </a:xfrm>
          <a:prstGeom prst="rect">
            <a:avLst/>
          </a:prstGeom>
          <a:noFill/>
        </p:spPr>
        <p:txBody>
          <a:bodyPr wrap="square" lIns="182880" tIns="146304" rIns="182880" bIns="146304" rtlCol="0">
            <a:spAutoFit/>
          </a:bodyPr>
          <a:lstStyle/>
          <a:p>
            <a:pPr algn="ctr">
              <a:lnSpc>
                <a:spcPct val="90000"/>
              </a:lnSpc>
              <a:spcAft>
                <a:spcPts val="600"/>
              </a:spcAft>
            </a:pPr>
            <a:r>
              <a:rPr lang="en-US" dirty="0">
                <a:gradFill>
                  <a:gsLst>
                    <a:gs pos="2917">
                      <a:srgbClr val="353535"/>
                    </a:gs>
                    <a:gs pos="30000">
                      <a:srgbClr val="353535"/>
                    </a:gs>
                  </a:gsLst>
                  <a:lin ang="5400000" scaled="0"/>
                </a:gradFill>
                <a:latin typeface="Segoe UI Semilight"/>
              </a:rPr>
              <a:t>Customer 3</a:t>
            </a:r>
          </a:p>
        </p:txBody>
      </p:sp>
      <p:sp>
        <p:nvSpPr>
          <p:cNvPr id="97" name="Oval 96">
            <a:extLst>
              <a:ext uri="{FF2B5EF4-FFF2-40B4-BE49-F238E27FC236}">
                <a16:creationId xmlns:a16="http://schemas.microsoft.com/office/drawing/2014/main" id="{91F7B650-F256-4C4B-A3E5-B2BB82FFF458}"/>
              </a:ext>
            </a:extLst>
          </p:cNvPr>
          <p:cNvSpPr/>
          <p:nvPr/>
        </p:nvSpPr>
        <p:spPr bwMode="auto">
          <a:xfrm>
            <a:off x="356700" y="1885580"/>
            <a:ext cx="3488142" cy="3488142"/>
          </a:xfrm>
          <a:prstGeom prst="ellipse">
            <a:avLst/>
          </a:prstGeom>
          <a:noFill/>
          <a:ln w="57150"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98" name="Oval 97">
            <a:extLst>
              <a:ext uri="{FF2B5EF4-FFF2-40B4-BE49-F238E27FC236}">
                <a16:creationId xmlns:a16="http://schemas.microsoft.com/office/drawing/2014/main" id="{E9A3AA63-C2E7-405D-97D5-46FFA74A2670}"/>
              </a:ext>
            </a:extLst>
          </p:cNvPr>
          <p:cNvSpPr/>
          <p:nvPr/>
        </p:nvSpPr>
        <p:spPr bwMode="auto">
          <a:xfrm>
            <a:off x="4366182" y="1885580"/>
            <a:ext cx="3488142" cy="3488142"/>
          </a:xfrm>
          <a:prstGeom prst="ellipse">
            <a:avLst/>
          </a:prstGeom>
          <a:noFill/>
          <a:ln w="57150"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99" name="Oval 98">
            <a:extLst>
              <a:ext uri="{FF2B5EF4-FFF2-40B4-BE49-F238E27FC236}">
                <a16:creationId xmlns:a16="http://schemas.microsoft.com/office/drawing/2014/main" id="{59290E72-2348-4F3A-8043-A4CD30779847}"/>
              </a:ext>
            </a:extLst>
          </p:cNvPr>
          <p:cNvSpPr/>
          <p:nvPr/>
        </p:nvSpPr>
        <p:spPr bwMode="auto">
          <a:xfrm>
            <a:off x="8405113" y="1807808"/>
            <a:ext cx="3488142" cy="3488142"/>
          </a:xfrm>
          <a:prstGeom prst="ellipse">
            <a:avLst/>
          </a:prstGeom>
          <a:noFill/>
          <a:ln w="57150" cap="flat" cmpd="sng" algn="ctr">
            <a:solidFill>
              <a:schemeClr val="tx1"/>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49"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100" name="Rectangle 99">
            <a:extLst>
              <a:ext uri="{FF2B5EF4-FFF2-40B4-BE49-F238E27FC236}">
                <a16:creationId xmlns:a16="http://schemas.microsoft.com/office/drawing/2014/main" id="{52D65227-58BE-4D38-BC38-46113ED74253}"/>
              </a:ext>
            </a:extLst>
          </p:cNvPr>
          <p:cNvSpPr/>
          <p:nvPr/>
        </p:nvSpPr>
        <p:spPr>
          <a:xfrm>
            <a:off x="829603" y="2040998"/>
            <a:ext cx="2547669" cy="787908"/>
          </a:xfrm>
          <a:prstGeom prst="rect">
            <a:avLst/>
          </a:prstGeom>
        </p:spPr>
        <p:txBody>
          <a:bodyPr wrap="square" lIns="0" tIns="0" rIns="0" bIns="0">
            <a:spAutoFit/>
          </a:bodyPr>
          <a:lstStyle/>
          <a:p>
            <a:pPr marL="0" lvl="1" algn="ctr" defTabSz="1110851">
              <a:lnSpc>
                <a:spcPct val="90000"/>
              </a:lnSpc>
              <a:spcAft>
                <a:spcPct val="35000"/>
              </a:spcAft>
              <a:defRPr/>
            </a:pPr>
            <a:r>
              <a:rPr lang="en-US" sz="2800" dirty="0">
                <a:solidFill>
                  <a:srgbClr val="3F454F"/>
                </a:solidFill>
                <a:cs typeface="Segoe UI" panose="020B0502040204020203" pitchFamily="34" charset="0"/>
              </a:rPr>
              <a:t>💎 </a:t>
            </a:r>
            <a:endParaRPr lang="en-US" dirty="0">
              <a:solidFill>
                <a:srgbClr val="3F454F"/>
              </a:solidFill>
              <a:cs typeface="Segoe UI" panose="020B0502040204020203" pitchFamily="34" charset="0"/>
            </a:endParaRPr>
          </a:p>
          <a:p>
            <a:pPr marL="0" lvl="1" algn="ctr" defTabSz="1110851">
              <a:lnSpc>
                <a:spcPct val="90000"/>
              </a:lnSpc>
              <a:spcAft>
                <a:spcPct val="35000"/>
              </a:spcAft>
              <a:defRPr/>
            </a:pPr>
            <a:r>
              <a:rPr lang="en-US" dirty="0">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Power BI Premium</a:t>
            </a:r>
          </a:p>
        </p:txBody>
      </p:sp>
      <p:sp>
        <p:nvSpPr>
          <p:cNvPr id="101" name="Rectangle 100">
            <a:extLst>
              <a:ext uri="{FF2B5EF4-FFF2-40B4-BE49-F238E27FC236}">
                <a16:creationId xmlns:a16="http://schemas.microsoft.com/office/drawing/2014/main" id="{5441B3E9-F567-4F72-8545-6D26CE9EAD9A}"/>
              </a:ext>
            </a:extLst>
          </p:cNvPr>
          <p:cNvSpPr/>
          <p:nvPr/>
        </p:nvSpPr>
        <p:spPr>
          <a:xfrm>
            <a:off x="4850001" y="2040998"/>
            <a:ext cx="2547669" cy="787908"/>
          </a:xfrm>
          <a:prstGeom prst="rect">
            <a:avLst/>
          </a:prstGeom>
        </p:spPr>
        <p:txBody>
          <a:bodyPr wrap="square" lIns="0" tIns="0" rIns="0" bIns="0">
            <a:spAutoFit/>
          </a:bodyPr>
          <a:lstStyle/>
          <a:p>
            <a:pPr marL="0" lvl="1" algn="ctr" defTabSz="1110851">
              <a:lnSpc>
                <a:spcPct val="90000"/>
              </a:lnSpc>
              <a:spcAft>
                <a:spcPct val="35000"/>
              </a:spcAft>
              <a:defRPr/>
            </a:pPr>
            <a:r>
              <a:rPr lang="en-US" sz="2800" dirty="0">
                <a:solidFill>
                  <a:srgbClr val="3F454F"/>
                </a:solidFill>
                <a:cs typeface="Segoe UI" panose="020B0502040204020203" pitchFamily="34" charset="0"/>
              </a:rPr>
              <a:t>💎</a:t>
            </a:r>
          </a:p>
          <a:p>
            <a:pPr marL="0" lvl="1" algn="ctr" defTabSz="1110851">
              <a:lnSpc>
                <a:spcPct val="90000"/>
              </a:lnSpc>
              <a:spcAft>
                <a:spcPct val="35000"/>
              </a:spcAft>
              <a:defRPr/>
            </a:pPr>
            <a:r>
              <a:rPr lang="en-US" dirty="0">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Power BI Premium</a:t>
            </a:r>
          </a:p>
        </p:txBody>
      </p:sp>
      <p:sp>
        <p:nvSpPr>
          <p:cNvPr id="102" name="Rectangle 101">
            <a:extLst>
              <a:ext uri="{FF2B5EF4-FFF2-40B4-BE49-F238E27FC236}">
                <a16:creationId xmlns:a16="http://schemas.microsoft.com/office/drawing/2014/main" id="{A0AB9506-E3C9-473B-B36C-DF17289E15D3}"/>
              </a:ext>
            </a:extLst>
          </p:cNvPr>
          <p:cNvSpPr/>
          <p:nvPr/>
        </p:nvSpPr>
        <p:spPr>
          <a:xfrm>
            <a:off x="8875349" y="2040998"/>
            <a:ext cx="2547669" cy="787908"/>
          </a:xfrm>
          <a:prstGeom prst="rect">
            <a:avLst/>
          </a:prstGeom>
        </p:spPr>
        <p:txBody>
          <a:bodyPr wrap="square" lIns="0" tIns="0" rIns="0" bIns="0">
            <a:spAutoFit/>
          </a:bodyPr>
          <a:lstStyle/>
          <a:p>
            <a:pPr marL="0" lvl="1" algn="ctr" defTabSz="1110851">
              <a:lnSpc>
                <a:spcPct val="90000"/>
              </a:lnSpc>
              <a:spcAft>
                <a:spcPct val="35000"/>
              </a:spcAft>
              <a:defRPr/>
            </a:pPr>
            <a:r>
              <a:rPr lang="en-US" sz="2800" dirty="0">
                <a:solidFill>
                  <a:srgbClr val="3F454F"/>
                </a:solidFill>
                <a:cs typeface="Segoe UI" panose="020B0502040204020203" pitchFamily="34" charset="0"/>
              </a:rPr>
              <a:t>💎</a:t>
            </a:r>
            <a:endParaRPr lang="nl-NL" dirty="0"/>
          </a:p>
          <a:p>
            <a:pPr marL="0" lvl="1" algn="ctr" defTabSz="1110851">
              <a:lnSpc>
                <a:spcPct val="90000"/>
              </a:lnSpc>
              <a:spcAft>
                <a:spcPct val="35000"/>
              </a:spcAft>
              <a:defRPr/>
            </a:pPr>
            <a:r>
              <a:rPr lang="en-US" dirty="0">
                <a:gradFill>
                  <a:gsLst>
                    <a:gs pos="1250">
                      <a:srgbClr val="353535"/>
                    </a:gs>
                    <a:gs pos="100000">
                      <a:srgbClr val="353535"/>
                    </a:gs>
                  </a:gsLst>
                  <a:lin ang="5400000" scaled="0"/>
                </a:gradFill>
                <a:latin typeface="Segoe UI Semibold" panose="020B0702040204020203" pitchFamily="34" charset="0"/>
                <a:cs typeface="Segoe UI Semibold" panose="020B0702040204020203" pitchFamily="34" charset="0"/>
              </a:rPr>
              <a:t>Power BI Premium</a:t>
            </a:r>
          </a:p>
        </p:txBody>
      </p:sp>
      <p:sp>
        <p:nvSpPr>
          <p:cNvPr id="106" name="Title 6">
            <a:extLst>
              <a:ext uri="{FF2B5EF4-FFF2-40B4-BE49-F238E27FC236}">
                <a16:creationId xmlns:a16="http://schemas.microsoft.com/office/drawing/2014/main" id="{DEE6E0A9-9EB2-4700-9FFF-0D1C76508CE2}"/>
              </a:ext>
            </a:extLst>
          </p:cNvPr>
          <p:cNvSpPr>
            <a:spLocks noGrp="1"/>
          </p:cNvSpPr>
          <p:nvPr>
            <p:ph type="title"/>
          </p:nvPr>
        </p:nvSpPr>
        <p:spPr>
          <a:xfrm>
            <a:off x="731927" y="754062"/>
            <a:ext cx="11432276" cy="917575"/>
          </a:xfrm>
        </p:spPr>
        <p:txBody>
          <a:bodyPr/>
          <a:lstStyle/>
          <a:p>
            <a:r>
              <a:rPr lang="en-US" dirty="0"/>
              <a:t>What is Power BI Premium?</a:t>
            </a:r>
          </a:p>
        </p:txBody>
      </p:sp>
    </p:spTree>
    <p:extLst>
      <p:ext uri="{BB962C8B-B14F-4D97-AF65-F5344CB8AC3E}">
        <p14:creationId xmlns:p14="http://schemas.microsoft.com/office/powerpoint/2010/main" val="32975073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62344E-6 -3.33182E-6 L -0.28797 0.07558 " pathEditMode="relative" rAng="0" ptsTypes="AA">
                                      <p:cBhvr>
                                        <p:cTn id="6" dur="2000" fill="hold"/>
                                        <p:tgtEl>
                                          <p:spTgt spid="55"/>
                                        </p:tgtEl>
                                        <p:attrNameLst>
                                          <p:attrName>ppt_x</p:attrName>
                                          <p:attrName>ppt_y</p:attrName>
                                        </p:attrNameLst>
                                      </p:cBhvr>
                                      <p:rCtr x="-14399" y="3768"/>
                                    </p:animMotion>
                                  </p:childTnLst>
                                </p:cTn>
                              </p:par>
                              <p:par>
                                <p:cTn id="7" presetID="42" presetClass="path" presetSubtype="0" accel="50000" decel="50000" fill="hold" nodeType="withEffect">
                                  <p:stCondLst>
                                    <p:cond delay="0"/>
                                  </p:stCondLst>
                                  <p:childTnLst>
                                    <p:animMotion origin="layout" path="M -1.64412E-6 -1.93373E-6 L 0.00153 0.00704 " pathEditMode="relative" rAng="0" ptsTypes="AA">
                                      <p:cBhvr>
                                        <p:cTn id="8" dur="2000" fill="hold"/>
                                        <p:tgtEl>
                                          <p:spTgt spid="80"/>
                                        </p:tgtEl>
                                        <p:attrNameLst>
                                          <p:attrName>ppt_x</p:attrName>
                                          <p:attrName>ppt_y</p:attrName>
                                        </p:attrNameLst>
                                      </p:cBhvr>
                                      <p:rCtr x="77" y="340"/>
                                    </p:animMotion>
                                  </p:childTnLst>
                                </p:cTn>
                              </p:par>
                              <p:par>
                                <p:cTn id="9" presetID="42" presetClass="path" presetSubtype="0" accel="50000" decel="50000" fill="hold" nodeType="withEffect">
                                  <p:stCondLst>
                                    <p:cond delay="0"/>
                                  </p:stCondLst>
                                  <p:childTnLst>
                                    <p:animMotion origin="layout" path="M 4.30942E-6 -1.18475E-6 L 0.28823 0.07422 " pathEditMode="relative" rAng="0" ptsTypes="AA">
                                      <p:cBhvr>
                                        <p:cTn id="10" dur="2000" fill="hold"/>
                                        <p:tgtEl>
                                          <p:spTgt spid="67"/>
                                        </p:tgtEl>
                                        <p:attrNameLst>
                                          <p:attrName>ppt_x</p:attrName>
                                          <p:attrName>ppt_y</p:attrName>
                                        </p:attrNameLst>
                                      </p:cBhvr>
                                      <p:rCtr x="14412" y="3700"/>
                                    </p:animMotion>
                                  </p:childTnLst>
                                </p:cTn>
                              </p:par>
                              <p:par>
                                <p:cTn id="11" presetID="10" presetClass="exit" presetSubtype="0" fill="hold" grpId="0" nodeType="withEffect">
                                  <p:stCondLst>
                                    <p:cond delay="0"/>
                                  </p:stCondLst>
                                  <p:childTnLst>
                                    <p:animEffect transition="out" filter="fade">
                                      <p:cBhvr>
                                        <p:cTn id="12" dur="500"/>
                                        <p:tgtEl>
                                          <p:spTgt spid="79"/>
                                        </p:tgtEl>
                                      </p:cBhvr>
                                    </p:animEffect>
                                    <p:set>
                                      <p:cBhvr>
                                        <p:cTn id="13" dur="1" fill="hold">
                                          <p:stCondLst>
                                            <p:cond delay="499"/>
                                          </p:stCondLst>
                                        </p:cTn>
                                        <p:tgtEl>
                                          <p:spTgt spid="79"/>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92"/>
                                        </p:tgtEl>
                                      </p:cBhvr>
                                    </p:animEffect>
                                    <p:set>
                                      <p:cBhvr>
                                        <p:cTn id="16" dur="1" fill="hold">
                                          <p:stCondLst>
                                            <p:cond delay="499"/>
                                          </p:stCondLst>
                                        </p:cTn>
                                        <p:tgtEl>
                                          <p:spTgt spid="92"/>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93"/>
                                        </p:tgtEl>
                                      </p:cBhvr>
                                    </p:animEffect>
                                    <p:set>
                                      <p:cBhvr>
                                        <p:cTn id="19" dur="1" fill="hold">
                                          <p:stCondLst>
                                            <p:cond delay="499"/>
                                          </p:stCondLst>
                                        </p:cTn>
                                        <p:tgtEl>
                                          <p:spTgt spid="93"/>
                                        </p:tgtEl>
                                        <p:attrNameLst>
                                          <p:attrName>style.visibility</p:attrName>
                                        </p:attrNameLst>
                                      </p:cBhvr>
                                      <p:to>
                                        <p:strVal val="hidden"/>
                                      </p:to>
                                    </p:se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6"/>
                                        </p:tgtEl>
                                        <p:attrNameLst>
                                          <p:attrName>style.visibility</p:attrName>
                                        </p:attrNameLst>
                                      </p:cBhvr>
                                      <p:to>
                                        <p:strVal val="visible"/>
                                      </p:to>
                                    </p:set>
                                    <p:animEffect transition="in" filter="fade">
                                      <p:cBhvr>
                                        <p:cTn id="23" dur="500"/>
                                        <p:tgtEl>
                                          <p:spTgt spid="9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5"/>
                                        </p:tgtEl>
                                        <p:attrNameLst>
                                          <p:attrName>style.visibility</p:attrName>
                                        </p:attrNameLst>
                                      </p:cBhvr>
                                      <p:to>
                                        <p:strVal val="visible"/>
                                      </p:to>
                                    </p:set>
                                    <p:animEffect transition="in" filter="fade">
                                      <p:cBhvr>
                                        <p:cTn id="26" dur="500"/>
                                        <p:tgtEl>
                                          <p:spTgt spid="9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4"/>
                                        </p:tgtEl>
                                        <p:attrNameLst>
                                          <p:attrName>style.visibility</p:attrName>
                                        </p:attrNameLst>
                                      </p:cBhvr>
                                      <p:to>
                                        <p:strVal val="visible"/>
                                      </p:to>
                                    </p:set>
                                    <p:animEffect transition="in" filter="fade">
                                      <p:cBhvr>
                                        <p:cTn id="29" dur="500"/>
                                        <p:tgtEl>
                                          <p:spTgt spid="94"/>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500"/>
                                        <p:tgtEl>
                                          <p:spTgt spid="9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98"/>
                                        </p:tgtEl>
                                        <p:attrNameLst>
                                          <p:attrName>style.visibility</p:attrName>
                                        </p:attrNameLst>
                                      </p:cBhvr>
                                      <p:to>
                                        <p:strVal val="visible"/>
                                      </p:to>
                                    </p:set>
                                    <p:animEffect transition="in" filter="fade">
                                      <p:cBhvr>
                                        <p:cTn id="36" dur="500"/>
                                        <p:tgtEl>
                                          <p:spTgt spid="9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500"/>
                                        <p:tgtEl>
                                          <p:spTgt spid="10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01"/>
                                        </p:tgtEl>
                                        <p:attrNameLst>
                                          <p:attrName>style.visibility</p:attrName>
                                        </p:attrNameLst>
                                      </p:cBhvr>
                                      <p:to>
                                        <p:strVal val="visible"/>
                                      </p:to>
                                    </p:set>
                                    <p:animEffect transition="in" filter="fade">
                                      <p:cBhvr>
                                        <p:cTn id="45" dur="500"/>
                                        <p:tgtEl>
                                          <p:spTgt spid="10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2"/>
                                        </p:tgtEl>
                                        <p:attrNameLst>
                                          <p:attrName>style.visibility</p:attrName>
                                        </p:attrNameLst>
                                      </p:cBhvr>
                                      <p:to>
                                        <p:strVal val="visible"/>
                                      </p:to>
                                    </p:set>
                                    <p:animEffect transition="in" filter="fade">
                                      <p:cBhvr>
                                        <p:cTn id="48"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92" grpId="0"/>
      <p:bldP spid="93" grpId="0"/>
      <p:bldP spid="94" grpId="0"/>
      <p:bldP spid="95" grpId="0"/>
      <p:bldP spid="96" grpId="0"/>
      <p:bldP spid="97" grpId="0" animBg="1"/>
      <p:bldP spid="98" grpId="0" animBg="1"/>
      <p:bldP spid="99" grpId="0" animBg="1"/>
      <p:bldP spid="100" grpId="0"/>
      <p:bldP spid="101" grpId="0"/>
      <p:bldP spid="10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6">
            <a:extLst>
              <a:ext uri="{FF2B5EF4-FFF2-40B4-BE49-F238E27FC236}">
                <a16:creationId xmlns:a16="http://schemas.microsoft.com/office/drawing/2014/main" id="{DEE6E0A9-9EB2-4700-9FFF-0D1C76508CE2}"/>
              </a:ext>
            </a:extLst>
          </p:cNvPr>
          <p:cNvSpPr>
            <a:spLocks noGrp="1"/>
          </p:cNvSpPr>
          <p:nvPr>
            <p:ph type="title"/>
          </p:nvPr>
        </p:nvSpPr>
        <p:spPr>
          <a:xfrm>
            <a:off x="731927" y="754062"/>
            <a:ext cx="11432276" cy="917575"/>
          </a:xfrm>
        </p:spPr>
        <p:txBody>
          <a:bodyPr/>
          <a:lstStyle/>
          <a:p>
            <a:r>
              <a:rPr lang="en-US" dirty="0"/>
              <a:t>What is Power BI Premium?</a:t>
            </a:r>
          </a:p>
        </p:txBody>
      </p:sp>
      <p:pic>
        <p:nvPicPr>
          <p:cNvPr id="127" name="Picture 126">
            <a:extLst>
              <a:ext uri="{FF2B5EF4-FFF2-40B4-BE49-F238E27FC236}">
                <a16:creationId xmlns:a16="http://schemas.microsoft.com/office/drawing/2014/main" id="{7FD0A9A8-B443-4160-AB5C-A419418F87FF}"/>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3170237" y="2549384"/>
            <a:ext cx="1800000" cy="1800000"/>
          </a:xfrm>
          <a:prstGeom prst="rect">
            <a:avLst/>
          </a:prstGeom>
          <a:solidFill>
            <a:srgbClr val="4472C4"/>
          </a:solidFill>
        </p:spPr>
      </p:pic>
      <p:pic>
        <p:nvPicPr>
          <p:cNvPr id="128" name="Picture 127">
            <a:extLst>
              <a:ext uri="{FF2B5EF4-FFF2-40B4-BE49-F238E27FC236}">
                <a16:creationId xmlns:a16="http://schemas.microsoft.com/office/drawing/2014/main" id="{A6E4D6D1-A82C-4842-BDD5-D1558D9C2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6255" y="2547727"/>
            <a:ext cx="1796532" cy="1800000"/>
          </a:xfrm>
          <a:prstGeom prst="rect">
            <a:avLst/>
          </a:prstGeom>
          <a:gradFill>
            <a:gsLst>
              <a:gs pos="66272">
                <a:srgbClr val="F2BB18"/>
              </a:gs>
              <a:gs pos="47000">
                <a:srgbClr val="F1C716"/>
              </a:gs>
            </a:gsLst>
            <a:lin ang="5400000" scaled="0"/>
          </a:gradFill>
        </p:spPr>
      </p:pic>
      <p:sp>
        <p:nvSpPr>
          <p:cNvPr id="130" name="TextBox 129">
            <a:extLst>
              <a:ext uri="{FF2B5EF4-FFF2-40B4-BE49-F238E27FC236}">
                <a16:creationId xmlns:a16="http://schemas.microsoft.com/office/drawing/2014/main" id="{4687EDF9-6DD7-4C91-A0B4-66CD962C9E6B}"/>
              </a:ext>
            </a:extLst>
          </p:cNvPr>
          <p:cNvSpPr txBox="1"/>
          <p:nvPr/>
        </p:nvSpPr>
        <p:spPr>
          <a:xfrm>
            <a:off x="2626796" y="4283064"/>
            <a:ext cx="2886881" cy="954107"/>
          </a:xfrm>
          <a:prstGeom prst="rect">
            <a:avLst/>
          </a:prstGeom>
          <a:noFill/>
        </p:spPr>
        <p:txBody>
          <a:bodyPr wrap="square" rtlCol="0">
            <a:spAutoFit/>
          </a:bodyPr>
          <a:lstStyle/>
          <a:p>
            <a:pPr algn="ctr" defTabSz="913745">
              <a:defRPr/>
            </a:pPr>
            <a:r>
              <a:rPr lang="en-US" sz="2800" kern="0" dirty="0">
                <a:solidFill>
                  <a:prstClr val="black"/>
                </a:solidFill>
                <a:latin typeface="Calibri" panose="020F0502020204030204"/>
                <a:cs typeface="Segoe UI" panose="020B0502040204020203" pitchFamily="34" charset="0"/>
              </a:rPr>
              <a:t>Azure</a:t>
            </a:r>
          </a:p>
          <a:p>
            <a:pPr algn="ctr" defTabSz="913745">
              <a:defRPr/>
            </a:pPr>
            <a:r>
              <a:rPr lang="en-US" sz="2800" kern="0" dirty="0">
                <a:solidFill>
                  <a:prstClr val="black"/>
                </a:solidFill>
                <a:latin typeface="Calibri" panose="020F0502020204030204"/>
                <a:cs typeface="Segoe UI" panose="020B0502040204020203" pitchFamily="34" charset="0"/>
              </a:rPr>
              <a:t>Analysis Services</a:t>
            </a:r>
          </a:p>
        </p:txBody>
      </p:sp>
      <p:sp>
        <p:nvSpPr>
          <p:cNvPr id="131" name="TextBox 130">
            <a:extLst>
              <a:ext uri="{FF2B5EF4-FFF2-40B4-BE49-F238E27FC236}">
                <a16:creationId xmlns:a16="http://schemas.microsoft.com/office/drawing/2014/main" id="{B6EEDAC5-1079-4E6A-A809-D1CD3126B3BC}"/>
              </a:ext>
            </a:extLst>
          </p:cNvPr>
          <p:cNvSpPr txBox="1"/>
          <p:nvPr/>
        </p:nvSpPr>
        <p:spPr>
          <a:xfrm>
            <a:off x="6497925" y="4349292"/>
            <a:ext cx="2886881" cy="523220"/>
          </a:xfrm>
          <a:prstGeom prst="rect">
            <a:avLst/>
          </a:prstGeom>
          <a:noFill/>
        </p:spPr>
        <p:txBody>
          <a:bodyPr wrap="square" rtlCol="0">
            <a:spAutoFit/>
          </a:bodyPr>
          <a:lstStyle/>
          <a:p>
            <a:pPr algn="ctr" defTabSz="913745">
              <a:defRPr/>
            </a:pPr>
            <a:r>
              <a:rPr lang="en-US" sz="2800" kern="0" dirty="0">
                <a:solidFill>
                  <a:prstClr val="black"/>
                </a:solidFill>
                <a:latin typeface="Calibri" panose="020F0502020204030204"/>
                <a:cs typeface="Segoe UI" panose="020B0502040204020203" pitchFamily="34" charset="0"/>
              </a:rPr>
              <a:t>Power BI</a:t>
            </a:r>
          </a:p>
        </p:txBody>
      </p:sp>
      <p:sp>
        <p:nvSpPr>
          <p:cNvPr id="132" name="TextBox 131">
            <a:extLst>
              <a:ext uri="{FF2B5EF4-FFF2-40B4-BE49-F238E27FC236}">
                <a16:creationId xmlns:a16="http://schemas.microsoft.com/office/drawing/2014/main" id="{70E84726-9CE2-4304-9D1A-536170255B73}"/>
              </a:ext>
            </a:extLst>
          </p:cNvPr>
          <p:cNvSpPr txBox="1"/>
          <p:nvPr/>
        </p:nvSpPr>
        <p:spPr>
          <a:xfrm>
            <a:off x="4762814" y="4371955"/>
            <a:ext cx="2886881" cy="954107"/>
          </a:xfrm>
          <a:prstGeom prst="rect">
            <a:avLst/>
          </a:prstGeom>
          <a:noFill/>
        </p:spPr>
        <p:txBody>
          <a:bodyPr wrap="square" rtlCol="0">
            <a:spAutoFit/>
          </a:bodyPr>
          <a:lstStyle/>
          <a:p>
            <a:pPr algn="ctr" defTabSz="913745">
              <a:defRPr/>
            </a:pPr>
            <a:r>
              <a:rPr lang="en-US" sz="2800" kern="0" dirty="0">
                <a:solidFill>
                  <a:prstClr val="black"/>
                </a:solidFill>
                <a:latin typeface="Calibri" panose="020F0502020204030204"/>
                <a:cs typeface="Segoe UI" panose="020B0502040204020203" pitchFamily="34" charset="0"/>
              </a:rPr>
              <a:t>Power BI</a:t>
            </a:r>
          </a:p>
          <a:p>
            <a:pPr algn="ctr" defTabSz="913745">
              <a:defRPr/>
            </a:pPr>
            <a:r>
              <a:rPr lang="en-US" sz="2800" kern="0" dirty="0">
                <a:solidFill>
                  <a:prstClr val="black"/>
                </a:solidFill>
                <a:latin typeface="Calibri" panose="020F0502020204030204"/>
                <a:cs typeface="Segoe UI" panose="020B0502040204020203" pitchFamily="34" charset="0"/>
              </a:rPr>
              <a:t>Premium</a:t>
            </a:r>
          </a:p>
        </p:txBody>
      </p:sp>
      <p:sp>
        <p:nvSpPr>
          <p:cNvPr id="133" name="TextBox 132">
            <a:extLst>
              <a:ext uri="{FF2B5EF4-FFF2-40B4-BE49-F238E27FC236}">
                <a16:creationId xmlns:a16="http://schemas.microsoft.com/office/drawing/2014/main" id="{ECE4A374-1417-458B-B494-6D6EAD2BF2D4}"/>
              </a:ext>
            </a:extLst>
          </p:cNvPr>
          <p:cNvSpPr txBox="1"/>
          <p:nvPr/>
        </p:nvSpPr>
        <p:spPr>
          <a:xfrm>
            <a:off x="2626795" y="1714689"/>
            <a:ext cx="2886881" cy="553998"/>
          </a:xfrm>
          <a:prstGeom prst="rect">
            <a:avLst/>
          </a:prstGeom>
          <a:noFill/>
        </p:spPr>
        <p:txBody>
          <a:bodyPr wrap="square" rtlCol="0">
            <a:spAutoFit/>
          </a:bodyPr>
          <a:lstStyle/>
          <a:p>
            <a:pPr algn="ctr" defTabSz="913745">
              <a:defRPr/>
            </a:pPr>
            <a:r>
              <a:rPr lang="en-US" sz="3000" b="1" kern="0" dirty="0">
                <a:solidFill>
                  <a:prstClr val="black"/>
                </a:solidFill>
                <a:latin typeface="Calibri" panose="020F0502020204030204"/>
                <a:cs typeface="Segoe UI" panose="020B0502040204020203" pitchFamily="34" charset="0"/>
              </a:rPr>
              <a:t>Enterprise BI</a:t>
            </a:r>
          </a:p>
        </p:txBody>
      </p:sp>
      <p:sp>
        <p:nvSpPr>
          <p:cNvPr id="134" name="TextBox 133">
            <a:extLst>
              <a:ext uri="{FF2B5EF4-FFF2-40B4-BE49-F238E27FC236}">
                <a16:creationId xmlns:a16="http://schemas.microsoft.com/office/drawing/2014/main" id="{B2F65675-760B-487C-8CB2-E79E6363DC31}"/>
              </a:ext>
            </a:extLst>
          </p:cNvPr>
          <p:cNvSpPr txBox="1"/>
          <p:nvPr/>
        </p:nvSpPr>
        <p:spPr>
          <a:xfrm>
            <a:off x="6422982" y="1488717"/>
            <a:ext cx="2886881" cy="1015663"/>
          </a:xfrm>
          <a:prstGeom prst="rect">
            <a:avLst/>
          </a:prstGeom>
          <a:noFill/>
        </p:spPr>
        <p:txBody>
          <a:bodyPr wrap="square" rtlCol="0">
            <a:spAutoFit/>
          </a:bodyPr>
          <a:lstStyle/>
          <a:p>
            <a:pPr algn="ctr" defTabSz="913745">
              <a:defRPr/>
            </a:pPr>
            <a:r>
              <a:rPr lang="en-US" sz="3000" b="1" kern="0" dirty="0">
                <a:solidFill>
                  <a:prstClr val="black"/>
                </a:solidFill>
                <a:latin typeface="Calibri" panose="020F0502020204030204"/>
                <a:cs typeface="Segoe UI" panose="020B0502040204020203" pitchFamily="34" charset="0"/>
              </a:rPr>
              <a:t>Self-service BI</a:t>
            </a:r>
          </a:p>
          <a:p>
            <a:pPr algn="ctr" defTabSz="913745">
              <a:defRPr/>
            </a:pPr>
            <a:r>
              <a:rPr lang="en-US" sz="3000" b="1" kern="0" dirty="0">
                <a:solidFill>
                  <a:prstClr val="black"/>
                </a:solidFill>
                <a:latin typeface="Calibri" panose="020F0502020204030204"/>
                <a:cs typeface="Segoe UI" panose="020B0502040204020203" pitchFamily="34" charset="0"/>
              </a:rPr>
              <a:t>users</a:t>
            </a:r>
          </a:p>
        </p:txBody>
      </p:sp>
      <p:sp>
        <p:nvSpPr>
          <p:cNvPr id="135" name="TextBox 134">
            <a:extLst>
              <a:ext uri="{FF2B5EF4-FFF2-40B4-BE49-F238E27FC236}">
                <a16:creationId xmlns:a16="http://schemas.microsoft.com/office/drawing/2014/main" id="{5DACB8BF-1246-46C8-9D1B-04982C8454AB}"/>
              </a:ext>
            </a:extLst>
          </p:cNvPr>
          <p:cNvSpPr txBox="1"/>
          <p:nvPr/>
        </p:nvSpPr>
        <p:spPr>
          <a:xfrm>
            <a:off x="4774796" y="2021265"/>
            <a:ext cx="2886881" cy="553998"/>
          </a:xfrm>
          <a:prstGeom prst="rect">
            <a:avLst/>
          </a:prstGeom>
          <a:noFill/>
        </p:spPr>
        <p:txBody>
          <a:bodyPr wrap="square" rtlCol="0">
            <a:spAutoFit/>
          </a:bodyPr>
          <a:lstStyle/>
          <a:p>
            <a:pPr algn="ctr" defTabSz="913745">
              <a:defRPr/>
            </a:pPr>
            <a:r>
              <a:rPr lang="en-US" sz="3000" b="1" kern="0" dirty="0">
                <a:solidFill>
                  <a:prstClr val="black"/>
                </a:solidFill>
                <a:latin typeface="Calibri" panose="020F0502020204030204"/>
                <a:cs typeface="Segoe UI" panose="020B0502040204020203" pitchFamily="34" charset="0"/>
              </a:rPr>
              <a:t>All BI users</a:t>
            </a:r>
          </a:p>
        </p:txBody>
      </p:sp>
      <p:sp>
        <p:nvSpPr>
          <p:cNvPr id="3" name="Rectangle 2">
            <a:extLst>
              <a:ext uri="{FF2B5EF4-FFF2-40B4-BE49-F238E27FC236}">
                <a16:creationId xmlns:a16="http://schemas.microsoft.com/office/drawing/2014/main" id="{2DD988D6-E81A-45D6-AEB3-87BD9C059872}"/>
              </a:ext>
            </a:extLst>
          </p:cNvPr>
          <p:cNvSpPr/>
          <p:nvPr/>
        </p:nvSpPr>
        <p:spPr>
          <a:xfrm>
            <a:off x="6669844" y="3929409"/>
            <a:ext cx="796395" cy="923330"/>
          </a:xfrm>
          <a:prstGeom prst="rect">
            <a:avLst/>
          </a:prstGeom>
        </p:spPr>
        <p:txBody>
          <a:bodyPr wrap="square">
            <a:spAutoFit/>
          </a:bodyPr>
          <a:lstStyle/>
          <a:p>
            <a:r>
              <a:rPr lang="en-US" sz="5400" dirty="0">
                <a:solidFill>
                  <a:srgbClr val="3F454F"/>
                </a:solidFill>
                <a:cs typeface="Segoe UI" panose="020B0502040204020203" pitchFamily="34" charset="0"/>
              </a:rPr>
              <a:t>💎</a:t>
            </a:r>
            <a:endParaRPr lang="nl-NL" sz="4000" dirty="0"/>
          </a:p>
        </p:txBody>
      </p:sp>
    </p:spTree>
    <p:extLst>
      <p:ext uri="{BB962C8B-B14F-4D97-AF65-F5344CB8AC3E}">
        <p14:creationId xmlns:p14="http://schemas.microsoft.com/office/powerpoint/2010/main" val="21675831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33"/>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3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30"/>
                                        </p:tgtEl>
                                        <p:attrNameLst>
                                          <p:attrName>style.visibility</p:attrName>
                                        </p:attrNameLst>
                                      </p:cBhvr>
                                      <p:to>
                                        <p:strVal val="hidden"/>
                                      </p:to>
                                    </p:set>
                                  </p:childTnLst>
                                </p:cTn>
                              </p:par>
                              <p:par>
                                <p:cTn id="13" presetID="42" presetClass="path" presetSubtype="0" accel="50000" decel="50000" fill="hold" nodeType="withEffect">
                                  <p:stCondLst>
                                    <p:cond delay="0"/>
                                  </p:stCondLst>
                                  <p:childTnLst>
                                    <p:animMotion origin="layout" path="M -1.29436E-6 -1.10304E-6 L 0.17271 -1.10304E-6 " pathEditMode="relative" rAng="0" ptsTypes="AA">
                                      <p:cBhvr>
                                        <p:cTn id="14" dur="2000" fill="hold"/>
                                        <p:tgtEl>
                                          <p:spTgt spid="127"/>
                                        </p:tgtEl>
                                        <p:attrNameLst>
                                          <p:attrName>ppt_x</p:attrName>
                                          <p:attrName>ppt_y</p:attrName>
                                        </p:attrNameLst>
                                      </p:cBhvr>
                                      <p:rCtr x="8629" y="0"/>
                                    </p:animMotion>
                                  </p:childTnLst>
                                </p:cTn>
                              </p:par>
                              <p:par>
                                <p:cTn id="15" presetID="42" presetClass="path" presetSubtype="0" accel="50000" decel="50000" fill="hold" nodeType="withEffect">
                                  <p:stCondLst>
                                    <p:cond delay="0"/>
                                  </p:stCondLst>
                                  <p:childTnLst>
                                    <p:animMotion origin="layout" path="M -4.79959E-6 -4.13981E-6 L -0.1436 0.00023 " pathEditMode="relative" rAng="0" ptsTypes="AA">
                                      <p:cBhvr>
                                        <p:cTn id="16" dur="2000" fill="hold"/>
                                        <p:tgtEl>
                                          <p:spTgt spid="128"/>
                                        </p:tgtEl>
                                        <p:attrNameLst>
                                          <p:attrName>ppt_x</p:attrName>
                                          <p:attrName>ppt_y</p:attrName>
                                        </p:attrNameLst>
                                      </p:cBhvr>
                                      <p:rCtr x="-7187" y="0"/>
                                    </p:animMotion>
                                  </p:childTnLst>
                                </p:cTn>
                              </p:par>
                            </p:childTnLst>
                          </p:cTn>
                        </p:par>
                        <p:par>
                          <p:cTn id="17" fill="hold">
                            <p:stCondLst>
                              <p:cond delay="2000"/>
                            </p:stCondLst>
                            <p:childTnLst>
                              <p:par>
                                <p:cTn id="18" presetID="1" presetClass="entr" presetSubtype="0" fill="hold" grpId="0" nodeType="afterEffect">
                                  <p:stCondLst>
                                    <p:cond delay="0"/>
                                  </p:stCondLst>
                                  <p:childTnLst>
                                    <p:set>
                                      <p:cBhvr>
                                        <p:cTn id="19" dur="1" fill="hold">
                                          <p:stCondLst>
                                            <p:cond delay="0"/>
                                          </p:stCondLst>
                                        </p:cTn>
                                        <p:tgtEl>
                                          <p:spTgt spid="13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32"/>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childTnLst>
                                </p:cTn>
                              </p:par>
                              <p:par>
                                <p:cTn id="24" presetID="1" presetClass="exit" presetSubtype="0" fill="hold" nodeType="withEffect">
                                  <p:stCondLst>
                                    <p:cond delay="0"/>
                                  </p:stCondLst>
                                  <p:childTnLst>
                                    <p:set>
                                      <p:cBhvr>
                                        <p:cTn id="25" dur="1" fill="hold">
                                          <p:stCondLst>
                                            <p:cond delay="0"/>
                                          </p:stCondLst>
                                        </p:cTn>
                                        <p:tgtEl>
                                          <p:spTgt spid="1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p:bldP spid="131" grpId="0"/>
      <p:bldP spid="132" grpId="0"/>
      <p:bldP spid="133" grpId="0"/>
      <p:bldP spid="134" grpId="0"/>
      <p:bldP spid="135" grpId="0"/>
      <p:bldP spid="3" grpId="0"/>
    </p:bldLst>
  </p:timing>
</p:sld>
</file>

<file path=ppt/theme/theme1.xml><?xml version="1.0" encoding="utf-8"?>
<a:theme xmlns:a="http://schemas.openxmlformats.org/drawingml/2006/main" name="4-05140_Cross UG Summit 2017 Template">
  <a:themeElements>
    <a:clrScheme name="Custom 4">
      <a:dk1>
        <a:srgbClr val="F2C818"/>
      </a:dk1>
      <a:lt1>
        <a:srgbClr val="FFFFFF"/>
      </a:lt1>
      <a:dk2>
        <a:srgbClr val="3F454F"/>
      </a:dk2>
      <a:lt2>
        <a:srgbClr val="EAEAEA"/>
      </a:lt2>
      <a:accent1>
        <a:srgbClr val="84BD00"/>
      </a:accent1>
      <a:accent2>
        <a:srgbClr val="001E60"/>
      </a:accent2>
      <a:accent3>
        <a:srgbClr val="E4002B"/>
      </a:accent3>
      <a:accent4>
        <a:srgbClr val="FFB81C"/>
      </a:accent4>
      <a:accent5>
        <a:srgbClr val="3D1B52"/>
      </a:accent5>
      <a:accent6>
        <a:srgbClr val="2B2663"/>
      </a:accent6>
      <a:hlink>
        <a:srgbClr val="655DC0"/>
      </a:hlink>
      <a:folHlink>
        <a:srgbClr val="0095C8"/>
      </a:folHlink>
    </a:clrScheme>
    <a:fontScheme name="DC - Segoe">
      <a:majorFont>
        <a:latin typeface="segoe ui black"/>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PT-Speaker-CrossUG-SummitPHX" id="{CEF4C1AA-C68D-4D1B-8805-37B771CF8222}" vid="{0AA270D2-7334-4F4C-AF12-CB499C01E3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PPT-Speaker-CrossUG-SummitPHX</Template>
  <TotalTime>0</TotalTime>
  <Words>3899</Words>
  <Application>Microsoft Office PowerPoint</Application>
  <PresentationFormat>Custom</PresentationFormat>
  <Paragraphs>693</Paragraphs>
  <Slides>58</Slides>
  <Notes>55</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58</vt:i4>
      </vt:variant>
    </vt:vector>
  </HeadingPairs>
  <TitlesOfParts>
    <vt:vector size="69" baseType="lpstr">
      <vt:lpstr>Arial</vt:lpstr>
      <vt:lpstr>Bitter</vt:lpstr>
      <vt:lpstr>Calibri</vt:lpstr>
      <vt:lpstr>Consolas</vt:lpstr>
      <vt:lpstr>segoe ui</vt:lpstr>
      <vt:lpstr>segoe ui</vt:lpstr>
      <vt:lpstr>segoe ui black</vt:lpstr>
      <vt:lpstr>Segoe UI Semibold</vt:lpstr>
      <vt:lpstr>Segoe UI Semilight</vt:lpstr>
      <vt:lpstr>Wingdings</vt:lpstr>
      <vt:lpstr>4-05140_Cross UG Summit 2017 Template</vt:lpstr>
      <vt:lpstr>PowerPoint Presentation</vt:lpstr>
      <vt:lpstr>Which  ‘data flow’ are you talking about..?</vt:lpstr>
      <vt:lpstr>Should I use Power BI Premium or Analysis Services?</vt:lpstr>
      <vt:lpstr>Agenda</vt:lpstr>
      <vt:lpstr>PowerPoint Presentation</vt:lpstr>
      <vt:lpstr>Download for free! </vt:lpstr>
      <vt:lpstr>What is... Power BI Premium?</vt:lpstr>
      <vt:lpstr>What is Power BI Premium?</vt:lpstr>
      <vt:lpstr>What is Power BI Premium?</vt:lpstr>
      <vt:lpstr>What is Power BI Premium?</vt:lpstr>
      <vt:lpstr>PowerPoint Presentation</vt:lpstr>
      <vt:lpstr>Four Power BI Service licenses</vt:lpstr>
      <vt:lpstr>What do you get extra?</vt:lpstr>
      <vt:lpstr>Demo!</vt:lpstr>
      <vt:lpstr>Specs</vt:lpstr>
      <vt:lpstr>Power BI Premium notes</vt:lpstr>
      <vt:lpstr>Power BI Premium Incremental refresh</vt:lpstr>
      <vt:lpstr>Incremental refresh</vt:lpstr>
      <vt:lpstr>XMLA endpoints</vt:lpstr>
      <vt:lpstr>XMLA endpoints</vt:lpstr>
      <vt:lpstr>PowerPoint Presentation</vt:lpstr>
      <vt:lpstr>PowerPoint Presentation</vt:lpstr>
      <vt:lpstr>Under the hood  of Premium Capacity</vt:lpstr>
      <vt:lpstr>Under the hood of Premium capacity</vt:lpstr>
      <vt:lpstr>Overcommiting the capacity</vt:lpstr>
      <vt:lpstr>Evictions from memory (1)</vt:lpstr>
      <vt:lpstr>Evictions from memory (2)</vt:lpstr>
      <vt:lpstr>Evictions from memory (3)</vt:lpstr>
      <vt:lpstr>Dataset refreshes</vt:lpstr>
      <vt:lpstr>Under the hood of Premium capacity</vt:lpstr>
      <vt:lpstr>Under the hood of Premium capacity</vt:lpstr>
      <vt:lpstr>What happens when the capacity is out of resources…</vt:lpstr>
      <vt:lpstr>Eviction</vt:lpstr>
      <vt:lpstr>How many refreshes at one time?</vt:lpstr>
      <vt:lpstr>How many refreshes at one time?</vt:lpstr>
      <vt:lpstr>What if my capacity is heavily used…</vt:lpstr>
      <vt:lpstr>Background vs interactive operations..</vt:lpstr>
      <vt:lpstr>All interactive operations…</vt:lpstr>
      <vt:lpstr>Power BI Premium Management</vt:lpstr>
      <vt:lpstr>Power BI Premium Management</vt:lpstr>
      <vt:lpstr>Creating and Managing Capacities</vt:lpstr>
      <vt:lpstr>Assigning Workspaces to Capacities</vt:lpstr>
      <vt:lpstr>Monitoring Capacities</vt:lpstr>
      <vt:lpstr>Demo!</vt:lpstr>
      <vt:lpstr>Optimizing Premium Capacities</vt:lpstr>
      <vt:lpstr>Sizing your capacities</vt:lpstr>
      <vt:lpstr>Power BI Premium  or  Azure Analysis Services</vt:lpstr>
      <vt:lpstr>Power BI Premium or Azure Analysis Services</vt:lpstr>
      <vt:lpstr>Power BI Premium or Azure Analysis Services</vt:lpstr>
      <vt:lpstr>Power BI Premium vs Azure Analysis Services</vt:lpstr>
      <vt:lpstr>Power BI Premium vs Azure Analysis Services</vt:lpstr>
      <vt:lpstr>Power BI Premium AI features</vt:lpstr>
      <vt:lpstr>AI features in Power BI Premium</vt:lpstr>
      <vt:lpstr>Demo!</vt:lpstr>
      <vt:lpstr>Roadmap for Power BI Premium</vt:lpstr>
      <vt:lpstr>Session resources</vt:lpstr>
      <vt:lpstr>Download for free! </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2019-03-18T21:21:25Z</dcterms:created>
  <dcterms:modified xsi:type="dcterms:W3CDTF">2019-03-29T10:14:41Z</dcterms:modified>
  <cp:category/>
</cp:coreProperties>
</file>

<file path=docProps/thumbnail.jpeg>
</file>